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45" r:id="rId3"/>
    <p:sldId id="333" r:id="rId5"/>
    <p:sldId id="344" r:id="rId6"/>
    <p:sldId id="338" r:id="rId7"/>
    <p:sldId id="264" r:id="rId8"/>
    <p:sldId id="263" r:id="rId9"/>
    <p:sldId id="346" r:id="rId10"/>
    <p:sldId id="336" r:id="rId11"/>
    <p:sldId id="262" r:id="rId12"/>
    <p:sldId id="371" r:id="rId13"/>
    <p:sldId id="372" r:id="rId14"/>
    <p:sldId id="373" r:id="rId15"/>
    <p:sldId id="374" r:id="rId16"/>
    <p:sldId id="375" r:id="rId17"/>
    <p:sldId id="376" r:id="rId18"/>
    <p:sldId id="377" r:id="rId19"/>
    <p:sldId id="370" r:id="rId20"/>
    <p:sldId id="378" r:id="rId21"/>
    <p:sldId id="266" r:id="rId22"/>
    <p:sldId id="394" r:id="rId23"/>
    <p:sldId id="395" r:id="rId24"/>
    <p:sldId id="393" r:id="rId25"/>
    <p:sldId id="396" r:id="rId26"/>
    <p:sldId id="397" r:id="rId27"/>
    <p:sldId id="398" r:id="rId28"/>
    <p:sldId id="400" r:id="rId29"/>
    <p:sldId id="399" r:id="rId30"/>
    <p:sldId id="403" r:id="rId31"/>
    <p:sldId id="343" r:id="rId32"/>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A67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240" y="53"/>
      </p:cViewPr>
      <p:guideLst>
        <p:guide orient="horz" pos="1874"/>
        <p:guide pos="387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tags" Target="tags/tag5.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ED6920-70FC-4B40-A5C5-B536624D587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F49C38-CCE6-492C-BA8E-6CC1E1FAF1B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现有显著性目标检测的方法，我们都是卷积神经网络来完成，通过不同层的卷积神经网络来提取不同层之间图像的特征，对于这些特征的融合，我们的传统方法是通过直接相加或者相乘得到，这就导致一个问题</a:t>
            </a:r>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首先，我们输入一张图片，通过不同层之间进行卷积，然后得到不同层之间的卷积特征，对于这些得到的卷积特征，我们通过CFM这个模块来融合相邻两个层之间的卷积特征，也就是融合低层和高层之间的卷积特征。然后在通过CFD这个模块来生成我们最终想要的显著图，然后由图可以知道，一个CFD模块包括很多个子解码器，其中每一个子解码器包括很多个CFM，通过图上这种关系，一是自顶向下融合低层和高层的卷积特征，得到一个粗糙显著图，然后又将得到的显著图的特征反馈之前层来帮助提高得到显著图的效果，通过这个不断的迭代来获得一个效果优异的显著图。接下来，我们在来分别针对每一个模块进行详细的讲解。</a:t>
            </a:r>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首先是</a:t>
            </a:r>
            <a:r>
              <a:rPr lang="en-US" altLang="zh-CN"/>
              <a:t>CFM</a:t>
            </a:r>
            <a:r>
              <a:rPr lang="zh-CN" altLang="en-US"/>
              <a:t>模块，此模块的设计就是为了消除不同层之间的差异。首先由图可以知道</a:t>
            </a:r>
            <a:r>
              <a:rPr lang="en-US" altLang="zh-CN"/>
              <a:t>CFM</a:t>
            </a:r>
            <a:r>
              <a:rPr lang="zh-CN" altLang="en-US"/>
              <a:t>模块的流程是高层和底层先进性特征卷积、</a:t>
            </a:r>
            <a:r>
              <a:rPr lang="en-US" altLang="zh-CN"/>
              <a:t>Batch Normalization</a:t>
            </a:r>
            <a:r>
              <a:rPr lang="zh-CN" altLang="en-US"/>
              <a:t>和</a:t>
            </a:r>
            <a:r>
              <a:rPr lang="en-US" altLang="zh-CN"/>
              <a:t>ReLu</a:t>
            </a:r>
            <a:r>
              <a:rPr lang="zh-CN" altLang="en-US"/>
              <a:t>之后，我们将高层和底层得到的特征进行相乘，从而提取两层特征之间的公共部分，然后在分别和我们原来的特征进行元素加法进行特征细化，从而缓解不同卷积层提取的特征的差异。然后我们看一幅图，由图我们可以知道底层特征提取能够看到图像的细节部分，但是有很大的背景噪音，高层特征提取能够很好提取图像结构和轮廓特征，同时消除噪音，但是比较模糊丢失了图像的细节部分，然后我们通过我们设计的</a:t>
            </a:r>
            <a:r>
              <a:rPr lang="en-US" altLang="zh-CN"/>
              <a:t>CFM</a:t>
            </a:r>
            <a:r>
              <a:rPr lang="zh-CN" altLang="en-US"/>
              <a:t>模块能够很好消除背景噪音和得到图像结构和轮廓特征，已经非常贴近我们的标签。</a:t>
            </a:r>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接下来，我们来介绍一下第二个模块</a:t>
            </a:r>
            <a:r>
              <a:rPr lang="en-US" altLang="zh-CN"/>
              <a:t>CFD</a:t>
            </a:r>
            <a:r>
              <a:rPr lang="zh-CN" altLang="en-US"/>
              <a:t>模块，此模块的引入是由于不断下采样，高层次特征可能会出现信息丢失和失真，这是</a:t>
            </a:r>
            <a:r>
              <a:rPr lang="en-US" altLang="zh-CN"/>
              <a:t>CFM</a:t>
            </a:r>
            <a:r>
              <a:rPr lang="zh-CN" altLang="en-US"/>
              <a:t>所不能够解决，因此设计出</a:t>
            </a:r>
            <a:r>
              <a:rPr lang="en-US" altLang="zh-CN"/>
              <a:t>CFD</a:t>
            </a:r>
            <a:r>
              <a:rPr lang="zh-CN" altLang="en-US"/>
              <a:t>模块，来迭代完善这些特征。其中</a:t>
            </a:r>
            <a:r>
              <a:rPr lang="en-US" altLang="zh-CN"/>
              <a:t>CFD</a:t>
            </a:r>
            <a:r>
              <a:rPr lang="zh-CN" altLang="en-US"/>
              <a:t>包含多个子解码器，每个子解码器都包含了自顶向下和自底向上的两个过程。</a:t>
            </a:r>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此外我们现在这个算法也在原有的损失函数上做了改进，提出一个新的损失函数为</a:t>
            </a:r>
            <a:r>
              <a:rPr lang="en-US" altLang="zh-CN"/>
              <a:t>PPA</a:t>
            </a:r>
            <a:r>
              <a:rPr lang="zh-CN" altLang="en-US"/>
              <a:t>损失函数，首先我们先来看一下之前显著性检测的损失函数大都为二元交叉熵损失函数即为</a:t>
            </a:r>
            <a:r>
              <a:rPr lang="en-US" altLang="zh-CN"/>
              <a:t>BCE</a:t>
            </a:r>
            <a:r>
              <a:rPr lang="zh-CN" altLang="en-US"/>
              <a:t>损失函数，此损失函数的缺点就是</a:t>
            </a:r>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在</a:t>
            </a:r>
            <a:r>
              <a:rPr lang="en-US" altLang="zh-CN"/>
              <a:t>PPA</a:t>
            </a:r>
            <a:r>
              <a:rPr lang="zh-CN" altLang="en-US"/>
              <a:t>中，我们对于每个点的像素都赋予了权重，其中权重下面这个等式得出，而这个权重的计算是根据其周围的像素计算得来，当这个像素与周围的像素相差很大时，此时权重α就会越大，当其像素与周围像素很接近时，此时权重</a:t>
            </a:r>
            <a:r>
              <a:rPr lang="zh-CN" altLang="en-US">
                <a:sym typeface="+mn-ea"/>
              </a:rPr>
              <a:t>α就会越小，根据引入像素权重的方法就很好的解决了传统</a:t>
            </a:r>
            <a:r>
              <a:rPr lang="en-US" altLang="zh-CN">
                <a:sym typeface="+mn-ea"/>
              </a:rPr>
              <a:t>BCE</a:t>
            </a:r>
            <a:r>
              <a:rPr lang="zh-CN" altLang="en-US">
                <a:sym typeface="+mn-ea"/>
              </a:rPr>
              <a:t>损失函数平等看到每一个像素点的问题同时也更加关注局部结构信息。然后我们由图可以看出背景的地方像素的权重比较小，而在边界处的像素的权重比较大。</a:t>
            </a:r>
            <a:endParaRPr lang="zh-CN" altLang="en-US">
              <a:sym typeface="+mn-ea"/>
            </a:endParaRPr>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为了使网络结构更好关注全局结构信息，在先前的基础上引入了带有权重的</a:t>
            </a:r>
            <a:r>
              <a:rPr lang="en-US" altLang="zh-CN"/>
              <a:t>iou</a:t>
            </a:r>
            <a:r>
              <a:rPr lang="zh-CN" altLang="en-US"/>
              <a:t>损失函数，此处带有权重也是之前我们所说传统的</a:t>
            </a:r>
            <a:r>
              <a:rPr lang="en-US" altLang="zh-CN"/>
              <a:t>BCE</a:t>
            </a:r>
            <a:r>
              <a:rPr lang="zh-CN" altLang="en-US"/>
              <a:t>损失函数的缺点一样，通过赋予权重来改进这些缺点，然后结合带有权重的</a:t>
            </a:r>
            <a:r>
              <a:rPr lang="en-US" altLang="zh-CN"/>
              <a:t>BCE</a:t>
            </a:r>
            <a:r>
              <a:rPr lang="zh-CN" altLang="en-US"/>
              <a:t>和</a:t>
            </a:r>
            <a:r>
              <a:rPr lang="en-US" altLang="zh-CN"/>
              <a:t>IOU</a:t>
            </a:r>
            <a:r>
              <a:rPr lang="zh-CN" altLang="en-US"/>
              <a:t>两个损失函数最终形成了我们</a:t>
            </a:r>
            <a:r>
              <a:rPr lang="en-US" altLang="zh-CN"/>
              <a:t>PPA</a:t>
            </a:r>
            <a:r>
              <a:rPr lang="zh-CN" altLang="en-US"/>
              <a:t>损失函数。这样一来我们每个</a:t>
            </a:r>
            <a:r>
              <a:rPr lang="en-US" altLang="zh-CN"/>
              <a:t>CFD</a:t>
            </a:r>
            <a:r>
              <a:rPr lang="zh-CN" altLang="en-US"/>
              <a:t>的子解码器都对应一个</a:t>
            </a:r>
            <a:r>
              <a:rPr lang="en-US" altLang="zh-CN"/>
              <a:t>PPA</a:t>
            </a:r>
            <a:r>
              <a:rPr lang="zh-CN" altLang="en-US"/>
              <a:t>，此外还增加多级监督</a:t>
            </a:r>
            <a:r>
              <a:rPr lang="en-US" altLang="zh-CN"/>
              <a:t>MLS</a:t>
            </a:r>
            <a:r>
              <a:rPr lang="zh-CN" altLang="en-US"/>
              <a:t>作为辅助损失以便进行充分训练，这样形成总的损失函数，其中一部分对应的是所有子解码器的损失函数的均值，第二部分对应辅助损耗的加权和，其中高阶损耗损失比较大，因此权重比较小</a:t>
            </a:r>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大家好，我们组大作业今天所讲的核心算法模块部分是根据这篇论文而来，此篇论文提出了一个</a:t>
            </a:r>
            <a:r>
              <a:rPr lang="en-US" altLang="zh-CN"/>
              <a:t>F3Net</a:t>
            </a:r>
            <a:r>
              <a:rPr lang="zh-CN" altLang="en-US"/>
              <a:t>结构来进行显著性物体目标检测，该结构是由交叉特征模块和通过最小化像素位置感知损失函数的级联反馈解码器组成。</a:t>
            </a:r>
            <a:endParaRPr lang="zh-CN" altLang="en-US"/>
          </a:p>
        </p:txBody>
      </p:sp>
      <p:sp>
        <p:nvSpPr>
          <p:cNvPr id="4" name="灯片编号占位符 3"/>
          <p:cNvSpPr>
            <a:spLocks noGrp="1"/>
          </p:cNvSpPr>
          <p:nvPr>
            <p:ph type="sldNum" sz="quarter" idx="10"/>
          </p:nvPr>
        </p:nvSpPr>
        <p:spPr/>
        <p:txBody>
          <a:bodyPr/>
          <a:lstStyle/>
          <a:p>
            <a:fld id="{43F49C38-CCE6-492C-BA8E-6CC1E1FAF1B4}"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823D05-98EC-485C-8F72-CF700CE49C5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552E6A-9755-4B79-84A0-3F6C296238B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750" advClick="0"/>
    </mc:Choice>
    <mc:Fallback>
      <p:transition spd="slow" advClick="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tags" Target="../tags/tag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2.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2.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3.jpeg"/><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tags" Target="../tags/tag2.xml"/></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tags" Target="../tags/tag3.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27.xml.rels><?xml version="1.0" encoding="UTF-8" standalone="yes"?>
<Relationships xmlns="http://schemas.openxmlformats.org/package/2006/relationships"><Relationship Id="rId7" Type="http://schemas.openxmlformats.org/officeDocument/2006/relationships/notesSlide" Target="../notesSlides/notesSlide27.xml"/><Relationship Id="rId6"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28.xml.rels><?xml version="1.0" encoding="UTF-8" standalone="yes"?>
<Relationships xmlns="http://schemas.openxmlformats.org/package/2006/relationships"><Relationship Id="rId6" Type="http://schemas.openxmlformats.org/officeDocument/2006/relationships/notesSlide" Target="../notesSlides/notesSlide28.xml"/><Relationship Id="rId5" Type="http://schemas.openxmlformats.org/officeDocument/2006/relationships/slideLayout" Target="../slideLayouts/slideLayout2.xml"/><Relationship Id="rId4" Type="http://schemas.openxmlformats.org/officeDocument/2006/relationships/image" Target="../media/image34.png"/><Relationship Id="rId3" Type="http://schemas.openxmlformats.org/officeDocument/2006/relationships/tags" Target="../tags/tag4.xml"/><Relationship Id="rId2" Type="http://schemas.microsoft.com/office/2007/relationships/media" Target="../media/media1.mp4"/><Relationship Id="rId1" Type="http://schemas.openxmlformats.org/officeDocument/2006/relationships/video" Target="../media/media1.mp4"/></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descr="324d9ab08bc9ced996119e517684abb6"/>
          <p:cNvPicPr>
            <a:picLocks noChangeAspect="1"/>
          </p:cNvPicPr>
          <p:nvPr/>
        </p:nvPicPr>
        <p:blipFill>
          <a:blip r:embed="rId1"/>
          <a:stretch>
            <a:fillRect/>
          </a:stretch>
        </p:blipFill>
        <p:spPr>
          <a:xfrm>
            <a:off x="555174" y="2865299"/>
            <a:ext cx="3288030" cy="3059430"/>
          </a:xfrm>
          <a:prstGeom prst="rect">
            <a:avLst/>
          </a:prstGeom>
        </p:spPr>
      </p:pic>
      <p:grpSp>
        <p:nvGrpSpPr>
          <p:cNvPr id="20" name="组合 19"/>
          <p:cNvGrpSpPr/>
          <p:nvPr/>
        </p:nvGrpSpPr>
        <p:grpSpPr>
          <a:xfrm>
            <a:off x="966019" y="739954"/>
            <a:ext cx="2372360" cy="2425065"/>
            <a:chOff x="6875463" y="580231"/>
            <a:chExt cx="407988" cy="631032"/>
          </a:xfrm>
          <a:solidFill>
            <a:schemeClr val="tx1">
              <a:lumMod val="75000"/>
              <a:lumOff val="25000"/>
            </a:schemeClr>
          </a:solidFill>
        </p:grpSpPr>
        <p:sp>
          <p:nvSpPr>
            <p:cNvPr id="21" name="Freeform 2221"/>
            <p:cNvSpPr/>
            <p:nvPr/>
          </p:nvSpPr>
          <p:spPr bwMode="auto">
            <a:xfrm>
              <a:off x="7105651" y="619125"/>
              <a:ext cx="168275" cy="173038"/>
            </a:xfrm>
            <a:custGeom>
              <a:avLst/>
              <a:gdLst>
                <a:gd name="T0" fmla="*/ 105 w 106"/>
                <a:gd name="T1" fmla="*/ 0 h 109"/>
                <a:gd name="T2" fmla="*/ 105 w 106"/>
                <a:gd name="T3" fmla="*/ 1 h 109"/>
                <a:gd name="T4" fmla="*/ 106 w 106"/>
                <a:gd name="T5" fmla="*/ 1 h 109"/>
                <a:gd name="T6" fmla="*/ 106 w 106"/>
                <a:gd name="T7" fmla="*/ 3 h 109"/>
                <a:gd name="T8" fmla="*/ 91 w 106"/>
                <a:gd name="T9" fmla="*/ 22 h 109"/>
                <a:gd name="T10" fmla="*/ 3 w 106"/>
                <a:gd name="T11" fmla="*/ 109 h 109"/>
                <a:gd name="T12" fmla="*/ 2 w 106"/>
                <a:gd name="T13" fmla="*/ 109 h 109"/>
                <a:gd name="T14" fmla="*/ 0 w 106"/>
                <a:gd name="T15" fmla="*/ 109 h 109"/>
                <a:gd name="T16" fmla="*/ 0 w 106"/>
                <a:gd name="T17" fmla="*/ 107 h 109"/>
                <a:gd name="T18" fmla="*/ 0 w 106"/>
                <a:gd name="T19" fmla="*/ 106 h 109"/>
                <a:gd name="T20" fmla="*/ 88 w 106"/>
                <a:gd name="T21" fmla="*/ 20 h 109"/>
                <a:gd name="T22" fmla="*/ 104 w 106"/>
                <a:gd name="T23" fmla="*/ 1 h 109"/>
                <a:gd name="T24" fmla="*/ 104 w 106"/>
                <a:gd name="T25" fmla="*/ 1 h 109"/>
                <a:gd name="T26" fmla="*/ 105 w 106"/>
                <a:gd name="T27"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09">
                  <a:moveTo>
                    <a:pt x="105" y="0"/>
                  </a:moveTo>
                  <a:lnTo>
                    <a:pt x="105" y="1"/>
                  </a:lnTo>
                  <a:lnTo>
                    <a:pt x="106" y="1"/>
                  </a:lnTo>
                  <a:lnTo>
                    <a:pt x="106" y="3"/>
                  </a:lnTo>
                  <a:lnTo>
                    <a:pt x="91" y="22"/>
                  </a:lnTo>
                  <a:lnTo>
                    <a:pt x="3" y="109"/>
                  </a:lnTo>
                  <a:lnTo>
                    <a:pt x="2" y="109"/>
                  </a:lnTo>
                  <a:lnTo>
                    <a:pt x="0" y="109"/>
                  </a:lnTo>
                  <a:lnTo>
                    <a:pt x="0" y="107"/>
                  </a:lnTo>
                  <a:lnTo>
                    <a:pt x="0" y="106"/>
                  </a:lnTo>
                  <a:lnTo>
                    <a:pt x="88" y="20"/>
                  </a:lnTo>
                  <a:lnTo>
                    <a:pt x="104" y="1"/>
                  </a:lnTo>
                  <a:lnTo>
                    <a:pt x="104" y="1"/>
                  </a:lnTo>
                  <a:lnTo>
                    <a:pt x="10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2" name="Freeform 2222"/>
            <p:cNvSpPr/>
            <p:nvPr/>
          </p:nvSpPr>
          <p:spPr bwMode="auto">
            <a:xfrm>
              <a:off x="7102476" y="612775"/>
              <a:ext cx="174625" cy="180975"/>
            </a:xfrm>
            <a:custGeom>
              <a:avLst/>
              <a:gdLst>
                <a:gd name="T0" fmla="*/ 107 w 110"/>
                <a:gd name="T1" fmla="*/ 0 h 114"/>
                <a:gd name="T2" fmla="*/ 107 w 110"/>
                <a:gd name="T3" fmla="*/ 3 h 114"/>
                <a:gd name="T4" fmla="*/ 108 w 110"/>
                <a:gd name="T5" fmla="*/ 4 h 114"/>
                <a:gd name="T6" fmla="*/ 110 w 110"/>
                <a:gd name="T7" fmla="*/ 5 h 114"/>
                <a:gd name="T8" fmla="*/ 110 w 110"/>
                <a:gd name="T9" fmla="*/ 7 h 114"/>
                <a:gd name="T10" fmla="*/ 108 w 110"/>
                <a:gd name="T11" fmla="*/ 8 h 114"/>
                <a:gd name="T12" fmla="*/ 94 w 110"/>
                <a:gd name="T13" fmla="*/ 28 h 114"/>
                <a:gd name="T14" fmla="*/ 5 w 110"/>
                <a:gd name="T15" fmla="*/ 114 h 114"/>
                <a:gd name="T16" fmla="*/ 5 w 110"/>
                <a:gd name="T17" fmla="*/ 114 h 114"/>
                <a:gd name="T18" fmla="*/ 4 w 110"/>
                <a:gd name="T19" fmla="*/ 114 h 114"/>
                <a:gd name="T20" fmla="*/ 4 w 110"/>
                <a:gd name="T21" fmla="*/ 114 h 114"/>
                <a:gd name="T22" fmla="*/ 2 w 110"/>
                <a:gd name="T23" fmla="*/ 114 h 114"/>
                <a:gd name="T24" fmla="*/ 1 w 110"/>
                <a:gd name="T25" fmla="*/ 114 h 114"/>
                <a:gd name="T26" fmla="*/ 2 w 110"/>
                <a:gd name="T27" fmla="*/ 113 h 114"/>
                <a:gd name="T28" fmla="*/ 1 w 110"/>
                <a:gd name="T29" fmla="*/ 114 h 114"/>
                <a:gd name="T30" fmla="*/ 1 w 110"/>
                <a:gd name="T31" fmla="*/ 113 h 114"/>
                <a:gd name="T32" fmla="*/ 0 w 110"/>
                <a:gd name="T33" fmla="*/ 111 h 114"/>
                <a:gd name="T34" fmla="*/ 1 w 110"/>
                <a:gd name="T35" fmla="*/ 110 h 114"/>
                <a:gd name="T36" fmla="*/ 1 w 110"/>
                <a:gd name="T37" fmla="*/ 109 h 114"/>
                <a:gd name="T38" fmla="*/ 89 w 110"/>
                <a:gd name="T39" fmla="*/ 24 h 114"/>
                <a:gd name="T40" fmla="*/ 107 w 110"/>
                <a:gd name="T4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114">
                  <a:moveTo>
                    <a:pt x="107" y="0"/>
                  </a:moveTo>
                  <a:lnTo>
                    <a:pt x="107" y="3"/>
                  </a:lnTo>
                  <a:lnTo>
                    <a:pt x="108" y="4"/>
                  </a:lnTo>
                  <a:lnTo>
                    <a:pt x="110" y="5"/>
                  </a:lnTo>
                  <a:lnTo>
                    <a:pt x="110" y="7"/>
                  </a:lnTo>
                  <a:lnTo>
                    <a:pt x="108" y="8"/>
                  </a:lnTo>
                  <a:lnTo>
                    <a:pt x="94" y="28"/>
                  </a:lnTo>
                  <a:lnTo>
                    <a:pt x="5" y="114"/>
                  </a:lnTo>
                  <a:lnTo>
                    <a:pt x="5" y="114"/>
                  </a:lnTo>
                  <a:lnTo>
                    <a:pt x="4" y="114"/>
                  </a:lnTo>
                  <a:lnTo>
                    <a:pt x="4" y="114"/>
                  </a:lnTo>
                  <a:lnTo>
                    <a:pt x="2" y="114"/>
                  </a:lnTo>
                  <a:lnTo>
                    <a:pt x="1" y="114"/>
                  </a:lnTo>
                  <a:lnTo>
                    <a:pt x="2" y="113"/>
                  </a:lnTo>
                  <a:lnTo>
                    <a:pt x="1" y="114"/>
                  </a:lnTo>
                  <a:lnTo>
                    <a:pt x="1" y="113"/>
                  </a:lnTo>
                  <a:lnTo>
                    <a:pt x="0" y="111"/>
                  </a:lnTo>
                  <a:lnTo>
                    <a:pt x="1" y="110"/>
                  </a:lnTo>
                  <a:lnTo>
                    <a:pt x="1" y="109"/>
                  </a:lnTo>
                  <a:lnTo>
                    <a:pt x="89" y="24"/>
                  </a:lnTo>
                  <a:lnTo>
                    <a:pt x="10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3" name="Freeform 2223"/>
            <p:cNvSpPr/>
            <p:nvPr/>
          </p:nvSpPr>
          <p:spPr bwMode="auto">
            <a:xfrm>
              <a:off x="7246938" y="631825"/>
              <a:ext cx="31750" cy="20638"/>
            </a:xfrm>
            <a:custGeom>
              <a:avLst/>
              <a:gdLst>
                <a:gd name="T0" fmla="*/ 19 w 20"/>
                <a:gd name="T1" fmla="*/ 0 h 13"/>
                <a:gd name="T2" fmla="*/ 20 w 20"/>
                <a:gd name="T3" fmla="*/ 1 h 13"/>
                <a:gd name="T4" fmla="*/ 20 w 20"/>
                <a:gd name="T5" fmla="*/ 3 h 13"/>
                <a:gd name="T6" fmla="*/ 20 w 20"/>
                <a:gd name="T7" fmla="*/ 3 h 13"/>
                <a:gd name="T8" fmla="*/ 12 w 20"/>
                <a:gd name="T9" fmla="*/ 8 h 13"/>
                <a:gd name="T10" fmla="*/ 19 w 20"/>
                <a:gd name="T11" fmla="*/ 5 h 13"/>
                <a:gd name="T12" fmla="*/ 19 w 20"/>
                <a:gd name="T13" fmla="*/ 5 h 13"/>
                <a:gd name="T14" fmla="*/ 20 w 20"/>
                <a:gd name="T15" fmla="*/ 5 h 13"/>
                <a:gd name="T16" fmla="*/ 20 w 20"/>
                <a:gd name="T17" fmla="*/ 7 h 13"/>
                <a:gd name="T18" fmla="*/ 20 w 20"/>
                <a:gd name="T19" fmla="*/ 8 h 13"/>
                <a:gd name="T20" fmla="*/ 19 w 20"/>
                <a:gd name="T21" fmla="*/ 8 h 13"/>
                <a:gd name="T22" fmla="*/ 2 w 20"/>
                <a:gd name="T23" fmla="*/ 13 h 13"/>
                <a:gd name="T24" fmla="*/ 0 w 20"/>
                <a:gd name="T25" fmla="*/ 10 h 13"/>
                <a:gd name="T26" fmla="*/ 17 w 20"/>
                <a:gd name="T27" fmla="*/ 0 h 13"/>
                <a:gd name="T28" fmla="*/ 19 w 20"/>
                <a:gd name="T29"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3">
                  <a:moveTo>
                    <a:pt x="19" y="0"/>
                  </a:moveTo>
                  <a:lnTo>
                    <a:pt x="20" y="1"/>
                  </a:lnTo>
                  <a:lnTo>
                    <a:pt x="20" y="3"/>
                  </a:lnTo>
                  <a:lnTo>
                    <a:pt x="20" y="3"/>
                  </a:lnTo>
                  <a:lnTo>
                    <a:pt x="12" y="8"/>
                  </a:lnTo>
                  <a:lnTo>
                    <a:pt x="19" y="5"/>
                  </a:lnTo>
                  <a:lnTo>
                    <a:pt x="19" y="5"/>
                  </a:lnTo>
                  <a:lnTo>
                    <a:pt x="20" y="5"/>
                  </a:lnTo>
                  <a:lnTo>
                    <a:pt x="20" y="7"/>
                  </a:lnTo>
                  <a:lnTo>
                    <a:pt x="20" y="8"/>
                  </a:lnTo>
                  <a:lnTo>
                    <a:pt x="19" y="8"/>
                  </a:lnTo>
                  <a:lnTo>
                    <a:pt x="2" y="13"/>
                  </a:lnTo>
                  <a:lnTo>
                    <a:pt x="0" y="10"/>
                  </a:lnTo>
                  <a:lnTo>
                    <a:pt x="17" y="0"/>
                  </a:lnTo>
                  <a:lnTo>
                    <a:pt x="19"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4" name="Freeform 2224"/>
            <p:cNvSpPr>
              <a:spLocks noEditPoints="1"/>
            </p:cNvSpPr>
            <p:nvPr/>
          </p:nvSpPr>
          <p:spPr bwMode="auto">
            <a:xfrm>
              <a:off x="7245351" y="630238"/>
              <a:ext cx="34925" cy="26988"/>
            </a:xfrm>
            <a:custGeom>
              <a:avLst/>
              <a:gdLst>
                <a:gd name="T0" fmla="*/ 12 w 22"/>
                <a:gd name="T1" fmla="*/ 8 h 17"/>
                <a:gd name="T2" fmla="*/ 4 w 22"/>
                <a:gd name="T3" fmla="*/ 13 h 17"/>
                <a:gd name="T4" fmla="*/ 4 w 22"/>
                <a:gd name="T5" fmla="*/ 13 h 17"/>
                <a:gd name="T6" fmla="*/ 13 w 22"/>
                <a:gd name="T7" fmla="*/ 10 h 17"/>
                <a:gd name="T8" fmla="*/ 12 w 22"/>
                <a:gd name="T9" fmla="*/ 8 h 17"/>
                <a:gd name="T10" fmla="*/ 20 w 22"/>
                <a:gd name="T11" fmla="*/ 0 h 17"/>
                <a:gd name="T12" fmla="*/ 21 w 22"/>
                <a:gd name="T13" fmla="*/ 0 h 17"/>
                <a:gd name="T14" fmla="*/ 22 w 22"/>
                <a:gd name="T15" fmla="*/ 1 h 17"/>
                <a:gd name="T16" fmla="*/ 22 w 22"/>
                <a:gd name="T17" fmla="*/ 2 h 17"/>
                <a:gd name="T18" fmla="*/ 22 w 22"/>
                <a:gd name="T19" fmla="*/ 4 h 17"/>
                <a:gd name="T20" fmla="*/ 21 w 22"/>
                <a:gd name="T21" fmla="*/ 5 h 17"/>
                <a:gd name="T22" fmla="*/ 21 w 22"/>
                <a:gd name="T23" fmla="*/ 5 h 17"/>
                <a:gd name="T24" fmla="*/ 22 w 22"/>
                <a:gd name="T25" fmla="*/ 8 h 17"/>
                <a:gd name="T26" fmla="*/ 22 w 22"/>
                <a:gd name="T27" fmla="*/ 8 h 17"/>
                <a:gd name="T28" fmla="*/ 22 w 22"/>
                <a:gd name="T29" fmla="*/ 10 h 17"/>
                <a:gd name="T30" fmla="*/ 21 w 22"/>
                <a:gd name="T31" fmla="*/ 10 h 17"/>
                <a:gd name="T32" fmla="*/ 1 w 22"/>
                <a:gd name="T33" fmla="*/ 17 h 17"/>
                <a:gd name="T34" fmla="*/ 1 w 22"/>
                <a:gd name="T35" fmla="*/ 15 h 17"/>
                <a:gd name="T36" fmla="*/ 0 w 22"/>
                <a:gd name="T37" fmla="*/ 13 h 17"/>
                <a:gd name="T38" fmla="*/ 0 w 22"/>
                <a:gd name="T39" fmla="*/ 11 h 17"/>
                <a:gd name="T40" fmla="*/ 18 w 22"/>
                <a:gd name="T41" fmla="*/ 0 h 17"/>
                <a:gd name="T42" fmla="*/ 20 w 22"/>
                <a:gd name="T4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17">
                  <a:moveTo>
                    <a:pt x="12" y="8"/>
                  </a:moveTo>
                  <a:lnTo>
                    <a:pt x="4" y="13"/>
                  </a:lnTo>
                  <a:lnTo>
                    <a:pt x="4" y="13"/>
                  </a:lnTo>
                  <a:lnTo>
                    <a:pt x="13" y="10"/>
                  </a:lnTo>
                  <a:lnTo>
                    <a:pt x="12" y="8"/>
                  </a:lnTo>
                  <a:close/>
                  <a:moveTo>
                    <a:pt x="20" y="0"/>
                  </a:moveTo>
                  <a:lnTo>
                    <a:pt x="21" y="0"/>
                  </a:lnTo>
                  <a:lnTo>
                    <a:pt x="22" y="1"/>
                  </a:lnTo>
                  <a:lnTo>
                    <a:pt x="22" y="2"/>
                  </a:lnTo>
                  <a:lnTo>
                    <a:pt x="22" y="4"/>
                  </a:lnTo>
                  <a:lnTo>
                    <a:pt x="21" y="5"/>
                  </a:lnTo>
                  <a:lnTo>
                    <a:pt x="21" y="5"/>
                  </a:lnTo>
                  <a:lnTo>
                    <a:pt x="22" y="8"/>
                  </a:lnTo>
                  <a:lnTo>
                    <a:pt x="22" y="8"/>
                  </a:lnTo>
                  <a:lnTo>
                    <a:pt x="22" y="10"/>
                  </a:lnTo>
                  <a:lnTo>
                    <a:pt x="21" y="10"/>
                  </a:lnTo>
                  <a:lnTo>
                    <a:pt x="1" y="17"/>
                  </a:lnTo>
                  <a:lnTo>
                    <a:pt x="1" y="15"/>
                  </a:lnTo>
                  <a:lnTo>
                    <a:pt x="0" y="13"/>
                  </a:lnTo>
                  <a:lnTo>
                    <a:pt x="0" y="11"/>
                  </a:lnTo>
                  <a:lnTo>
                    <a:pt x="18" y="0"/>
                  </a:lnTo>
                  <a:lnTo>
                    <a:pt x="2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5" name="Freeform 2225"/>
            <p:cNvSpPr/>
            <p:nvPr/>
          </p:nvSpPr>
          <p:spPr bwMode="auto">
            <a:xfrm>
              <a:off x="7246938" y="647700"/>
              <a:ext cx="33338" cy="6350"/>
            </a:xfrm>
            <a:custGeom>
              <a:avLst/>
              <a:gdLst>
                <a:gd name="T0" fmla="*/ 20 w 21"/>
                <a:gd name="T1" fmla="*/ 0 h 4"/>
                <a:gd name="T2" fmla="*/ 21 w 21"/>
                <a:gd name="T3" fmla="*/ 0 h 4"/>
                <a:gd name="T4" fmla="*/ 21 w 21"/>
                <a:gd name="T5" fmla="*/ 2 h 4"/>
                <a:gd name="T6" fmla="*/ 21 w 21"/>
                <a:gd name="T7" fmla="*/ 3 h 4"/>
                <a:gd name="T8" fmla="*/ 20 w 21"/>
                <a:gd name="T9" fmla="*/ 3 h 4"/>
                <a:gd name="T10" fmla="*/ 2 w 21"/>
                <a:gd name="T11" fmla="*/ 4 h 4"/>
                <a:gd name="T12" fmla="*/ 2 w 21"/>
                <a:gd name="T13" fmla="*/ 4 h 4"/>
                <a:gd name="T14" fmla="*/ 0 w 21"/>
                <a:gd name="T15" fmla="*/ 4 h 4"/>
                <a:gd name="T16" fmla="*/ 0 w 21"/>
                <a:gd name="T17" fmla="*/ 3 h 4"/>
                <a:gd name="T18" fmla="*/ 0 w 21"/>
                <a:gd name="T19" fmla="*/ 2 h 4"/>
                <a:gd name="T20" fmla="*/ 2 w 21"/>
                <a:gd name="T21" fmla="*/ 2 h 4"/>
                <a:gd name="T22" fmla="*/ 20 w 21"/>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
                  <a:moveTo>
                    <a:pt x="20" y="0"/>
                  </a:moveTo>
                  <a:lnTo>
                    <a:pt x="21" y="0"/>
                  </a:lnTo>
                  <a:lnTo>
                    <a:pt x="21" y="2"/>
                  </a:lnTo>
                  <a:lnTo>
                    <a:pt x="21" y="3"/>
                  </a:lnTo>
                  <a:lnTo>
                    <a:pt x="20" y="3"/>
                  </a:lnTo>
                  <a:lnTo>
                    <a:pt x="2" y="4"/>
                  </a:lnTo>
                  <a:lnTo>
                    <a:pt x="2" y="4"/>
                  </a:lnTo>
                  <a:lnTo>
                    <a:pt x="0" y="4"/>
                  </a:lnTo>
                  <a:lnTo>
                    <a:pt x="0" y="3"/>
                  </a:lnTo>
                  <a:lnTo>
                    <a:pt x="0" y="2"/>
                  </a:lnTo>
                  <a:lnTo>
                    <a:pt x="2" y="2"/>
                  </a:lnTo>
                  <a:lnTo>
                    <a:pt x="2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6" name="Freeform 2226"/>
            <p:cNvSpPr>
              <a:spLocks noEditPoints="1"/>
            </p:cNvSpPr>
            <p:nvPr/>
          </p:nvSpPr>
          <p:spPr bwMode="auto">
            <a:xfrm>
              <a:off x="7245351" y="646113"/>
              <a:ext cx="38100" cy="11113"/>
            </a:xfrm>
            <a:custGeom>
              <a:avLst/>
              <a:gdLst>
                <a:gd name="T0" fmla="*/ 3 w 24"/>
                <a:gd name="T1" fmla="*/ 4 h 7"/>
                <a:gd name="T2" fmla="*/ 1 w 24"/>
                <a:gd name="T3" fmla="*/ 4 h 7"/>
                <a:gd name="T4" fmla="*/ 3 w 24"/>
                <a:gd name="T5" fmla="*/ 4 h 7"/>
                <a:gd name="T6" fmla="*/ 3 w 24"/>
                <a:gd name="T7" fmla="*/ 4 h 7"/>
                <a:gd name="T8" fmla="*/ 3 w 24"/>
                <a:gd name="T9" fmla="*/ 4 h 7"/>
                <a:gd name="T10" fmla="*/ 21 w 24"/>
                <a:gd name="T11" fmla="*/ 0 h 7"/>
                <a:gd name="T12" fmla="*/ 24 w 24"/>
                <a:gd name="T13" fmla="*/ 0 h 7"/>
                <a:gd name="T14" fmla="*/ 24 w 24"/>
                <a:gd name="T15" fmla="*/ 3 h 7"/>
                <a:gd name="T16" fmla="*/ 24 w 24"/>
                <a:gd name="T17" fmla="*/ 3 h 7"/>
                <a:gd name="T18" fmla="*/ 24 w 24"/>
                <a:gd name="T19" fmla="*/ 5 h 7"/>
                <a:gd name="T20" fmla="*/ 21 w 24"/>
                <a:gd name="T21" fmla="*/ 5 h 7"/>
                <a:gd name="T22" fmla="*/ 3 w 24"/>
                <a:gd name="T23" fmla="*/ 7 h 7"/>
                <a:gd name="T24" fmla="*/ 3 w 24"/>
                <a:gd name="T25" fmla="*/ 7 h 7"/>
                <a:gd name="T26" fmla="*/ 0 w 24"/>
                <a:gd name="T27" fmla="*/ 7 h 7"/>
                <a:gd name="T28" fmla="*/ 0 w 24"/>
                <a:gd name="T29" fmla="*/ 4 h 7"/>
                <a:gd name="T30" fmla="*/ 0 w 24"/>
                <a:gd name="T31" fmla="*/ 4 h 7"/>
                <a:gd name="T32" fmla="*/ 0 w 24"/>
                <a:gd name="T33" fmla="*/ 4 h 7"/>
                <a:gd name="T34" fmla="*/ 0 w 24"/>
                <a:gd name="T35" fmla="*/ 1 h 7"/>
                <a:gd name="T36" fmla="*/ 3 w 24"/>
                <a:gd name="T37" fmla="*/ 1 h 7"/>
                <a:gd name="T38" fmla="*/ 21 w 24"/>
                <a:gd name="T39" fmla="*/ 0 h 7"/>
                <a:gd name="T40" fmla="*/ 21 w 24"/>
                <a:gd name="T4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7">
                  <a:moveTo>
                    <a:pt x="3" y="4"/>
                  </a:moveTo>
                  <a:lnTo>
                    <a:pt x="1" y="4"/>
                  </a:lnTo>
                  <a:lnTo>
                    <a:pt x="3" y="4"/>
                  </a:lnTo>
                  <a:lnTo>
                    <a:pt x="3" y="4"/>
                  </a:lnTo>
                  <a:lnTo>
                    <a:pt x="3" y="4"/>
                  </a:lnTo>
                  <a:close/>
                  <a:moveTo>
                    <a:pt x="21" y="0"/>
                  </a:moveTo>
                  <a:lnTo>
                    <a:pt x="24" y="0"/>
                  </a:lnTo>
                  <a:lnTo>
                    <a:pt x="24" y="3"/>
                  </a:lnTo>
                  <a:lnTo>
                    <a:pt x="24" y="3"/>
                  </a:lnTo>
                  <a:lnTo>
                    <a:pt x="24" y="5"/>
                  </a:lnTo>
                  <a:lnTo>
                    <a:pt x="21" y="5"/>
                  </a:lnTo>
                  <a:lnTo>
                    <a:pt x="3" y="7"/>
                  </a:lnTo>
                  <a:lnTo>
                    <a:pt x="3" y="7"/>
                  </a:lnTo>
                  <a:lnTo>
                    <a:pt x="0" y="7"/>
                  </a:lnTo>
                  <a:lnTo>
                    <a:pt x="0" y="4"/>
                  </a:lnTo>
                  <a:lnTo>
                    <a:pt x="0" y="4"/>
                  </a:lnTo>
                  <a:lnTo>
                    <a:pt x="0" y="4"/>
                  </a:lnTo>
                  <a:lnTo>
                    <a:pt x="0" y="1"/>
                  </a:lnTo>
                  <a:lnTo>
                    <a:pt x="3" y="1"/>
                  </a:lnTo>
                  <a:lnTo>
                    <a:pt x="21" y="0"/>
                  </a:lnTo>
                  <a:lnTo>
                    <a:pt x="2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7" name="Freeform 2227"/>
            <p:cNvSpPr/>
            <p:nvPr/>
          </p:nvSpPr>
          <p:spPr bwMode="auto">
            <a:xfrm>
              <a:off x="6880226" y="623888"/>
              <a:ext cx="150813" cy="176213"/>
            </a:xfrm>
            <a:custGeom>
              <a:avLst/>
              <a:gdLst>
                <a:gd name="T0" fmla="*/ 1 w 95"/>
                <a:gd name="T1" fmla="*/ 0 h 111"/>
                <a:gd name="T2" fmla="*/ 17 w 95"/>
                <a:gd name="T3" fmla="*/ 5 h 111"/>
                <a:gd name="T4" fmla="*/ 17 w 95"/>
                <a:gd name="T5" fmla="*/ 6 h 111"/>
                <a:gd name="T6" fmla="*/ 19 w 95"/>
                <a:gd name="T7" fmla="*/ 8 h 111"/>
                <a:gd name="T8" fmla="*/ 23 w 95"/>
                <a:gd name="T9" fmla="*/ 15 h 111"/>
                <a:gd name="T10" fmla="*/ 31 w 95"/>
                <a:gd name="T11" fmla="*/ 25 h 111"/>
                <a:gd name="T12" fmla="*/ 39 w 95"/>
                <a:gd name="T13" fmla="*/ 38 h 111"/>
                <a:gd name="T14" fmla="*/ 49 w 95"/>
                <a:gd name="T15" fmla="*/ 51 h 111"/>
                <a:gd name="T16" fmla="*/ 60 w 95"/>
                <a:gd name="T17" fmla="*/ 65 h 111"/>
                <a:gd name="T18" fmla="*/ 70 w 95"/>
                <a:gd name="T19" fmla="*/ 78 h 111"/>
                <a:gd name="T20" fmla="*/ 79 w 95"/>
                <a:gd name="T21" fmla="*/ 91 h 111"/>
                <a:gd name="T22" fmla="*/ 83 w 95"/>
                <a:gd name="T23" fmla="*/ 95 h 111"/>
                <a:gd name="T24" fmla="*/ 86 w 95"/>
                <a:gd name="T25" fmla="*/ 99 h 111"/>
                <a:gd name="T26" fmla="*/ 89 w 95"/>
                <a:gd name="T27" fmla="*/ 103 h 111"/>
                <a:gd name="T28" fmla="*/ 91 w 95"/>
                <a:gd name="T29" fmla="*/ 106 h 111"/>
                <a:gd name="T30" fmla="*/ 93 w 95"/>
                <a:gd name="T31" fmla="*/ 107 h 111"/>
                <a:gd name="T32" fmla="*/ 94 w 95"/>
                <a:gd name="T33" fmla="*/ 108 h 111"/>
                <a:gd name="T34" fmla="*/ 94 w 95"/>
                <a:gd name="T35" fmla="*/ 108 h 111"/>
                <a:gd name="T36" fmla="*/ 95 w 95"/>
                <a:gd name="T37" fmla="*/ 110 h 111"/>
                <a:gd name="T38" fmla="*/ 95 w 95"/>
                <a:gd name="T39" fmla="*/ 110 h 111"/>
                <a:gd name="T40" fmla="*/ 95 w 95"/>
                <a:gd name="T41" fmla="*/ 111 h 111"/>
                <a:gd name="T42" fmla="*/ 94 w 95"/>
                <a:gd name="T43" fmla="*/ 111 h 111"/>
                <a:gd name="T44" fmla="*/ 94 w 95"/>
                <a:gd name="T45" fmla="*/ 111 h 111"/>
                <a:gd name="T46" fmla="*/ 91 w 95"/>
                <a:gd name="T47" fmla="*/ 111 h 111"/>
                <a:gd name="T48" fmla="*/ 90 w 95"/>
                <a:gd name="T49" fmla="*/ 108 h 111"/>
                <a:gd name="T50" fmla="*/ 87 w 95"/>
                <a:gd name="T51" fmla="*/ 106 h 111"/>
                <a:gd name="T52" fmla="*/ 85 w 95"/>
                <a:gd name="T53" fmla="*/ 103 h 111"/>
                <a:gd name="T54" fmla="*/ 82 w 95"/>
                <a:gd name="T55" fmla="*/ 99 h 111"/>
                <a:gd name="T56" fmla="*/ 78 w 95"/>
                <a:gd name="T57" fmla="*/ 94 h 111"/>
                <a:gd name="T58" fmla="*/ 65 w 95"/>
                <a:gd name="T59" fmla="*/ 77 h 111"/>
                <a:gd name="T60" fmla="*/ 52 w 95"/>
                <a:gd name="T61" fmla="*/ 59 h 111"/>
                <a:gd name="T62" fmla="*/ 41 w 95"/>
                <a:gd name="T63" fmla="*/ 44 h 111"/>
                <a:gd name="T64" fmla="*/ 31 w 95"/>
                <a:gd name="T65" fmla="*/ 31 h 111"/>
                <a:gd name="T66" fmla="*/ 23 w 95"/>
                <a:gd name="T67" fmla="*/ 21 h 111"/>
                <a:gd name="T68" fmla="*/ 18 w 95"/>
                <a:gd name="T69" fmla="*/ 12 h 111"/>
                <a:gd name="T70" fmla="*/ 15 w 95"/>
                <a:gd name="T71" fmla="*/ 8 h 111"/>
                <a:gd name="T72" fmla="*/ 0 w 95"/>
                <a:gd name="T73" fmla="*/ 2 h 111"/>
                <a:gd name="T74" fmla="*/ 0 w 95"/>
                <a:gd name="T75" fmla="*/ 1 h 111"/>
                <a:gd name="T76" fmla="*/ 0 w 95"/>
                <a:gd name="T77" fmla="*/ 1 h 111"/>
                <a:gd name="T78" fmla="*/ 0 w 95"/>
                <a:gd name="T79" fmla="*/ 0 h 111"/>
                <a:gd name="T80" fmla="*/ 1 w 95"/>
                <a:gd name="T81"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 h="111">
                  <a:moveTo>
                    <a:pt x="1" y="0"/>
                  </a:moveTo>
                  <a:lnTo>
                    <a:pt x="17" y="5"/>
                  </a:lnTo>
                  <a:lnTo>
                    <a:pt x="17" y="6"/>
                  </a:lnTo>
                  <a:lnTo>
                    <a:pt x="19" y="8"/>
                  </a:lnTo>
                  <a:lnTo>
                    <a:pt x="23" y="15"/>
                  </a:lnTo>
                  <a:lnTo>
                    <a:pt x="31" y="25"/>
                  </a:lnTo>
                  <a:lnTo>
                    <a:pt x="39" y="38"/>
                  </a:lnTo>
                  <a:lnTo>
                    <a:pt x="49" y="51"/>
                  </a:lnTo>
                  <a:lnTo>
                    <a:pt x="60" y="65"/>
                  </a:lnTo>
                  <a:lnTo>
                    <a:pt x="70" y="78"/>
                  </a:lnTo>
                  <a:lnTo>
                    <a:pt x="79" y="91"/>
                  </a:lnTo>
                  <a:lnTo>
                    <a:pt x="83" y="95"/>
                  </a:lnTo>
                  <a:lnTo>
                    <a:pt x="86" y="99"/>
                  </a:lnTo>
                  <a:lnTo>
                    <a:pt x="89" y="103"/>
                  </a:lnTo>
                  <a:lnTo>
                    <a:pt x="91" y="106"/>
                  </a:lnTo>
                  <a:lnTo>
                    <a:pt x="93" y="107"/>
                  </a:lnTo>
                  <a:lnTo>
                    <a:pt x="94" y="108"/>
                  </a:lnTo>
                  <a:lnTo>
                    <a:pt x="94" y="108"/>
                  </a:lnTo>
                  <a:lnTo>
                    <a:pt x="95" y="110"/>
                  </a:lnTo>
                  <a:lnTo>
                    <a:pt x="95" y="110"/>
                  </a:lnTo>
                  <a:lnTo>
                    <a:pt x="95" y="111"/>
                  </a:lnTo>
                  <a:lnTo>
                    <a:pt x="94" y="111"/>
                  </a:lnTo>
                  <a:lnTo>
                    <a:pt x="94" y="111"/>
                  </a:lnTo>
                  <a:lnTo>
                    <a:pt x="91" y="111"/>
                  </a:lnTo>
                  <a:lnTo>
                    <a:pt x="90" y="108"/>
                  </a:lnTo>
                  <a:lnTo>
                    <a:pt x="87" y="106"/>
                  </a:lnTo>
                  <a:lnTo>
                    <a:pt x="85" y="103"/>
                  </a:lnTo>
                  <a:lnTo>
                    <a:pt x="82" y="99"/>
                  </a:lnTo>
                  <a:lnTo>
                    <a:pt x="78" y="94"/>
                  </a:lnTo>
                  <a:lnTo>
                    <a:pt x="65" y="77"/>
                  </a:lnTo>
                  <a:lnTo>
                    <a:pt x="52" y="59"/>
                  </a:lnTo>
                  <a:lnTo>
                    <a:pt x="41" y="44"/>
                  </a:lnTo>
                  <a:lnTo>
                    <a:pt x="31" y="31"/>
                  </a:lnTo>
                  <a:lnTo>
                    <a:pt x="23" y="21"/>
                  </a:lnTo>
                  <a:lnTo>
                    <a:pt x="18" y="12"/>
                  </a:lnTo>
                  <a:lnTo>
                    <a:pt x="15" y="8"/>
                  </a:lnTo>
                  <a:lnTo>
                    <a:pt x="0" y="2"/>
                  </a:lnTo>
                  <a:lnTo>
                    <a:pt x="0" y="1"/>
                  </a:lnTo>
                  <a:lnTo>
                    <a:pt x="0" y="1"/>
                  </a:lnTo>
                  <a:lnTo>
                    <a:pt x="0" y="0"/>
                  </a:lnTo>
                  <a:lnTo>
                    <a:pt x="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8" name="Freeform 2228"/>
            <p:cNvSpPr/>
            <p:nvPr/>
          </p:nvSpPr>
          <p:spPr bwMode="auto">
            <a:xfrm>
              <a:off x="6875463" y="620713"/>
              <a:ext cx="157163" cy="184150"/>
            </a:xfrm>
            <a:custGeom>
              <a:avLst/>
              <a:gdLst>
                <a:gd name="T0" fmla="*/ 4 w 99"/>
                <a:gd name="T1" fmla="*/ 0 h 116"/>
                <a:gd name="T2" fmla="*/ 4 w 99"/>
                <a:gd name="T3" fmla="*/ 0 h 116"/>
                <a:gd name="T4" fmla="*/ 21 w 99"/>
                <a:gd name="T5" fmla="*/ 6 h 116"/>
                <a:gd name="T6" fmla="*/ 21 w 99"/>
                <a:gd name="T7" fmla="*/ 7 h 116"/>
                <a:gd name="T8" fmla="*/ 21 w 99"/>
                <a:gd name="T9" fmla="*/ 7 h 116"/>
                <a:gd name="T10" fmla="*/ 22 w 99"/>
                <a:gd name="T11" fmla="*/ 10 h 116"/>
                <a:gd name="T12" fmla="*/ 27 w 99"/>
                <a:gd name="T13" fmla="*/ 16 h 116"/>
                <a:gd name="T14" fmla="*/ 35 w 99"/>
                <a:gd name="T15" fmla="*/ 27 h 116"/>
                <a:gd name="T16" fmla="*/ 43 w 99"/>
                <a:gd name="T17" fmla="*/ 38 h 116"/>
                <a:gd name="T18" fmla="*/ 54 w 99"/>
                <a:gd name="T19" fmla="*/ 51 h 116"/>
                <a:gd name="T20" fmla="*/ 64 w 99"/>
                <a:gd name="T21" fmla="*/ 66 h 116"/>
                <a:gd name="T22" fmla="*/ 75 w 99"/>
                <a:gd name="T23" fmla="*/ 80 h 116"/>
                <a:gd name="T24" fmla="*/ 84 w 99"/>
                <a:gd name="T25" fmla="*/ 92 h 116"/>
                <a:gd name="T26" fmla="*/ 88 w 99"/>
                <a:gd name="T27" fmla="*/ 97 h 116"/>
                <a:gd name="T28" fmla="*/ 90 w 99"/>
                <a:gd name="T29" fmla="*/ 101 h 116"/>
                <a:gd name="T30" fmla="*/ 93 w 99"/>
                <a:gd name="T31" fmla="*/ 105 h 116"/>
                <a:gd name="T32" fmla="*/ 96 w 99"/>
                <a:gd name="T33" fmla="*/ 108 h 116"/>
                <a:gd name="T34" fmla="*/ 97 w 99"/>
                <a:gd name="T35" fmla="*/ 109 h 116"/>
                <a:gd name="T36" fmla="*/ 98 w 99"/>
                <a:gd name="T37" fmla="*/ 109 h 116"/>
                <a:gd name="T38" fmla="*/ 98 w 99"/>
                <a:gd name="T39" fmla="*/ 109 h 116"/>
                <a:gd name="T40" fmla="*/ 99 w 99"/>
                <a:gd name="T41" fmla="*/ 110 h 116"/>
                <a:gd name="T42" fmla="*/ 99 w 99"/>
                <a:gd name="T43" fmla="*/ 110 h 116"/>
                <a:gd name="T44" fmla="*/ 99 w 99"/>
                <a:gd name="T45" fmla="*/ 112 h 116"/>
                <a:gd name="T46" fmla="*/ 99 w 99"/>
                <a:gd name="T47" fmla="*/ 113 h 116"/>
                <a:gd name="T48" fmla="*/ 98 w 99"/>
                <a:gd name="T49" fmla="*/ 114 h 116"/>
                <a:gd name="T50" fmla="*/ 97 w 99"/>
                <a:gd name="T51" fmla="*/ 116 h 116"/>
                <a:gd name="T52" fmla="*/ 96 w 99"/>
                <a:gd name="T53" fmla="*/ 114 h 116"/>
                <a:gd name="T54" fmla="*/ 97 w 99"/>
                <a:gd name="T55" fmla="*/ 113 h 116"/>
                <a:gd name="T56" fmla="*/ 96 w 99"/>
                <a:gd name="T57" fmla="*/ 114 h 116"/>
                <a:gd name="T58" fmla="*/ 94 w 99"/>
                <a:gd name="T59" fmla="*/ 113 h 116"/>
                <a:gd name="T60" fmla="*/ 92 w 99"/>
                <a:gd name="T61" fmla="*/ 112 h 116"/>
                <a:gd name="T62" fmla="*/ 89 w 99"/>
                <a:gd name="T63" fmla="*/ 109 h 116"/>
                <a:gd name="T64" fmla="*/ 86 w 99"/>
                <a:gd name="T65" fmla="*/ 105 h 116"/>
                <a:gd name="T66" fmla="*/ 84 w 99"/>
                <a:gd name="T67" fmla="*/ 101 h 116"/>
                <a:gd name="T68" fmla="*/ 80 w 99"/>
                <a:gd name="T69" fmla="*/ 97 h 116"/>
                <a:gd name="T70" fmla="*/ 67 w 99"/>
                <a:gd name="T71" fmla="*/ 80 h 116"/>
                <a:gd name="T72" fmla="*/ 54 w 99"/>
                <a:gd name="T73" fmla="*/ 62 h 116"/>
                <a:gd name="T74" fmla="*/ 43 w 99"/>
                <a:gd name="T75" fmla="*/ 48 h 116"/>
                <a:gd name="T76" fmla="*/ 34 w 99"/>
                <a:gd name="T77" fmla="*/ 34 h 116"/>
                <a:gd name="T78" fmla="*/ 26 w 99"/>
                <a:gd name="T79" fmla="*/ 24 h 116"/>
                <a:gd name="T80" fmla="*/ 20 w 99"/>
                <a:gd name="T81" fmla="*/ 16 h 116"/>
                <a:gd name="T82" fmla="*/ 17 w 99"/>
                <a:gd name="T83" fmla="*/ 11 h 116"/>
                <a:gd name="T84" fmla="*/ 3 w 99"/>
                <a:gd name="T85" fmla="*/ 6 h 116"/>
                <a:gd name="T86" fmla="*/ 1 w 99"/>
                <a:gd name="T87" fmla="*/ 4 h 116"/>
                <a:gd name="T88" fmla="*/ 0 w 99"/>
                <a:gd name="T89" fmla="*/ 3 h 116"/>
                <a:gd name="T90" fmla="*/ 0 w 99"/>
                <a:gd name="T91" fmla="*/ 2 h 116"/>
                <a:gd name="T92" fmla="*/ 1 w 99"/>
                <a:gd name="T93" fmla="*/ 0 h 116"/>
                <a:gd name="T94" fmla="*/ 4 w 99"/>
                <a:gd name="T95"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9" h="116">
                  <a:moveTo>
                    <a:pt x="4" y="0"/>
                  </a:moveTo>
                  <a:lnTo>
                    <a:pt x="4" y="0"/>
                  </a:lnTo>
                  <a:lnTo>
                    <a:pt x="21" y="6"/>
                  </a:lnTo>
                  <a:lnTo>
                    <a:pt x="21" y="7"/>
                  </a:lnTo>
                  <a:lnTo>
                    <a:pt x="21" y="7"/>
                  </a:lnTo>
                  <a:lnTo>
                    <a:pt x="22" y="10"/>
                  </a:lnTo>
                  <a:lnTo>
                    <a:pt x="27" y="16"/>
                  </a:lnTo>
                  <a:lnTo>
                    <a:pt x="35" y="27"/>
                  </a:lnTo>
                  <a:lnTo>
                    <a:pt x="43" y="38"/>
                  </a:lnTo>
                  <a:lnTo>
                    <a:pt x="54" y="51"/>
                  </a:lnTo>
                  <a:lnTo>
                    <a:pt x="64" y="66"/>
                  </a:lnTo>
                  <a:lnTo>
                    <a:pt x="75" y="80"/>
                  </a:lnTo>
                  <a:lnTo>
                    <a:pt x="84" y="92"/>
                  </a:lnTo>
                  <a:lnTo>
                    <a:pt x="88" y="97"/>
                  </a:lnTo>
                  <a:lnTo>
                    <a:pt x="90" y="101"/>
                  </a:lnTo>
                  <a:lnTo>
                    <a:pt x="93" y="105"/>
                  </a:lnTo>
                  <a:lnTo>
                    <a:pt x="96" y="108"/>
                  </a:lnTo>
                  <a:lnTo>
                    <a:pt x="97" y="109"/>
                  </a:lnTo>
                  <a:lnTo>
                    <a:pt x="98" y="109"/>
                  </a:lnTo>
                  <a:lnTo>
                    <a:pt x="98" y="109"/>
                  </a:lnTo>
                  <a:lnTo>
                    <a:pt x="99" y="110"/>
                  </a:lnTo>
                  <a:lnTo>
                    <a:pt x="99" y="110"/>
                  </a:lnTo>
                  <a:lnTo>
                    <a:pt x="99" y="112"/>
                  </a:lnTo>
                  <a:lnTo>
                    <a:pt x="99" y="113"/>
                  </a:lnTo>
                  <a:lnTo>
                    <a:pt x="98" y="114"/>
                  </a:lnTo>
                  <a:lnTo>
                    <a:pt x="97" y="116"/>
                  </a:lnTo>
                  <a:lnTo>
                    <a:pt x="96" y="114"/>
                  </a:lnTo>
                  <a:lnTo>
                    <a:pt x="97" y="113"/>
                  </a:lnTo>
                  <a:lnTo>
                    <a:pt x="96" y="114"/>
                  </a:lnTo>
                  <a:lnTo>
                    <a:pt x="94" y="113"/>
                  </a:lnTo>
                  <a:lnTo>
                    <a:pt x="92" y="112"/>
                  </a:lnTo>
                  <a:lnTo>
                    <a:pt x="89" y="109"/>
                  </a:lnTo>
                  <a:lnTo>
                    <a:pt x="86" y="105"/>
                  </a:lnTo>
                  <a:lnTo>
                    <a:pt x="84" y="101"/>
                  </a:lnTo>
                  <a:lnTo>
                    <a:pt x="80" y="97"/>
                  </a:lnTo>
                  <a:lnTo>
                    <a:pt x="67" y="80"/>
                  </a:lnTo>
                  <a:lnTo>
                    <a:pt x="54" y="62"/>
                  </a:lnTo>
                  <a:lnTo>
                    <a:pt x="43" y="48"/>
                  </a:lnTo>
                  <a:lnTo>
                    <a:pt x="34" y="34"/>
                  </a:lnTo>
                  <a:lnTo>
                    <a:pt x="26" y="24"/>
                  </a:lnTo>
                  <a:lnTo>
                    <a:pt x="20" y="16"/>
                  </a:lnTo>
                  <a:lnTo>
                    <a:pt x="17" y="11"/>
                  </a:lnTo>
                  <a:lnTo>
                    <a:pt x="3" y="6"/>
                  </a:lnTo>
                  <a:lnTo>
                    <a:pt x="1" y="4"/>
                  </a:lnTo>
                  <a:lnTo>
                    <a:pt x="0" y="3"/>
                  </a:lnTo>
                  <a:lnTo>
                    <a:pt x="0" y="2"/>
                  </a:lnTo>
                  <a:lnTo>
                    <a:pt x="1" y="0"/>
                  </a:lnTo>
                  <a:lnTo>
                    <a:pt x="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9" name="Freeform 2229"/>
            <p:cNvSpPr/>
            <p:nvPr/>
          </p:nvSpPr>
          <p:spPr bwMode="auto">
            <a:xfrm>
              <a:off x="6889751" y="609600"/>
              <a:ext cx="17463" cy="33338"/>
            </a:xfrm>
            <a:custGeom>
              <a:avLst/>
              <a:gdLst>
                <a:gd name="T0" fmla="*/ 9 w 11"/>
                <a:gd name="T1" fmla="*/ 0 h 21"/>
                <a:gd name="T2" fmla="*/ 11 w 11"/>
                <a:gd name="T3" fmla="*/ 0 h 21"/>
                <a:gd name="T4" fmla="*/ 11 w 11"/>
                <a:gd name="T5" fmla="*/ 1 h 21"/>
                <a:gd name="T6" fmla="*/ 11 w 11"/>
                <a:gd name="T7" fmla="*/ 21 h 21"/>
                <a:gd name="T8" fmla="*/ 0 w 11"/>
                <a:gd name="T9" fmla="*/ 6 h 21"/>
                <a:gd name="T10" fmla="*/ 0 w 11"/>
                <a:gd name="T11" fmla="*/ 6 h 21"/>
                <a:gd name="T12" fmla="*/ 0 w 11"/>
                <a:gd name="T13" fmla="*/ 5 h 21"/>
                <a:gd name="T14" fmla="*/ 1 w 11"/>
                <a:gd name="T15" fmla="*/ 3 h 21"/>
                <a:gd name="T16" fmla="*/ 1 w 11"/>
                <a:gd name="T17" fmla="*/ 3 h 21"/>
                <a:gd name="T18" fmla="*/ 3 w 11"/>
                <a:gd name="T19" fmla="*/ 5 h 21"/>
                <a:gd name="T20" fmla="*/ 8 w 11"/>
                <a:gd name="T21" fmla="*/ 11 h 21"/>
                <a:gd name="T22" fmla="*/ 8 w 11"/>
                <a:gd name="T23" fmla="*/ 1 h 21"/>
                <a:gd name="T24" fmla="*/ 9 w 11"/>
                <a:gd name="T25" fmla="*/ 0 h 21"/>
                <a:gd name="T26" fmla="*/ 9 w 11"/>
                <a:gd name="T2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21">
                  <a:moveTo>
                    <a:pt x="9" y="0"/>
                  </a:moveTo>
                  <a:lnTo>
                    <a:pt x="11" y="0"/>
                  </a:lnTo>
                  <a:lnTo>
                    <a:pt x="11" y="1"/>
                  </a:lnTo>
                  <a:lnTo>
                    <a:pt x="11" y="21"/>
                  </a:lnTo>
                  <a:lnTo>
                    <a:pt x="0" y="6"/>
                  </a:lnTo>
                  <a:lnTo>
                    <a:pt x="0" y="6"/>
                  </a:lnTo>
                  <a:lnTo>
                    <a:pt x="0" y="5"/>
                  </a:lnTo>
                  <a:lnTo>
                    <a:pt x="1" y="3"/>
                  </a:lnTo>
                  <a:lnTo>
                    <a:pt x="1" y="3"/>
                  </a:lnTo>
                  <a:lnTo>
                    <a:pt x="3" y="5"/>
                  </a:lnTo>
                  <a:lnTo>
                    <a:pt x="8" y="11"/>
                  </a:lnTo>
                  <a:lnTo>
                    <a:pt x="8" y="1"/>
                  </a:lnTo>
                  <a:lnTo>
                    <a:pt x="9" y="0"/>
                  </a:lnTo>
                  <a:lnTo>
                    <a:pt x="9"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2" name="Freeform 2230"/>
            <p:cNvSpPr/>
            <p:nvPr/>
          </p:nvSpPr>
          <p:spPr bwMode="auto">
            <a:xfrm>
              <a:off x="6886576" y="606425"/>
              <a:ext cx="23813" cy="41275"/>
            </a:xfrm>
            <a:custGeom>
              <a:avLst/>
              <a:gdLst>
                <a:gd name="T0" fmla="*/ 11 w 15"/>
                <a:gd name="T1" fmla="*/ 0 h 26"/>
                <a:gd name="T2" fmla="*/ 14 w 15"/>
                <a:gd name="T3" fmla="*/ 2 h 26"/>
                <a:gd name="T4" fmla="*/ 15 w 15"/>
                <a:gd name="T5" fmla="*/ 3 h 26"/>
                <a:gd name="T6" fmla="*/ 15 w 15"/>
                <a:gd name="T7" fmla="*/ 26 h 26"/>
                <a:gd name="T8" fmla="*/ 1 w 15"/>
                <a:gd name="T9" fmla="*/ 9 h 26"/>
                <a:gd name="T10" fmla="*/ 0 w 15"/>
                <a:gd name="T11" fmla="*/ 7 h 26"/>
                <a:gd name="T12" fmla="*/ 1 w 15"/>
                <a:gd name="T13" fmla="*/ 7 h 26"/>
                <a:gd name="T14" fmla="*/ 2 w 15"/>
                <a:gd name="T15" fmla="*/ 4 h 26"/>
                <a:gd name="T16" fmla="*/ 3 w 15"/>
                <a:gd name="T17" fmla="*/ 4 h 26"/>
                <a:gd name="T18" fmla="*/ 5 w 15"/>
                <a:gd name="T19" fmla="*/ 4 h 26"/>
                <a:gd name="T20" fmla="*/ 6 w 15"/>
                <a:gd name="T21" fmla="*/ 5 h 26"/>
                <a:gd name="T22" fmla="*/ 9 w 15"/>
                <a:gd name="T23" fmla="*/ 8 h 26"/>
                <a:gd name="T24" fmla="*/ 9 w 15"/>
                <a:gd name="T25" fmla="*/ 3 h 26"/>
                <a:gd name="T26" fmla="*/ 10 w 15"/>
                <a:gd name="T27" fmla="*/ 2 h 26"/>
                <a:gd name="T28" fmla="*/ 11 w 15"/>
                <a:gd name="T29"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6">
                  <a:moveTo>
                    <a:pt x="11" y="0"/>
                  </a:moveTo>
                  <a:lnTo>
                    <a:pt x="14" y="2"/>
                  </a:lnTo>
                  <a:lnTo>
                    <a:pt x="15" y="3"/>
                  </a:lnTo>
                  <a:lnTo>
                    <a:pt x="15" y="26"/>
                  </a:lnTo>
                  <a:lnTo>
                    <a:pt x="1" y="9"/>
                  </a:lnTo>
                  <a:lnTo>
                    <a:pt x="0" y="7"/>
                  </a:lnTo>
                  <a:lnTo>
                    <a:pt x="1" y="7"/>
                  </a:lnTo>
                  <a:lnTo>
                    <a:pt x="2" y="4"/>
                  </a:lnTo>
                  <a:lnTo>
                    <a:pt x="3" y="4"/>
                  </a:lnTo>
                  <a:lnTo>
                    <a:pt x="5" y="4"/>
                  </a:lnTo>
                  <a:lnTo>
                    <a:pt x="6" y="5"/>
                  </a:lnTo>
                  <a:lnTo>
                    <a:pt x="9" y="8"/>
                  </a:lnTo>
                  <a:lnTo>
                    <a:pt x="9" y="3"/>
                  </a:lnTo>
                  <a:lnTo>
                    <a:pt x="10" y="2"/>
                  </a:lnTo>
                  <a:lnTo>
                    <a:pt x="1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3" name="Freeform 2231"/>
            <p:cNvSpPr/>
            <p:nvPr/>
          </p:nvSpPr>
          <p:spPr bwMode="auto">
            <a:xfrm>
              <a:off x="6883401" y="620713"/>
              <a:ext cx="23813" cy="11113"/>
            </a:xfrm>
            <a:custGeom>
              <a:avLst/>
              <a:gdLst>
                <a:gd name="T0" fmla="*/ 2 w 15"/>
                <a:gd name="T1" fmla="*/ 0 h 7"/>
                <a:gd name="T2" fmla="*/ 15 w 15"/>
                <a:gd name="T3" fmla="*/ 4 h 7"/>
                <a:gd name="T4" fmla="*/ 15 w 15"/>
                <a:gd name="T5" fmla="*/ 6 h 7"/>
                <a:gd name="T6" fmla="*/ 15 w 15"/>
                <a:gd name="T7" fmla="*/ 7 h 7"/>
                <a:gd name="T8" fmla="*/ 15 w 15"/>
                <a:gd name="T9" fmla="*/ 7 h 7"/>
                <a:gd name="T10" fmla="*/ 13 w 15"/>
                <a:gd name="T11" fmla="*/ 7 h 7"/>
                <a:gd name="T12" fmla="*/ 13 w 15"/>
                <a:gd name="T13" fmla="*/ 7 h 7"/>
                <a:gd name="T14" fmla="*/ 2 w 15"/>
                <a:gd name="T15" fmla="*/ 3 h 7"/>
                <a:gd name="T16" fmla="*/ 0 w 15"/>
                <a:gd name="T17" fmla="*/ 2 h 7"/>
                <a:gd name="T18" fmla="*/ 0 w 15"/>
                <a:gd name="T19" fmla="*/ 0 h 7"/>
                <a:gd name="T20" fmla="*/ 0 w 15"/>
                <a:gd name="T21" fmla="*/ 0 h 7"/>
                <a:gd name="T22" fmla="*/ 2 w 15"/>
                <a:gd name="T2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7">
                  <a:moveTo>
                    <a:pt x="2" y="0"/>
                  </a:moveTo>
                  <a:lnTo>
                    <a:pt x="15" y="4"/>
                  </a:lnTo>
                  <a:lnTo>
                    <a:pt x="15" y="6"/>
                  </a:lnTo>
                  <a:lnTo>
                    <a:pt x="15" y="7"/>
                  </a:lnTo>
                  <a:lnTo>
                    <a:pt x="15" y="7"/>
                  </a:lnTo>
                  <a:lnTo>
                    <a:pt x="13" y="7"/>
                  </a:lnTo>
                  <a:lnTo>
                    <a:pt x="13" y="7"/>
                  </a:lnTo>
                  <a:lnTo>
                    <a:pt x="2" y="3"/>
                  </a:lnTo>
                  <a:lnTo>
                    <a:pt x="0" y="2"/>
                  </a:lnTo>
                  <a:lnTo>
                    <a:pt x="0" y="0"/>
                  </a:lnTo>
                  <a:lnTo>
                    <a:pt x="0" y="0"/>
                  </a:lnTo>
                  <a:lnTo>
                    <a:pt x="2"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4" name="Freeform 2232"/>
            <p:cNvSpPr/>
            <p:nvPr/>
          </p:nvSpPr>
          <p:spPr bwMode="auto">
            <a:xfrm>
              <a:off x="6881813" y="617538"/>
              <a:ext cx="28575" cy="19050"/>
            </a:xfrm>
            <a:custGeom>
              <a:avLst/>
              <a:gdLst>
                <a:gd name="T0" fmla="*/ 3 w 18"/>
                <a:gd name="T1" fmla="*/ 0 h 12"/>
                <a:gd name="T2" fmla="*/ 4 w 18"/>
                <a:gd name="T3" fmla="*/ 0 h 12"/>
                <a:gd name="T4" fmla="*/ 16 w 18"/>
                <a:gd name="T5" fmla="*/ 5 h 12"/>
                <a:gd name="T6" fmla="*/ 17 w 18"/>
                <a:gd name="T7" fmla="*/ 6 h 12"/>
                <a:gd name="T8" fmla="*/ 18 w 18"/>
                <a:gd name="T9" fmla="*/ 8 h 12"/>
                <a:gd name="T10" fmla="*/ 17 w 18"/>
                <a:gd name="T11" fmla="*/ 9 h 12"/>
                <a:gd name="T12" fmla="*/ 17 w 18"/>
                <a:gd name="T13" fmla="*/ 10 h 12"/>
                <a:gd name="T14" fmla="*/ 14 w 18"/>
                <a:gd name="T15" fmla="*/ 12 h 12"/>
                <a:gd name="T16" fmla="*/ 13 w 18"/>
                <a:gd name="T17" fmla="*/ 10 h 12"/>
                <a:gd name="T18" fmla="*/ 14 w 18"/>
                <a:gd name="T19" fmla="*/ 9 h 12"/>
                <a:gd name="T20" fmla="*/ 13 w 18"/>
                <a:gd name="T21" fmla="*/ 10 h 12"/>
                <a:gd name="T22" fmla="*/ 1 w 18"/>
                <a:gd name="T23" fmla="*/ 6 h 12"/>
                <a:gd name="T24" fmla="*/ 0 w 18"/>
                <a:gd name="T25" fmla="*/ 5 h 12"/>
                <a:gd name="T26" fmla="*/ 0 w 18"/>
                <a:gd name="T27" fmla="*/ 4 h 12"/>
                <a:gd name="T28" fmla="*/ 0 w 18"/>
                <a:gd name="T29" fmla="*/ 2 h 12"/>
                <a:gd name="T30" fmla="*/ 1 w 18"/>
                <a:gd name="T31" fmla="*/ 1 h 12"/>
                <a:gd name="T32" fmla="*/ 3 w 18"/>
                <a:gd name="T3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 h="12">
                  <a:moveTo>
                    <a:pt x="3" y="0"/>
                  </a:moveTo>
                  <a:lnTo>
                    <a:pt x="4" y="0"/>
                  </a:lnTo>
                  <a:lnTo>
                    <a:pt x="16" y="5"/>
                  </a:lnTo>
                  <a:lnTo>
                    <a:pt x="17" y="6"/>
                  </a:lnTo>
                  <a:lnTo>
                    <a:pt x="18" y="8"/>
                  </a:lnTo>
                  <a:lnTo>
                    <a:pt x="17" y="9"/>
                  </a:lnTo>
                  <a:lnTo>
                    <a:pt x="17" y="10"/>
                  </a:lnTo>
                  <a:lnTo>
                    <a:pt x="14" y="12"/>
                  </a:lnTo>
                  <a:lnTo>
                    <a:pt x="13" y="10"/>
                  </a:lnTo>
                  <a:lnTo>
                    <a:pt x="14" y="9"/>
                  </a:lnTo>
                  <a:lnTo>
                    <a:pt x="13" y="10"/>
                  </a:lnTo>
                  <a:lnTo>
                    <a:pt x="1" y="6"/>
                  </a:lnTo>
                  <a:lnTo>
                    <a:pt x="0" y="5"/>
                  </a:lnTo>
                  <a:lnTo>
                    <a:pt x="0" y="4"/>
                  </a:lnTo>
                  <a:lnTo>
                    <a:pt x="0" y="2"/>
                  </a:lnTo>
                  <a:lnTo>
                    <a:pt x="1" y="1"/>
                  </a:lnTo>
                  <a:lnTo>
                    <a:pt x="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5" name="Freeform 2233"/>
            <p:cNvSpPr>
              <a:spLocks noEditPoints="1"/>
            </p:cNvSpPr>
            <p:nvPr/>
          </p:nvSpPr>
          <p:spPr bwMode="auto">
            <a:xfrm>
              <a:off x="7010401" y="784225"/>
              <a:ext cx="122238" cy="201813"/>
            </a:xfrm>
            <a:custGeom>
              <a:avLst/>
              <a:gdLst>
                <a:gd name="T0" fmla="*/ 35 w 77"/>
                <a:gd name="T1" fmla="*/ 2 h 127"/>
                <a:gd name="T2" fmla="*/ 24 w 77"/>
                <a:gd name="T3" fmla="*/ 5 h 127"/>
                <a:gd name="T4" fmla="*/ 14 w 77"/>
                <a:gd name="T5" fmla="*/ 10 h 127"/>
                <a:gd name="T6" fmla="*/ 8 w 77"/>
                <a:gd name="T7" fmla="*/ 20 h 127"/>
                <a:gd name="T8" fmla="*/ 4 w 77"/>
                <a:gd name="T9" fmla="*/ 34 h 127"/>
                <a:gd name="T10" fmla="*/ 3 w 77"/>
                <a:gd name="T11" fmla="*/ 52 h 127"/>
                <a:gd name="T12" fmla="*/ 4 w 77"/>
                <a:gd name="T13" fmla="*/ 69 h 127"/>
                <a:gd name="T14" fmla="*/ 7 w 77"/>
                <a:gd name="T15" fmla="*/ 86 h 127"/>
                <a:gd name="T16" fmla="*/ 12 w 77"/>
                <a:gd name="T17" fmla="*/ 100 h 127"/>
                <a:gd name="T18" fmla="*/ 18 w 77"/>
                <a:gd name="T19" fmla="*/ 113 h 127"/>
                <a:gd name="T20" fmla="*/ 26 w 77"/>
                <a:gd name="T21" fmla="*/ 121 h 127"/>
                <a:gd name="T22" fmla="*/ 35 w 77"/>
                <a:gd name="T23" fmla="*/ 124 h 127"/>
                <a:gd name="T24" fmla="*/ 45 w 77"/>
                <a:gd name="T25" fmla="*/ 120 h 127"/>
                <a:gd name="T26" fmla="*/ 54 w 77"/>
                <a:gd name="T27" fmla="*/ 109 h 127"/>
                <a:gd name="T28" fmla="*/ 63 w 77"/>
                <a:gd name="T29" fmla="*/ 95 h 127"/>
                <a:gd name="T30" fmla="*/ 69 w 77"/>
                <a:gd name="T31" fmla="*/ 78 h 127"/>
                <a:gd name="T32" fmla="*/ 73 w 77"/>
                <a:gd name="T33" fmla="*/ 60 h 127"/>
                <a:gd name="T34" fmla="*/ 75 w 77"/>
                <a:gd name="T35" fmla="*/ 41 h 127"/>
                <a:gd name="T36" fmla="*/ 73 w 77"/>
                <a:gd name="T37" fmla="*/ 27 h 127"/>
                <a:gd name="T38" fmla="*/ 69 w 77"/>
                <a:gd name="T39" fmla="*/ 17 h 127"/>
                <a:gd name="T40" fmla="*/ 63 w 77"/>
                <a:gd name="T41" fmla="*/ 9 h 127"/>
                <a:gd name="T42" fmla="*/ 55 w 77"/>
                <a:gd name="T43" fmla="*/ 5 h 127"/>
                <a:gd name="T44" fmla="*/ 46 w 77"/>
                <a:gd name="T45" fmla="*/ 3 h 127"/>
                <a:gd name="T46" fmla="*/ 35 w 77"/>
                <a:gd name="T47" fmla="*/ 2 h 127"/>
                <a:gd name="T48" fmla="*/ 35 w 77"/>
                <a:gd name="T49" fmla="*/ 0 h 127"/>
                <a:gd name="T50" fmla="*/ 46 w 77"/>
                <a:gd name="T51" fmla="*/ 0 h 127"/>
                <a:gd name="T52" fmla="*/ 56 w 77"/>
                <a:gd name="T53" fmla="*/ 2 h 127"/>
                <a:gd name="T54" fmla="*/ 64 w 77"/>
                <a:gd name="T55" fmla="*/ 7 h 127"/>
                <a:gd name="T56" fmla="*/ 72 w 77"/>
                <a:gd name="T57" fmla="*/ 15 h 127"/>
                <a:gd name="T58" fmla="*/ 76 w 77"/>
                <a:gd name="T59" fmla="*/ 26 h 127"/>
                <a:gd name="T60" fmla="*/ 77 w 77"/>
                <a:gd name="T61" fmla="*/ 41 h 127"/>
                <a:gd name="T62" fmla="*/ 76 w 77"/>
                <a:gd name="T63" fmla="*/ 60 h 127"/>
                <a:gd name="T64" fmla="*/ 72 w 77"/>
                <a:gd name="T65" fmla="*/ 78 h 127"/>
                <a:gd name="T66" fmla="*/ 66 w 77"/>
                <a:gd name="T67" fmla="*/ 96 h 127"/>
                <a:gd name="T68" fmla="*/ 56 w 77"/>
                <a:gd name="T69" fmla="*/ 112 h 127"/>
                <a:gd name="T70" fmla="*/ 46 w 77"/>
                <a:gd name="T71" fmla="*/ 123 h 127"/>
                <a:gd name="T72" fmla="*/ 35 w 77"/>
                <a:gd name="T73" fmla="*/ 127 h 127"/>
                <a:gd name="T74" fmla="*/ 24 w 77"/>
                <a:gd name="T75" fmla="*/ 123 h 127"/>
                <a:gd name="T76" fmla="*/ 16 w 77"/>
                <a:gd name="T77" fmla="*/ 115 h 127"/>
                <a:gd name="T78" fmla="*/ 9 w 77"/>
                <a:gd name="T79" fmla="*/ 102 h 127"/>
                <a:gd name="T80" fmla="*/ 3 w 77"/>
                <a:gd name="T81" fmla="*/ 78 h 127"/>
                <a:gd name="T82" fmla="*/ 0 w 77"/>
                <a:gd name="T83" fmla="*/ 52 h 127"/>
                <a:gd name="T84" fmla="*/ 1 w 77"/>
                <a:gd name="T85" fmla="*/ 36 h 127"/>
                <a:gd name="T86" fmla="*/ 4 w 77"/>
                <a:gd name="T87" fmla="*/ 23 h 127"/>
                <a:gd name="T88" fmla="*/ 9 w 77"/>
                <a:gd name="T89" fmla="*/ 13 h 127"/>
                <a:gd name="T90" fmla="*/ 16 w 77"/>
                <a:gd name="T91" fmla="*/ 5 h 127"/>
                <a:gd name="T92" fmla="*/ 25 w 77"/>
                <a:gd name="T93" fmla="*/ 1 h 127"/>
                <a:gd name="T94" fmla="*/ 35 w 77"/>
                <a:gd name="T95"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127">
                  <a:moveTo>
                    <a:pt x="35" y="2"/>
                  </a:moveTo>
                  <a:lnTo>
                    <a:pt x="24" y="5"/>
                  </a:lnTo>
                  <a:lnTo>
                    <a:pt x="14" y="10"/>
                  </a:lnTo>
                  <a:lnTo>
                    <a:pt x="8" y="20"/>
                  </a:lnTo>
                  <a:lnTo>
                    <a:pt x="4" y="34"/>
                  </a:lnTo>
                  <a:lnTo>
                    <a:pt x="3" y="52"/>
                  </a:lnTo>
                  <a:lnTo>
                    <a:pt x="4" y="69"/>
                  </a:lnTo>
                  <a:lnTo>
                    <a:pt x="7" y="86"/>
                  </a:lnTo>
                  <a:lnTo>
                    <a:pt x="12" y="100"/>
                  </a:lnTo>
                  <a:lnTo>
                    <a:pt x="18" y="113"/>
                  </a:lnTo>
                  <a:lnTo>
                    <a:pt x="26" y="121"/>
                  </a:lnTo>
                  <a:lnTo>
                    <a:pt x="35" y="124"/>
                  </a:lnTo>
                  <a:lnTo>
                    <a:pt x="45" y="120"/>
                  </a:lnTo>
                  <a:lnTo>
                    <a:pt x="54" y="109"/>
                  </a:lnTo>
                  <a:lnTo>
                    <a:pt x="63" y="95"/>
                  </a:lnTo>
                  <a:lnTo>
                    <a:pt x="69" y="78"/>
                  </a:lnTo>
                  <a:lnTo>
                    <a:pt x="73" y="60"/>
                  </a:lnTo>
                  <a:lnTo>
                    <a:pt x="75" y="41"/>
                  </a:lnTo>
                  <a:lnTo>
                    <a:pt x="73" y="27"/>
                  </a:lnTo>
                  <a:lnTo>
                    <a:pt x="69" y="17"/>
                  </a:lnTo>
                  <a:lnTo>
                    <a:pt x="63" y="9"/>
                  </a:lnTo>
                  <a:lnTo>
                    <a:pt x="55" y="5"/>
                  </a:lnTo>
                  <a:lnTo>
                    <a:pt x="46" y="3"/>
                  </a:lnTo>
                  <a:lnTo>
                    <a:pt x="35" y="2"/>
                  </a:lnTo>
                  <a:close/>
                  <a:moveTo>
                    <a:pt x="35" y="0"/>
                  </a:moveTo>
                  <a:lnTo>
                    <a:pt x="46" y="0"/>
                  </a:lnTo>
                  <a:lnTo>
                    <a:pt x="56" y="2"/>
                  </a:lnTo>
                  <a:lnTo>
                    <a:pt x="64" y="7"/>
                  </a:lnTo>
                  <a:lnTo>
                    <a:pt x="72" y="15"/>
                  </a:lnTo>
                  <a:lnTo>
                    <a:pt x="76" y="26"/>
                  </a:lnTo>
                  <a:lnTo>
                    <a:pt x="77" y="41"/>
                  </a:lnTo>
                  <a:lnTo>
                    <a:pt x="76" y="60"/>
                  </a:lnTo>
                  <a:lnTo>
                    <a:pt x="72" y="78"/>
                  </a:lnTo>
                  <a:lnTo>
                    <a:pt x="66" y="96"/>
                  </a:lnTo>
                  <a:lnTo>
                    <a:pt x="56" y="112"/>
                  </a:lnTo>
                  <a:lnTo>
                    <a:pt x="46" y="123"/>
                  </a:lnTo>
                  <a:lnTo>
                    <a:pt x="35" y="127"/>
                  </a:lnTo>
                  <a:lnTo>
                    <a:pt x="24" y="123"/>
                  </a:lnTo>
                  <a:lnTo>
                    <a:pt x="16" y="115"/>
                  </a:lnTo>
                  <a:lnTo>
                    <a:pt x="9" y="102"/>
                  </a:lnTo>
                  <a:lnTo>
                    <a:pt x="3" y="78"/>
                  </a:lnTo>
                  <a:lnTo>
                    <a:pt x="0" y="52"/>
                  </a:lnTo>
                  <a:lnTo>
                    <a:pt x="1" y="36"/>
                  </a:lnTo>
                  <a:lnTo>
                    <a:pt x="4" y="23"/>
                  </a:lnTo>
                  <a:lnTo>
                    <a:pt x="9" y="13"/>
                  </a:lnTo>
                  <a:lnTo>
                    <a:pt x="16" y="5"/>
                  </a:lnTo>
                  <a:lnTo>
                    <a:pt x="25" y="1"/>
                  </a:lnTo>
                  <a:lnTo>
                    <a:pt x="3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6" name="Freeform 2234"/>
            <p:cNvSpPr>
              <a:spLocks noEditPoints="1"/>
            </p:cNvSpPr>
            <p:nvPr/>
          </p:nvSpPr>
          <p:spPr bwMode="auto">
            <a:xfrm>
              <a:off x="7008813" y="781050"/>
              <a:ext cx="128588" cy="206375"/>
            </a:xfrm>
            <a:custGeom>
              <a:avLst/>
              <a:gdLst>
                <a:gd name="T0" fmla="*/ 36 w 81"/>
                <a:gd name="T1" fmla="*/ 5 h 130"/>
                <a:gd name="T2" fmla="*/ 25 w 81"/>
                <a:gd name="T3" fmla="*/ 8 h 130"/>
                <a:gd name="T4" fmla="*/ 17 w 81"/>
                <a:gd name="T5" fmla="*/ 13 h 130"/>
                <a:gd name="T6" fmla="*/ 10 w 81"/>
                <a:gd name="T7" fmla="*/ 22 h 130"/>
                <a:gd name="T8" fmla="*/ 6 w 81"/>
                <a:gd name="T9" fmla="*/ 36 h 130"/>
                <a:gd name="T10" fmla="*/ 5 w 81"/>
                <a:gd name="T11" fmla="*/ 54 h 130"/>
                <a:gd name="T12" fmla="*/ 5 w 81"/>
                <a:gd name="T13" fmla="*/ 54 h 130"/>
                <a:gd name="T14" fmla="*/ 6 w 81"/>
                <a:gd name="T15" fmla="*/ 71 h 130"/>
                <a:gd name="T16" fmla="*/ 9 w 81"/>
                <a:gd name="T17" fmla="*/ 88 h 130"/>
                <a:gd name="T18" fmla="*/ 14 w 81"/>
                <a:gd name="T19" fmla="*/ 102 h 130"/>
                <a:gd name="T20" fmla="*/ 19 w 81"/>
                <a:gd name="T21" fmla="*/ 114 h 130"/>
                <a:gd name="T22" fmla="*/ 27 w 81"/>
                <a:gd name="T23" fmla="*/ 122 h 130"/>
                <a:gd name="T24" fmla="*/ 35 w 81"/>
                <a:gd name="T25" fmla="*/ 125 h 130"/>
                <a:gd name="T26" fmla="*/ 36 w 81"/>
                <a:gd name="T27" fmla="*/ 125 h 130"/>
                <a:gd name="T28" fmla="*/ 36 w 81"/>
                <a:gd name="T29" fmla="*/ 125 h 130"/>
                <a:gd name="T30" fmla="*/ 44 w 81"/>
                <a:gd name="T31" fmla="*/ 121 h 130"/>
                <a:gd name="T32" fmla="*/ 53 w 81"/>
                <a:gd name="T33" fmla="*/ 111 h 130"/>
                <a:gd name="T34" fmla="*/ 63 w 81"/>
                <a:gd name="T35" fmla="*/ 97 h 130"/>
                <a:gd name="T36" fmla="*/ 64 w 81"/>
                <a:gd name="T37" fmla="*/ 97 h 130"/>
                <a:gd name="T38" fmla="*/ 63 w 81"/>
                <a:gd name="T39" fmla="*/ 97 h 130"/>
                <a:gd name="T40" fmla="*/ 69 w 81"/>
                <a:gd name="T41" fmla="*/ 79 h 130"/>
                <a:gd name="T42" fmla="*/ 73 w 81"/>
                <a:gd name="T43" fmla="*/ 60 h 130"/>
                <a:gd name="T44" fmla="*/ 74 w 81"/>
                <a:gd name="T45" fmla="*/ 43 h 130"/>
                <a:gd name="T46" fmla="*/ 74 w 81"/>
                <a:gd name="T47" fmla="*/ 43 h 130"/>
                <a:gd name="T48" fmla="*/ 74 w 81"/>
                <a:gd name="T49" fmla="*/ 43 h 130"/>
                <a:gd name="T50" fmla="*/ 73 w 81"/>
                <a:gd name="T51" fmla="*/ 29 h 130"/>
                <a:gd name="T52" fmla="*/ 69 w 81"/>
                <a:gd name="T53" fmla="*/ 19 h 130"/>
                <a:gd name="T54" fmla="*/ 63 w 81"/>
                <a:gd name="T55" fmla="*/ 12 h 130"/>
                <a:gd name="T56" fmla="*/ 51 w 81"/>
                <a:gd name="T57" fmla="*/ 7 h 130"/>
                <a:gd name="T58" fmla="*/ 36 w 81"/>
                <a:gd name="T59" fmla="*/ 5 h 130"/>
                <a:gd name="T60" fmla="*/ 35 w 81"/>
                <a:gd name="T61" fmla="*/ 0 h 130"/>
                <a:gd name="T62" fmla="*/ 36 w 81"/>
                <a:gd name="T63" fmla="*/ 0 h 130"/>
                <a:gd name="T64" fmla="*/ 47 w 81"/>
                <a:gd name="T65" fmla="*/ 0 h 130"/>
                <a:gd name="T66" fmla="*/ 57 w 81"/>
                <a:gd name="T67" fmla="*/ 3 h 130"/>
                <a:gd name="T68" fmla="*/ 67 w 81"/>
                <a:gd name="T69" fmla="*/ 8 h 130"/>
                <a:gd name="T70" fmla="*/ 74 w 81"/>
                <a:gd name="T71" fmla="*/ 16 h 130"/>
                <a:gd name="T72" fmla="*/ 78 w 81"/>
                <a:gd name="T73" fmla="*/ 28 h 130"/>
                <a:gd name="T74" fmla="*/ 81 w 81"/>
                <a:gd name="T75" fmla="*/ 43 h 130"/>
                <a:gd name="T76" fmla="*/ 81 w 81"/>
                <a:gd name="T77" fmla="*/ 43 h 130"/>
                <a:gd name="T78" fmla="*/ 78 w 81"/>
                <a:gd name="T79" fmla="*/ 62 h 130"/>
                <a:gd name="T80" fmla="*/ 74 w 81"/>
                <a:gd name="T81" fmla="*/ 81 h 130"/>
                <a:gd name="T82" fmla="*/ 68 w 81"/>
                <a:gd name="T83" fmla="*/ 100 h 130"/>
                <a:gd name="T84" fmla="*/ 61 w 81"/>
                <a:gd name="T85" fmla="*/ 111 h 130"/>
                <a:gd name="T86" fmla="*/ 53 w 81"/>
                <a:gd name="T87" fmla="*/ 121 h 130"/>
                <a:gd name="T88" fmla="*/ 46 w 81"/>
                <a:gd name="T89" fmla="*/ 127 h 130"/>
                <a:gd name="T90" fmla="*/ 36 w 81"/>
                <a:gd name="T91" fmla="*/ 130 h 130"/>
                <a:gd name="T92" fmla="*/ 25 w 81"/>
                <a:gd name="T93" fmla="*/ 126 h 130"/>
                <a:gd name="T94" fmla="*/ 15 w 81"/>
                <a:gd name="T95" fmla="*/ 118 h 130"/>
                <a:gd name="T96" fmla="*/ 8 w 81"/>
                <a:gd name="T97" fmla="*/ 105 h 130"/>
                <a:gd name="T98" fmla="*/ 1 w 81"/>
                <a:gd name="T99" fmla="*/ 80 h 130"/>
                <a:gd name="T100" fmla="*/ 0 w 81"/>
                <a:gd name="T101" fmla="*/ 54 h 130"/>
                <a:gd name="T102" fmla="*/ 0 w 81"/>
                <a:gd name="T103" fmla="*/ 38 h 130"/>
                <a:gd name="T104" fmla="*/ 4 w 81"/>
                <a:gd name="T105" fmla="*/ 25 h 130"/>
                <a:gd name="T106" fmla="*/ 9 w 81"/>
                <a:gd name="T107" fmla="*/ 13 h 130"/>
                <a:gd name="T108" fmla="*/ 15 w 81"/>
                <a:gd name="T109" fmla="*/ 7 h 130"/>
                <a:gd name="T110" fmla="*/ 25 w 81"/>
                <a:gd name="T111" fmla="*/ 2 h 130"/>
                <a:gd name="T112" fmla="*/ 35 w 81"/>
                <a:gd name="T113"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1" h="130">
                  <a:moveTo>
                    <a:pt x="36" y="5"/>
                  </a:moveTo>
                  <a:lnTo>
                    <a:pt x="25" y="8"/>
                  </a:lnTo>
                  <a:lnTo>
                    <a:pt x="17" y="13"/>
                  </a:lnTo>
                  <a:lnTo>
                    <a:pt x="10" y="22"/>
                  </a:lnTo>
                  <a:lnTo>
                    <a:pt x="6" y="36"/>
                  </a:lnTo>
                  <a:lnTo>
                    <a:pt x="5" y="54"/>
                  </a:lnTo>
                  <a:lnTo>
                    <a:pt x="5" y="54"/>
                  </a:lnTo>
                  <a:lnTo>
                    <a:pt x="6" y="71"/>
                  </a:lnTo>
                  <a:lnTo>
                    <a:pt x="9" y="88"/>
                  </a:lnTo>
                  <a:lnTo>
                    <a:pt x="14" y="102"/>
                  </a:lnTo>
                  <a:lnTo>
                    <a:pt x="19" y="114"/>
                  </a:lnTo>
                  <a:lnTo>
                    <a:pt x="27" y="122"/>
                  </a:lnTo>
                  <a:lnTo>
                    <a:pt x="35" y="125"/>
                  </a:lnTo>
                  <a:lnTo>
                    <a:pt x="36" y="125"/>
                  </a:lnTo>
                  <a:lnTo>
                    <a:pt x="36" y="125"/>
                  </a:lnTo>
                  <a:lnTo>
                    <a:pt x="44" y="121"/>
                  </a:lnTo>
                  <a:lnTo>
                    <a:pt x="53" y="111"/>
                  </a:lnTo>
                  <a:lnTo>
                    <a:pt x="63" y="97"/>
                  </a:lnTo>
                  <a:lnTo>
                    <a:pt x="64" y="97"/>
                  </a:lnTo>
                  <a:lnTo>
                    <a:pt x="63" y="97"/>
                  </a:lnTo>
                  <a:lnTo>
                    <a:pt x="69" y="79"/>
                  </a:lnTo>
                  <a:lnTo>
                    <a:pt x="73" y="60"/>
                  </a:lnTo>
                  <a:lnTo>
                    <a:pt x="74" y="43"/>
                  </a:lnTo>
                  <a:lnTo>
                    <a:pt x="74" y="43"/>
                  </a:lnTo>
                  <a:lnTo>
                    <a:pt x="74" y="43"/>
                  </a:lnTo>
                  <a:lnTo>
                    <a:pt x="73" y="29"/>
                  </a:lnTo>
                  <a:lnTo>
                    <a:pt x="69" y="19"/>
                  </a:lnTo>
                  <a:lnTo>
                    <a:pt x="63" y="12"/>
                  </a:lnTo>
                  <a:lnTo>
                    <a:pt x="51" y="7"/>
                  </a:lnTo>
                  <a:lnTo>
                    <a:pt x="36" y="5"/>
                  </a:lnTo>
                  <a:close/>
                  <a:moveTo>
                    <a:pt x="35" y="0"/>
                  </a:moveTo>
                  <a:lnTo>
                    <a:pt x="36" y="0"/>
                  </a:lnTo>
                  <a:lnTo>
                    <a:pt x="47" y="0"/>
                  </a:lnTo>
                  <a:lnTo>
                    <a:pt x="57" y="3"/>
                  </a:lnTo>
                  <a:lnTo>
                    <a:pt x="67" y="8"/>
                  </a:lnTo>
                  <a:lnTo>
                    <a:pt x="74" y="16"/>
                  </a:lnTo>
                  <a:lnTo>
                    <a:pt x="78" y="28"/>
                  </a:lnTo>
                  <a:lnTo>
                    <a:pt x="81" y="43"/>
                  </a:lnTo>
                  <a:lnTo>
                    <a:pt x="81" y="43"/>
                  </a:lnTo>
                  <a:lnTo>
                    <a:pt x="78" y="62"/>
                  </a:lnTo>
                  <a:lnTo>
                    <a:pt x="74" y="81"/>
                  </a:lnTo>
                  <a:lnTo>
                    <a:pt x="68" y="100"/>
                  </a:lnTo>
                  <a:lnTo>
                    <a:pt x="61" y="111"/>
                  </a:lnTo>
                  <a:lnTo>
                    <a:pt x="53" y="121"/>
                  </a:lnTo>
                  <a:lnTo>
                    <a:pt x="46" y="127"/>
                  </a:lnTo>
                  <a:lnTo>
                    <a:pt x="36" y="130"/>
                  </a:lnTo>
                  <a:lnTo>
                    <a:pt x="25" y="126"/>
                  </a:lnTo>
                  <a:lnTo>
                    <a:pt x="15" y="118"/>
                  </a:lnTo>
                  <a:lnTo>
                    <a:pt x="8" y="105"/>
                  </a:lnTo>
                  <a:lnTo>
                    <a:pt x="1" y="80"/>
                  </a:lnTo>
                  <a:lnTo>
                    <a:pt x="0" y="54"/>
                  </a:lnTo>
                  <a:lnTo>
                    <a:pt x="0" y="38"/>
                  </a:lnTo>
                  <a:lnTo>
                    <a:pt x="4" y="25"/>
                  </a:lnTo>
                  <a:lnTo>
                    <a:pt x="9" y="13"/>
                  </a:lnTo>
                  <a:lnTo>
                    <a:pt x="15" y="7"/>
                  </a:lnTo>
                  <a:lnTo>
                    <a:pt x="25" y="2"/>
                  </a:lnTo>
                  <a:lnTo>
                    <a:pt x="3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7" name="Freeform 2239"/>
            <p:cNvSpPr>
              <a:spLocks noEditPoints="1"/>
            </p:cNvSpPr>
            <p:nvPr/>
          </p:nvSpPr>
          <p:spPr bwMode="auto">
            <a:xfrm>
              <a:off x="7045326" y="788988"/>
              <a:ext cx="42863" cy="152400"/>
            </a:xfrm>
            <a:custGeom>
              <a:avLst/>
              <a:gdLst>
                <a:gd name="T0" fmla="*/ 15 w 27"/>
                <a:gd name="T1" fmla="*/ 10 h 96"/>
                <a:gd name="T2" fmla="*/ 3 w 27"/>
                <a:gd name="T3" fmla="*/ 74 h 96"/>
                <a:gd name="T4" fmla="*/ 15 w 27"/>
                <a:gd name="T5" fmla="*/ 89 h 96"/>
                <a:gd name="T6" fmla="*/ 23 w 27"/>
                <a:gd name="T7" fmla="*/ 71 h 96"/>
                <a:gd name="T8" fmla="*/ 15 w 27"/>
                <a:gd name="T9" fmla="*/ 10 h 96"/>
                <a:gd name="T10" fmla="*/ 13 w 27"/>
                <a:gd name="T11" fmla="*/ 0 h 96"/>
                <a:gd name="T12" fmla="*/ 16 w 27"/>
                <a:gd name="T13" fmla="*/ 0 h 96"/>
                <a:gd name="T14" fmla="*/ 27 w 27"/>
                <a:gd name="T15" fmla="*/ 71 h 96"/>
                <a:gd name="T16" fmla="*/ 15 w 27"/>
                <a:gd name="T17" fmla="*/ 96 h 96"/>
                <a:gd name="T18" fmla="*/ 0 w 27"/>
                <a:gd name="T19" fmla="*/ 75 h 96"/>
                <a:gd name="T20" fmla="*/ 0 w 27"/>
                <a:gd name="T21" fmla="*/ 75 h 96"/>
                <a:gd name="T22" fmla="*/ 13 w 27"/>
                <a:gd name="T23"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6">
                  <a:moveTo>
                    <a:pt x="15" y="10"/>
                  </a:moveTo>
                  <a:lnTo>
                    <a:pt x="3" y="74"/>
                  </a:lnTo>
                  <a:lnTo>
                    <a:pt x="15" y="89"/>
                  </a:lnTo>
                  <a:lnTo>
                    <a:pt x="23" y="71"/>
                  </a:lnTo>
                  <a:lnTo>
                    <a:pt x="15" y="10"/>
                  </a:lnTo>
                  <a:close/>
                  <a:moveTo>
                    <a:pt x="13" y="0"/>
                  </a:moveTo>
                  <a:lnTo>
                    <a:pt x="16" y="0"/>
                  </a:lnTo>
                  <a:lnTo>
                    <a:pt x="27" y="71"/>
                  </a:lnTo>
                  <a:lnTo>
                    <a:pt x="15" y="96"/>
                  </a:lnTo>
                  <a:lnTo>
                    <a:pt x="0" y="75"/>
                  </a:lnTo>
                  <a:lnTo>
                    <a:pt x="0" y="75"/>
                  </a:lnTo>
                  <a:lnTo>
                    <a:pt x="1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8" name="Freeform 2240"/>
            <p:cNvSpPr>
              <a:spLocks noEditPoints="1"/>
            </p:cNvSpPr>
            <p:nvPr/>
          </p:nvSpPr>
          <p:spPr bwMode="auto">
            <a:xfrm>
              <a:off x="7042151" y="787400"/>
              <a:ext cx="47625" cy="158750"/>
            </a:xfrm>
            <a:custGeom>
              <a:avLst/>
              <a:gdLst>
                <a:gd name="T0" fmla="*/ 17 w 30"/>
                <a:gd name="T1" fmla="*/ 21 h 100"/>
                <a:gd name="T2" fmla="*/ 6 w 30"/>
                <a:gd name="T3" fmla="*/ 75 h 100"/>
                <a:gd name="T4" fmla="*/ 17 w 30"/>
                <a:gd name="T5" fmla="*/ 88 h 100"/>
                <a:gd name="T6" fmla="*/ 23 w 30"/>
                <a:gd name="T7" fmla="*/ 72 h 100"/>
                <a:gd name="T8" fmla="*/ 17 w 30"/>
                <a:gd name="T9" fmla="*/ 21 h 100"/>
                <a:gd name="T10" fmla="*/ 17 w 30"/>
                <a:gd name="T11" fmla="*/ 3 h 100"/>
                <a:gd name="T12" fmla="*/ 15 w 30"/>
                <a:gd name="T13" fmla="*/ 11 h 100"/>
                <a:gd name="T14" fmla="*/ 18 w 30"/>
                <a:gd name="T15" fmla="*/ 11 h 100"/>
                <a:gd name="T16" fmla="*/ 17 w 30"/>
                <a:gd name="T17" fmla="*/ 3 h 100"/>
                <a:gd name="T18" fmla="*/ 17 w 30"/>
                <a:gd name="T19" fmla="*/ 3 h 100"/>
                <a:gd name="T20" fmla="*/ 14 w 30"/>
                <a:gd name="T21" fmla="*/ 0 h 100"/>
                <a:gd name="T22" fmla="*/ 19 w 30"/>
                <a:gd name="T23" fmla="*/ 0 h 100"/>
                <a:gd name="T24" fmla="*/ 30 w 30"/>
                <a:gd name="T25" fmla="*/ 73 h 100"/>
                <a:gd name="T26" fmla="*/ 17 w 30"/>
                <a:gd name="T27" fmla="*/ 100 h 100"/>
                <a:gd name="T28" fmla="*/ 1 w 30"/>
                <a:gd name="T29" fmla="*/ 77 h 100"/>
                <a:gd name="T30" fmla="*/ 2 w 30"/>
                <a:gd name="T31" fmla="*/ 76 h 100"/>
                <a:gd name="T32" fmla="*/ 1 w 30"/>
                <a:gd name="T33" fmla="*/ 77 h 100"/>
                <a:gd name="T34" fmla="*/ 0 w 30"/>
                <a:gd name="T35" fmla="*/ 76 h 100"/>
                <a:gd name="T36" fmla="*/ 14 w 30"/>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 h="100">
                  <a:moveTo>
                    <a:pt x="17" y="21"/>
                  </a:moveTo>
                  <a:lnTo>
                    <a:pt x="6" y="75"/>
                  </a:lnTo>
                  <a:lnTo>
                    <a:pt x="17" y="88"/>
                  </a:lnTo>
                  <a:lnTo>
                    <a:pt x="23" y="72"/>
                  </a:lnTo>
                  <a:lnTo>
                    <a:pt x="17" y="21"/>
                  </a:lnTo>
                  <a:close/>
                  <a:moveTo>
                    <a:pt x="17" y="3"/>
                  </a:moveTo>
                  <a:lnTo>
                    <a:pt x="15" y="11"/>
                  </a:lnTo>
                  <a:lnTo>
                    <a:pt x="18" y="11"/>
                  </a:lnTo>
                  <a:lnTo>
                    <a:pt x="17" y="3"/>
                  </a:lnTo>
                  <a:lnTo>
                    <a:pt x="17" y="3"/>
                  </a:lnTo>
                  <a:close/>
                  <a:moveTo>
                    <a:pt x="14" y="0"/>
                  </a:moveTo>
                  <a:lnTo>
                    <a:pt x="19" y="0"/>
                  </a:lnTo>
                  <a:lnTo>
                    <a:pt x="30" y="73"/>
                  </a:lnTo>
                  <a:lnTo>
                    <a:pt x="17" y="100"/>
                  </a:lnTo>
                  <a:lnTo>
                    <a:pt x="1" y="77"/>
                  </a:lnTo>
                  <a:lnTo>
                    <a:pt x="2" y="76"/>
                  </a:lnTo>
                  <a:lnTo>
                    <a:pt x="1" y="77"/>
                  </a:lnTo>
                  <a:lnTo>
                    <a:pt x="0" y="76"/>
                  </a:lnTo>
                  <a:lnTo>
                    <a:pt x="1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9" name="Freeform 2241"/>
            <p:cNvSpPr/>
            <p:nvPr/>
          </p:nvSpPr>
          <p:spPr bwMode="auto">
            <a:xfrm>
              <a:off x="7035801" y="981075"/>
              <a:ext cx="39688" cy="227013"/>
            </a:xfrm>
            <a:custGeom>
              <a:avLst/>
              <a:gdLst>
                <a:gd name="T0" fmla="*/ 12 w 25"/>
                <a:gd name="T1" fmla="*/ 0 h 143"/>
                <a:gd name="T2" fmla="*/ 13 w 25"/>
                <a:gd name="T3" fmla="*/ 0 h 143"/>
                <a:gd name="T4" fmla="*/ 13 w 25"/>
                <a:gd name="T5" fmla="*/ 1 h 143"/>
                <a:gd name="T6" fmla="*/ 25 w 25"/>
                <a:gd name="T7" fmla="*/ 133 h 143"/>
                <a:gd name="T8" fmla="*/ 25 w 25"/>
                <a:gd name="T9" fmla="*/ 135 h 143"/>
                <a:gd name="T10" fmla="*/ 25 w 25"/>
                <a:gd name="T11" fmla="*/ 135 h 143"/>
                <a:gd name="T12" fmla="*/ 23 w 25"/>
                <a:gd name="T13" fmla="*/ 136 h 143"/>
                <a:gd name="T14" fmla="*/ 22 w 25"/>
                <a:gd name="T15" fmla="*/ 139 h 143"/>
                <a:gd name="T16" fmla="*/ 21 w 25"/>
                <a:gd name="T17" fmla="*/ 140 h 143"/>
                <a:gd name="T18" fmla="*/ 19 w 25"/>
                <a:gd name="T19" fmla="*/ 143 h 143"/>
                <a:gd name="T20" fmla="*/ 17 w 25"/>
                <a:gd name="T21" fmla="*/ 143 h 143"/>
                <a:gd name="T22" fmla="*/ 13 w 25"/>
                <a:gd name="T23" fmla="*/ 143 h 143"/>
                <a:gd name="T24" fmla="*/ 10 w 25"/>
                <a:gd name="T25" fmla="*/ 143 h 143"/>
                <a:gd name="T26" fmla="*/ 6 w 25"/>
                <a:gd name="T27" fmla="*/ 143 h 143"/>
                <a:gd name="T28" fmla="*/ 4 w 25"/>
                <a:gd name="T29" fmla="*/ 143 h 143"/>
                <a:gd name="T30" fmla="*/ 1 w 25"/>
                <a:gd name="T31" fmla="*/ 143 h 143"/>
                <a:gd name="T32" fmla="*/ 1 w 25"/>
                <a:gd name="T33" fmla="*/ 143 h 143"/>
                <a:gd name="T34" fmla="*/ 0 w 25"/>
                <a:gd name="T35" fmla="*/ 141 h 143"/>
                <a:gd name="T36" fmla="*/ 0 w 25"/>
                <a:gd name="T37" fmla="*/ 141 h 143"/>
                <a:gd name="T38" fmla="*/ 0 w 25"/>
                <a:gd name="T39" fmla="*/ 140 h 143"/>
                <a:gd name="T40" fmla="*/ 1 w 25"/>
                <a:gd name="T41" fmla="*/ 140 h 143"/>
                <a:gd name="T42" fmla="*/ 2 w 25"/>
                <a:gd name="T43" fmla="*/ 140 h 143"/>
                <a:gd name="T44" fmla="*/ 4 w 25"/>
                <a:gd name="T45" fmla="*/ 140 h 143"/>
                <a:gd name="T46" fmla="*/ 6 w 25"/>
                <a:gd name="T47" fmla="*/ 140 h 143"/>
                <a:gd name="T48" fmla="*/ 10 w 25"/>
                <a:gd name="T49" fmla="*/ 140 h 143"/>
                <a:gd name="T50" fmla="*/ 13 w 25"/>
                <a:gd name="T51" fmla="*/ 140 h 143"/>
                <a:gd name="T52" fmla="*/ 17 w 25"/>
                <a:gd name="T53" fmla="*/ 140 h 143"/>
                <a:gd name="T54" fmla="*/ 18 w 25"/>
                <a:gd name="T55" fmla="*/ 140 h 143"/>
                <a:gd name="T56" fmla="*/ 18 w 25"/>
                <a:gd name="T57" fmla="*/ 140 h 143"/>
                <a:gd name="T58" fmla="*/ 19 w 25"/>
                <a:gd name="T59" fmla="*/ 139 h 143"/>
                <a:gd name="T60" fmla="*/ 21 w 25"/>
                <a:gd name="T61" fmla="*/ 136 h 143"/>
                <a:gd name="T62" fmla="*/ 21 w 25"/>
                <a:gd name="T63" fmla="*/ 135 h 143"/>
                <a:gd name="T64" fmla="*/ 22 w 25"/>
                <a:gd name="T65" fmla="*/ 133 h 143"/>
                <a:gd name="T66" fmla="*/ 10 w 25"/>
                <a:gd name="T67" fmla="*/ 1 h 143"/>
                <a:gd name="T68" fmla="*/ 10 w 25"/>
                <a:gd name="T69" fmla="*/ 1 h 143"/>
                <a:gd name="T70" fmla="*/ 10 w 25"/>
                <a:gd name="T71" fmla="*/ 0 h 143"/>
                <a:gd name="T72" fmla="*/ 12 w 25"/>
                <a:gd name="T73"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 h="143">
                  <a:moveTo>
                    <a:pt x="12" y="0"/>
                  </a:moveTo>
                  <a:lnTo>
                    <a:pt x="13" y="0"/>
                  </a:lnTo>
                  <a:lnTo>
                    <a:pt x="13" y="1"/>
                  </a:lnTo>
                  <a:lnTo>
                    <a:pt x="25" y="133"/>
                  </a:lnTo>
                  <a:lnTo>
                    <a:pt x="25" y="135"/>
                  </a:lnTo>
                  <a:lnTo>
                    <a:pt x="25" y="135"/>
                  </a:lnTo>
                  <a:lnTo>
                    <a:pt x="23" y="136"/>
                  </a:lnTo>
                  <a:lnTo>
                    <a:pt x="22" y="139"/>
                  </a:lnTo>
                  <a:lnTo>
                    <a:pt x="21" y="140"/>
                  </a:lnTo>
                  <a:lnTo>
                    <a:pt x="19" y="143"/>
                  </a:lnTo>
                  <a:lnTo>
                    <a:pt x="17" y="143"/>
                  </a:lnTo>
                  <a:lnTo>
                    <a:pt x="13" y="143"/>
                  </a:lnTo>
                  <a:lnTo>
                    <a:pt x="10" y="143"/>
                  </a:lnTo>
                  <a:lnTo>
                    <a:pt x="6" y="143"/>
                  </a:lnTo>
                  <a:lnTo>
                    <a:pt x="4" y="143"/>
                  </a:lnTo>
                  <a:lnTo>
                    <a:pt x="1" y="143"/>
                  </a:lnTo>
                  <a:lnTo>
                    <a:pt x="1" y="143"/>
                  </a:lnTo>
                  <a:lnTo>
                    <a:pt x="0" y="141"/>
                  </a:lnTo>
                  <a:lnTo>
                    <a:pt x="0" y="141"/>
                  </a:lnTo>
                  <a:lnTo>
                    <a:pt x="0" y="140"/>
                  </a:lnTo>
                  <a:lnTo>
                    <a:pt x="1" y="140"/>
                  </a:lnTo>
                  <a:lnTo>
                    <a:pt x="2" y="140"/>
                  </a:lnTo>
                  <a:lnTo>
                    <a:pt x="4" y="140"/>
                  </a:lnTo>
                  <a:lnTo>
                    <a:pt x="6" y="140"/>
                  </a:lnTo>
                  <a:lnTo>
                    <a:pt x="10" y="140"/>
                  </a:lnTo>
                  <a:lnTo>
                    <a:pt x="13" y="140"/>
                  </a:lnTo>
                  <a:lnTo>
                    <a:pt x="17" y="140"/>
                  </a:lnTo>
                  <a:lnTo>
                    <a:pt x="18" y="140"/>
                  </a:lnTo>
                  <a:lnTo>
                    <a:pt x="18" y="140"/>
                  </a:lnTo>
                  <a:lnTo>
                    <a:pt x="19" y="139"/>
                  </a:lnTo>
                  <a:lnTo>
                    <a:pt x="21" y="136"/>
                  </a:lnTo>
                  <a:lnTo>
                    <a:pt x="21" y="135"/>
                  </a:lnTo>
                  <a:lnTo>
                    <a:pt x="22" y="133"/>
                  </a:lnTo>
                  <a:lnTo>
                    <a:pt x="10" y="1"/>
                  </a:lnTo>
                  <a:lnTo>
                    <a:pt x="10" y="1"/>
                  </a:lnTo>
                  <a:lnTo>
                    <a:pt x="10" y="0"/>
                  </a:lnTo>
                  <a:lnTo>
                    <a:pt x="12"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0" name="Freeform 2242"/>
            <p:cNvSpPr>
              <a:spLocks noEditPoints="1"/>
            </p:cNvSpPr>
            <p:nvPr/>
          </p:nvSpPr>
          <p:spPr bwMode="auto">
            <a:xfrm>
              <a:off x="7032626" y="979488"/>
              <a:ext cx="44450" cy="230188"/>
            </a:xfrm>
            <a:custGeom>
              <a:avLst/>
              <a:gdLst>
                <a:gd name="T0" fmla="*/ 20 w 28"/>
                <a:gd name="T1" fmla="*/ 141 h 145"/>
                <a:gd name="T2" fmla="*/ 20 w 28"/>
                <a:gd name="T3" fmla="*/ 142 h 145"/>
                <a:gd name="T4" fmla="*/ 20 w 28"/>
                <a:gd name="T5" fmla="*/ 142 h 145"/>
                <a:gd name="T6" fmla="*/ 21 w 28"/>
                <a:gd name="T7" fmla="*/ 142 h 145"/>
                <a:gd name="T8" fmla="*/ 20 w 28"/>
                <a:gd name="T9" fmla="*/ 141 h 145"/>
                <a:gd name="T10" fmla="*/ 14 w 28"/>
                <a:gd name="T11" fmla="*/ 2 h 145"/>
                <a:gd name="T12" fmla="*/ 14 w 28"/>
                <a:gd name="T13" fmla="*/ 2 h 145"/>
                <a:gd name="T14" fmla="*/ 14 w 28"/>
                <a:gd name="T15" fmla="*/ 2 h 145"/>
                <a:gd name="T16" fmla="*/ 14 w 28"/>
                <a:gd name="T17" fmla="*/ 2 h 145"/>
                <a:gd name="T18" fmla="*/ 14 w 28"/>
                <a:gd name="T19" fmla="*/ 0 h 145"/>
                <a:gd name="T20" fmla="*/ 15 w 28"/>
                <a:gd name="T21" fmla="*/ 0 h 145"/>
                <a:gd name="T22" fmla="*/ 16 w 28"/>
                <a:gd name="T23" fmla="*/ 2 h 145"/>
                <a:gd name="T24" fmla="*/ 28 w 28"/>
                <a:gd name="T25" fmla="*/ 136 h 145"/>
                <a:gd name="T26" fmla="*/ 28 w 28"/>
                <a:gd name="T27" fmla="*/ 136 h 145"/>
                <a:gd name="T28" fmla="*/ 28 w 28"/>
                <a:gd name="T29" fmla="*/ 136 h 145"/>
                <a:gd name="T30" fmla="*/ 28 w 28"/>
                <a:gd name="T31" fmla="*/ 136 h 145"/>
                <a:gd name="T32" fmla="*/ 27 w 28"/>
                <a:gd name="T33" fmla="*/ 137 h 145"/>
                <a:gd name="T34" fmla="*/ 27 w 28"/>
                <a:gd name="T35" fmla="*/ 140 h 145"/>
                <a:gd name="T36" fmla="*/ 25 w 28"/>
                <a:gd name="T37" fmla="*/ 142 h 145"/>
                <a:gd name="T38" fmla="*/ 23 w 28"/>
                <a:gd name="T39" fmla="*/ 145 h 145"/>
                <a:gd name="T40" fmla="*/ 19 w 28"/>
                <a:gd name="T41" fmla="*/ 145 h 145"/>
                <a:gd name="T42" fmla="*/ 15 w 28"/>
                <a:gd name="T43" fmla="*/ 145 h 145"/>
                <a:gd name="T44" fmla="*/ 11 w 28"/>
                <a:gd name="T45" fmla="*/ 145 h 145"/>
                <a:gd name="T46" fmla="*/ 7 w 28"/>
                <a:gd name="T47" fmla="*/ 145 h 145"/>
                <a:gd name="T48" fmla="*/ 4 w 28"/>
                <a:gd name="T49" fmla="*/ 145 h 145"/>
                <a:gd name="T50" fmla="*/ 3 w 28"/>
                <a:gd name="T51" fmla="*/ 145 h 145"/>
                <a:gd name="T52" fmla="*/ 3 w 28"/>
                <a:gd name="T53" fmla="*/ 144 h 145"/>
                <a:gd name="T54" fmla="*/ 3 w 28"/>
                <a:gd name="T55" fmla="*/ 144 h 145"/>
                <a:gd name="T56" fmla="*/ 3 w 28"/>
                <a:gd name="T57" fmla="*/ 145 h 145"/>
                <a:gd name="T58" fmla="*/ 0 w 28"/>
                <a:gd name="T59" fmla="*/ 144 h 145"/>
                <a:gd name="T60" fmla="*/ 0 w 28"/>
                <a:gd name="T61" fmla="*/ 142 h 145"/>
                <a:gd name="T62" fmla="*/ 0 w 28"/>
                <a:gd name="T63" fmla="*/ 141 h 145"/>
                <a:gd name="T64" fmla="*/ 0 w 28"/>
                <a:gd name="T65" fmla="*/ 140 h 145"/>
                <a:gd name="T66" fmla="*/ 3 w 28"/>
                <a:gd name="T67" fmla="*/ 138 h 145"/>
                <a:gd name="T68" fmla="*/ 3 w 28"/>
                <a:gd name="T69" fmla="*/ 138 h 145"/>
                <a:gd name="T70" fmla="*/ 3 w 28"/>
                <a:gd name="T71" fmla="*/ 138 h 145"/>
                <a:gd name="T72" fmla="*/ 6 w 28"/>
                <a:gd name="T73" fmla="*/ 138 h 145"/>
                <a:gd name="T74" fmla="*/ 8 w 28"/>
                <a:gd name="T75" fmla="*/ 140 h 145"/>
                <a:gd name="T76" fmla="*/ 12 w 28"/>
                <a:gd name="T77" fmla="*/ 140 h 145"/>
                <a:gd name="T78" fmla="*/ 15 w 28"/>
                <a:gd name="T79" fmla="*/ 140 h 145"/>
                <a:gd name="T80" fmla="*/ 16 w 28"/>
                <a:gd name="T81" fmla="*/ 140 h 145"/>
                <a:gd name="T82" fmla="*/ 18 w 28"/>
                <a:gd name="T83" fmla="*/ 140 h 145"/>
                <a:gd name="T84" fmla="*/ 19 w 28"/>
                <a:gd name="T85" fmla="*/ 140 h 145"/>
                <a:gd name="T86" fmla="*/ 20 w 28"/>
                <a:gd name="T87" fmla="*/ 138 h 145"/>
                <a:gd name="T88" fmla="*/ 21 w 28"/>
                <a:gd name="T89" fmla="*/ 137 h 145"/>
                <a:gd name="T90" fmla="*/ 21 w 28"/>
                <a:gd name="T91" fmla="*/ 134 h 145"/>
                <a:gd name="T92" fmla="*/ 10 w 28"/>
                <a:gd name="T93" fmla="*/ 1 h 145"/>
                <a:gd name="T94" fmla="*/ 11 w 28"/>
                <a:gd name="T95" fmla="*/ 1 h 145"/>
                <a:gd name="T96" fmla="*/ 12 w 28"/>
                <a:gd name="T97" fmla="*/ 0 h 145"/>
                <a:gd name="T98" fmla="*/ 14 w 28"/>
                <a:gd name="T99" fmla="*/ 0 h 145"/>
                <a:gd name="T100" fmla="*/ 14 w 28"/>
                <a:gd name="T101"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 h="145">
                  <a:moveTo>
                    <a:pt x="20" y="141"/>
                  </a:moveTo>
                  <a:lnTo>
                    <a:pt x="20" y="142"/>
                  </a:lnTo>
                  <a:lnTo>
                    <a:pt x="20" y="142"/>
                  </a:lnTo>
                  <a:lnTo>
                    <a:pt x="21" y="142"/>
                  </a:lnTo>
                  <a:lnTo>
                    <a:pt x="20" y="141"/>
                  </a:lnTo>
                  <a:close/>
                  <a:moveTo>
                    <a:pt x="14" y="2"/>
                  </a:moveTo>
                  <a:lnTo>
                    <a:pt x="14" y="2"/>
                  </a:lnTo>
                  <a:lnTo>
                    <a:pt x="14" y="2"/>
                  </a:lnTo>
                  <a:lnTo>
                    <a:pt x="14" y="2"/>
                  </a:lnTo>
                  <a:close/>
                  <a:moveTo>
                    <a:pt x="14" y="0"/>
                  </a:moveTo>
                  <a:lnTo>
                    <a:pt x="15" y="0"/>
                  </a:lnTo>
                  <a:lnTo>
                    <a:pt x="16" y="2"/>
                  </a:lnTo>
                  <a:lnTo>
                    <a:pt x="28" y="136"/>
                  </a:lnTo>
                  <a:lnTo>
                    <a:pt x="28" y="136"/>
                  </a:lnTo>
                  <a:lnTo>
                    <a:pt x="28" y="136"/>
                  </a:lnTo>
                  <a:lnTo>
                    <a:pt x="28" y="136"/>
                  </a:lnTo>
                  <a:lnTo>
                    <a:pt x="27" y="137"/>
                  </a:lnTo>
                  <a:lnTo>
                    <a:pt x="27" y="140"/>
                  </a:lnTo>
                  <a:lnTo>
                    <a:pt x="25" y="142"/>
                  </a:lnTo>
                  <a:lnTo>
                    <a:pt x="23" y="145"/>
                  </a:lnTo>
                  <a:lnTo>
                    <a:pt x="19" y="145"/>
                  </a:lnTo>
                  <a:lnTo>
                    <a:pt x="15" y="145"/>
                  </a:lnTo>
                  <a:lnTo>
                    <a:pt x="11" y="145"/>
                  </a:lnTo>
                  <a:lnTo>
                    <a:pt x="7" y="145"/>
                  </a:lnTo>
                  <a:lnTo>
                    <a:pt x="4" y="145"/>
                  </a:lnTo>
                  <a:lnTo>
                    <a:pt x="3" y="145"/>
                  </a:lnTo>
                  <a:lnTo>
                    <a:pt x="3" y="144"/>
                  </a:lnTo>
                  <a:lnTo>
                    <a:pt x="3" y="144"/>
                  </a:lnTo>
                  <a:lnTo>
                    <a:pt x="3" y="145"/>
                  </a:lnTo>
                  <a:lnTo>
                    <a:pt x="0" y="144"/>
                  </a:lnTo>
                  <a:lnTo>
                    <a:pt x="0" y="142"/>
                  </a:lnTo>
                  <a:lnTo>
                    <a:pt x="0" y="141"/>
                  </a:lnTo>
                  <a:lnTo>
                    <a:pt x="0" y="140"/>
                  </a:lnTo>
                  <a:lnTo>
                    <a:pt x="3" y="138"/>
                  </a:lnTo>
                  <a:lnTo>
                    <a:pt x="3" y="138"/>
                  </a:lnTo>
                  <a:lnTo>
                    <a:pt x="3" y="138"/>
                  </a:lnTo>
                  <a:lnTo>
                    <a:pt x="6" y="138"/>
                  </a:lnTo>
                  <a:lnTo>
                    <a:pt x="8" y="140"/>
                  </a:lnTo>
                  <a:lnTo>
                    <a:pt x="12" y="140"/>
                  </a:lnTo>
                  <a:lnTo>
                    <a:pt x="15" y="140"/>
                  </a:lnTo>
                  <a:lnTo>
                    <a:pt x="16" y="140"/>
                  </a:lnTo>
                  <a:lnTo>
                    <a:pt x="18" y="140"/>
                  </a:lnTo>
                  <a:lnTo>
                    <a:pt x="19" y="140"/>
                  </a:lnTo>
                  <a:lnTo>
                    <a:pt x="20" y="138"/>
                  </a:lnTo>
                  <a:lnTo>
                    <a:pt x="21" y="137"/>
                  </a:lnTo>
                  <a:lnTo>
                    <a:pt x="21" y="134"/>
                  </a:lnTo>
                  <a:lnTo>
                    <a:pt x="10" y="1"/>
                  </a:lnTo>
                  <a:lnTo>
                    <a:pt x="11" y="1"/>
                  </a:lnTo>
                  <a:lnTo>
                    <a:pt x="12" y="0"/>
                  </a:lnTo>
                  <a:lnTo>
                    <a:pt x="14" y="0"/>
                  </a:lnTo>
                  <a:lnTo>
                    <a:pt x="1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1" name="Freeform 2243"/>
            <p:cNvSpPr/>
            <p:nvPr/>
          </p:nvSpPr>
          <p:spPr bwMode="auto">
            <a:xfrm>
              <a:off x="7081838" y="973138"/>
              <a:ext cx="42863" cy="234950"/>
            </a:xfrm>
            <a:custGeom>
              <a:avLst/>
              <a:gdLst>
                <a:gd name="T0" fmla="*/ 1 w 27"/>
                <a:gd name="T1" fmla="*/ 0 h 148"/>
                <a:gd name="T2" fmla="*/ 2 w 27"/>
                <a:gd name="T3" fmla="*/ 1 h 148"/>
                <a:gd name="T4" fmla="*/ 2 w 27"/>
                <a:gd name="T5" fmla="*/ 1 h 148"/>
                <a:gd name="T6" fmla="*/ 6 w 27"/>
                <a:gd name="T7" fmla="*/ 141 h 148"/>
                <a:gd name="T8" fmla="*/ 6 w 27"/>
                <a:gd name="T9" fmla="*/ 142 h 148"/>
                <a:gd name="T10" fmla="*/ 6 w 27"/>
                <a:gd name="T11" fmla="*/ 144 h 148"/>
                <a:gd name="T12" fmla="*/ 7 w 27"/>
                <a:gd name="T13" fmla="*/ 145 h 148"/>
                <a:gd name="T14" fmla="*/ 9 w 27"/>
                <a:gd name="T15" fmla="*/ 145 h 148"/>
                <a:gd name="T16" fmla="*/ 10 w 27"/>
                <a:gd name="T17" fmla="*/ 145 h 148"/>
                <a:gd name="T18" fmla="*/ 14 w 27"/>
                <a:gd name="T19" fmla="*/ 145 h 148"/>
                <a:gd name="T20" fmla="*/ 18 w 27"/>
                <a:gd name="T21" fmla="*/ 145 h 148"/>
                <a:gd name="T22" fmla="*/ 22 w 27"/>
                <a:gd name="T23" fmla="*/ 145 h 148"/>
                <a:gd name="T24" fmla="*/ 24 w 27"/>
                <a:gd name="T25" fmla="*/ 145 h 148"/>
                <a:gd name="T26" fmla="*/ 26 w 27"/>
                <a:gd name="T27" fmla="*/ 145 h 148"/>
                <a:gd name="T28" fmla="*/ 27 w 27"/>
                <a:gd name="T29" fmla="*/ 145 h 148"/>
                <a:gd name="T30" fmla="*/ 27 w 27"/>
                <a:gd name="T31" fmla="*/ 146 h 148"/>
                <a:gd name="T32" fmla="*/ 27 w 27"/>
                <a:gd name="T33" fmla="*/ 148 h 148"/>
                <a:gd name="T34" fmla="*/ 26 w 27"/>
                <a:gd name="T35" fmla="*/ 148 h 148"/>
                <a:gd name="T36" fmla="*/ 24 w 27"/>
                <a:gd name="T37" fmla="*/ 148 h 148"/>
                <a:gd name="T38" fmla="*/ 22 w 27"/>
                <a:gd name="T39" fmla="*/ 148 h 148"/>
                <a:gd name="T40" fmla="*/ 18 w 27"/>
                <a:gd name="T41" fmla="*/ 148 h 148"/>
                <a:gd name="T42" fmla="*/ 14 w 27"/>
                <a:gd name="T43" fmla="*/ 148 h 148"/>
                <a:gd name="T44" fmla="*/ 10 w 27"/>
                <a:gd name="T45" fmla="*/ 148 h 148"/>
                <a:gd name="T46" fmla="*/ 7 w 27"/>
                <a:gd name="T47" fmla="*/ 148 h 148"/>
                <a:gd name="T48" fmla="*/ 6 w 27"/>
                <a:gd name="T49" fmla="*/ 146 h 148"/>
                <a:gd name="T50" fmla="*/ 4 w 27"/>
                <a:gd name="T51" fmla="*/ 145 h 148"/>
                <a:gd name="T52" fmla="*/ 4 w 27"/>
                <a:gd name="T53" fmla="*/ 144 h 148"/>
                <a:gd name="T54" fmla="*/ 4 w 27"/>
                <a:gd name="T55" fmla="*/ 142 h 148"/>
                <a:gd name="T56" fmla="*/ 4 w 27"/>
                <a:gd name="T57" fmla="*/ 141 h 148"/>
                <a:gd name="T58" fmla="*/ 0 w 27"/>
                <a:gd name="T59" fmla="*/ 1 h 148"/>
                <a:gd name="T60" fmla="*/ 1 w 27"/>
                <a:gd name="T61" fmla="*/ 1 h 148"/>
                <a:gd name="T62" fmla="*/ 1 w 27"/>
                <a:gd name="T63"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148">
                  <a:moveTo>
                    <a:pt x="1" y="0"/>
                  </a:moveTo>
                  <a:lnTo>
                    <a:pt x="2" y="1"/>
                  </a:lnTo>
                  <a:lnTo>
                    <a:pt x="2" y="1"/>
                  </a:lnTo>
                  <a:lnTo>
                    <a:pt x="6" y="141"/>
                  </a:lnTo>
                  <a:lnTo>
                    <a:pt x="6" y="142"/>
                  </a:lnTo>
                  <a:lnTo>
                    <a:pt x="6" y="144"/>
                  </a:lnTo>
                  <a:lnTo>
                    <a:pt x="7" y="145"/>
                  </a:lnTo>
                  <a:lnTo>
                    <a:pt x="9" y="145"/>
                  </a:lnTo>
                  <a:lnTo>
                    <a:pt x="10" y="145"/>
                  </a:lnTo>
                  <a:lnTo>
                    <a:pt x="14" y="145"/>
                  </a:lnTo>
                  <a:lnTo>
                    <a:pt x="18" y="145"/>
                  </a:lnTo>
                  <a:lnTo>
                    <a:pt x="22" y="145"/>
                  </a:lnTo>
                  <a:lnTo>
                    <a:pt x="24" y="145"/>
                  </a:lnTo>
                  <a:lnTo>
                    <a:pt x="26" y="145"/>
                  </a:lnTo>
                  <a:lnTo>
                    <a:pt x="27" y="145"/>
                  </a:lnTo>
                  <a:lnTo>
                    <a:pt x="27" y="146"/>
                  </a:lnTo>
                  <a:lnTo>
                    <a:pt x="27" y="148"/>
                  </a:lnTo>
                  <a:lnTo>
                    <a:pt x="26" y="148"/>
                  </a:lnTo>
                  <a:lnTo>
                    <a:pt x="24" y="148"/>
                  </a:lnTo>
                  <a:lnTo>
                    <a:pt x="22" y="148"/>
                  </a:lnTo>
                  <a:lnTo>
                    <a:pt x="18" y="148"/>
                  </a:lnTo>
                  <a:lnTo>
                    <a:pt x="14" y="148"/>
                  </a:lnTo>
                  <a:lnTo>
                    <a:pt x="10" y="148"/>
                  </a:lnTo>
                  <a:lnTo>
                    <a:pt x="7" y="148"/>
                  </a:lnTo>
                  <a:lnTo>
                    <a:pt x="6" y="146"/>
                  </a:lnTo>
                  <a:lnTo>
                    <a:pt x="4" y="145"/>
                  </a:lnTo>
                  <a:lnTo>
                    <a:pt x="4" y="144"/>
                  </a:lnTo>
                  <a:lnTo>
                    <a:pt x="4" y="142"/>
                  </a:lnTo>
                  <a:lnTo>
                    <a:pt x="4" y="141"/>
                  </a:lnTo>
                  <a:lnTo>
                    <a:pt x="0" y="1"/>
                  </a:lnTo>
                  <a:lnTo>
                    <a:pt x="1" y="1"/>
                  </a:lnTo>
                  <a:lnTo>
                    <a:pt x="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2" name="Freeform 2244"/>
            <p:cNvSpPr>
              <a:spLocks noEditPoints="1"/>
            </p:cNvSpPr>
            <p:nvPr/>
          </p:nvSpPr>
          <p:spPr bwMode="auto">
            <a:xfrm>
              <a:off x="7078663" y="969963"/>
              <a:ext cx="47625" cy="241300"/>
            </a:xfrm>
            <a:custGeom>
              <a:avLst/>
              <a:gdLst>
                <a:gd name="T0" fmla="*/ 28 w 30"/>
                <a:gd name="T1" fmla="*/ 147 h 152"/>
                <a:gd name="T2" fmla="*/ 28 w 30"/>
                <a:gd name="T3" fmla="*/ 148 h 152"/>
                <a:gd name="T4" fmla="*/ 28 w 30"/>
                <a:gd name="T5" fmla="*/ 148 h 152"/>
                <a:gd name="T6" fmla="*/ 28 w 30"/>
                <a:gd name="T7" fmla="*/ 148 h 152"/>
                <a:gd name="T8" fmla="*/ 28 w 30"/>
                <a:gd name="T9" fmla="*/ 148 h 152"/>
                <a:gd name="T10" fmla="*/ 28 w 30"/>
                <a:gd name="T11" fmla="*/ 148 h 152"/>
                <a:gd name="T12" fmla="*/ 28 w 30"/>
                <a:gd name="T13" fmla="*/ 148 h 152"/>
                <a:gd name="T14" fmla="*/ 28 w 30"/>
                <a:gd name="T15" fmla="*/ 147 h 152"/>
                <a:gd name="T16" fmla="*/ 6 w 30"/>
                <a:gd name="T17" fmla="*/ 142 h 152"/>
                <a:gd name="T18" fmla="*/ 6 w 30"/>
                <a:gd name="T19" fmla="*/ 142 h 152"/>
                <a:gd name="T20" fmla="*/ 6 w 30"/>
                <a:gd name="T21" fmla="*/ 142 h 152"/>
                <a:gd name="T22" fmla="*/ 6 w 30"/>
                <a:gd name="T23" fmla="*/ 142 h 152"/>
                <a:gd name="T24" fmla="*/ 6 w 30"/>
                <a:gd name="T25" fmla="*/ 142 h 152"/>
                <a:gd name="T26" fmla="*/ 6 w 30"/>
                <a:gd name="T27" fmla="*/ 142 h 152"/>
                <a:gd name="T28" fmla="*/ 3 w 30"/>
                <a:gd name="T29" fmla="*/ 0 h 152"/>
                <a:gd name="T30" fmla="*/ 3 w 30"/>
                <a:gd name="T31" fmla="*/ 0 h 152"/>
                <a:gd name="T32" fmla="*/ 3 w 30"/>
                <a:gd name="T33" fmla="*/ 0 h 152"/>
                <a:gd name="T34" fmla="*/ 6 w 30"/>
                <a:gd name="T35" fmla="*/ 2 h 152"/>
                <a:gd name="T36" fmla="*/ 7 w 30"/>
                <a:gd name="T37" fmla="*/ 3 h 152"/>
                <a:gd name="T38" fmla="*/ 9 w 30"/>
                <a:gd name="T39" fmla="*/ 143 h 152"/>
                <a:gd name="T40" fmla="*/ 9 w 30"/>
                <a:gd name="T41" fmla="*/ 143 h 152"/>
                <a:gd name="T42" fmla="*/ 9 w 30"/>
                <a:gd name="T43" fmla="*/ 143 h 152"/>
                <a:gd name="T44" fmla="*/ 9 w 30"/>
                <a:gd name="T45" fmla="*/ 144 h 152"/>
                <a:gd name="T46" fmla="*/ 9 w 30"/>
                <a:gd name="T47" fmla="*/ 144 h 152"/>
                <a:gd name="T48" fmla="*/ 11 w 30"/>
                <a:gd name="T49" fmla="*/ 146 h 152"/>
                <a:gd name="T50" fmla="*/ 11 w 30"/>
                <a:gd name="T51" fmla="*/ 146 h 152"/>
                <a:gd name="T52" fmla="*/ 12 w 30"/>
                <a:gd name="T53" fmla="*/ 146 h 152"/>
                <a:gd name="T54" fmla="*/ 16 w 30"/>
                <a:gd name="T55" fmla="*/ 146 h 152"/>
                <a:gd name="T56" fmla="*/ 16 w 30"/>
                <a:gd name="T57" fmla="*/ 146 h 152"/>
                <a:gd name="T58" fmla="*/ 20 w 30"/>
                <a:gd name="T59" fmla="*/ 146 h 152"/>
                <a:gd name="T60" fmla="*/ 24 w 30"/>
                <a:gd name="T61" fmla="*/ 146 h 152"/>
                <a:gd name="T62" fmla="*/ 26 w 30"/>
                <a:gd name="T63" fmla="*/ 146 h 152"/>
                <a:gd name="T64" fmla="*/ 28 w 30"/>
                <a:gd name="T65" fmla="*/ 146 h 152"/>
                <a:gd name="T66" fmla="*/ 28 w 30"/>
                <a:gd name="T67" fmla="*/ 146 h 152"/>
                <a:gd name="T68" fmla="*/ 29 w 30"/>
                <a:gd name="T69" fmla="*/ 147 h 152"/>
                <a:gd name="T70" fmla="*/ 30 w 30"/>
                <a:gd name="T71" fmla="*/ 148 h 152"/>
                <a:gd name="T72" fmla="*/ 30 w 30"/>
                <a:gd name="T73" fmla="*/ 148 h 152"/>
                <a:gd name="T74" fmla="*/ 29 w 30"/>
                <a:gd name="T75" fmla="*/ 151 h 152"/>
                <a:gd name="T76" fmla="*/ 28 w 30"/>
                <a:gd name="T77" fmla="*/ 151 h 152"/>
                <a:gd name="T78" fmla="*/ 26 w 30"/>
                <a:gd name="T79" fmla="*/ 151 h 152"/>
                <a:gd name="T80" fmla="*/ 24 w 30"/>
                <a:gd name="T81" fmla="*/ 152 h 152"/>
                <a:gd name="T82" fmla="*/ 20 w 30"/>
                <a:gd name="T83" fmla="*/ 152 h 152"/>
                <a:gd name="T84" fmla="*/ 16 w 30"/>
                <a:gd name="T85" fmla="*/ 152 h 152"/>
                <a:gd name="T86" fmla="*/ 12 w 30"/>
                <a:gd name="T87" fmla="*/ 152 h 152"/>
                <a:gd name="T88" fmla="*/ 9 w 30"/>
                <a:gd name="T89" fmla="*/ 151 h 152"/>
                <a:gd name="T90" fmla="*/ 9 w 30"/>
                <a:gd name="T91" fmla="*/ 150 h 152"/>
                <a:gd name="T92" fmla="*/ 9 w 30"/>
                <a:gd name="T93" fmla="*/ 151 h 152"/>
                <a:gd name="T94" fmla="*/ 7 w 30"/>
                <a:gd name="T95" fmla="*/ 151 h 152"/>
                <a:gd name="T96" fmla="*/ 6 w 30"/>
                <a:gd name="T97" fmla="*/ 148 h 152"/>
                <a:gd name="T98" fmla="*/ 4 w 30"/>
                <a:gd name="T99" fmla="*/ 147 h 152"/>
                <a:gd name="T100" fmla="*/ 4 w 30"/>
                <a:gd name="T101" fmla="*/ 146 h 152"/>
                <a:gd name="T102" fmla="*/ 4 w 30"/>
                <a:gd name="T103" fmla="*/ 144 h 152"/>
                <a:gd name="T104" fmla="*/ 4 w 30"/>
                <a:gd name="T105" fmla="*/ 143 h 152"/>
                <a:gd name="T106" fmla="*/ 4 w 30"/>
                <a:gd name="T107" fmla="*/ 143 h 152"/>
                <a:gd name="T108" fmla="*/ 4 w 30"/>
                <a:gd name="T109" fmla="*/ 143 h 152"/>
                <a:gd name="T110" fmla="*/ 4 w 30"/>
                <a:gd name="T111" fmla="*/ 143 h 152"/>
                <a:gd name="T112" fmla="*/ 0 w 30"/>
                <a:gd name="T113" fmla="*/ 4 h 152"/>
                <a:gd name="T114" fmla="*/ 0 w 30"/>
                <a:gd name="T115" fmla="*/ 3 h 152"/>
                <a:gd name="T116" fmla="*/ 2 w 30"/>
                <a:gd name="T117" fmla="*/ 2 h 152"/>
                <a:gd name="T118" fmla="*/ 3 w 30"/>
                <a:gd name="T119"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 h="152">
                  <a:moveTo>
                    <a:pt x="28" y="147"/>
                  </a:moveTo>
                  <a:lnTo>
                    <a:pt x="28" y="148"/>
                  </a:lnTo>
                  <a:lnTo>
                    <a:pt x="28" y="148"/>
                  </a:lnTo>
                  <a:lnTo>
                    <a:pt x="28" y="148"/>
                  </a:lnTo>
                  <a:lnTo>
                    <a:pt x="28" y="148"/>
                  </a:lnTo>
                  <a:lnTo>
                    <a:pt x="28" y="148"/>
                  </a:lnTo>
                  <a:lnTo>
                    <a:pt x="28" y="148"/>
                  </a:lnTo>
                  <a:lnTo>
                    <a:pt x="28" y="147"/>
                  </a:lnTo>
                  <a:close/>
                  <a:moveTo>
                    <a:pt x="6" y="142"/>
                  </a:moveTo>
                  <a:lnTo>
                    <a:pt x="6" y="142"/>
                  </a:lnTo>
                  <a:lnTo>
                    <a:pt x="6" y="142"/>
                  </a:lnTo>
                  <a:lnTo>
                    <a:pt x="6" y="142"/>
                  </a:lnTo>
                  <a:lnTo>
                    <a:pt x="6" y="142"/>
                  </a:lnTo>
                  <a:lnTo>
                    <a:pt x="6" y="142"/>
                  </a:lnTo>
                  <a:close/>
                  <a:moveTo>
                    <a:pt x="3" y="0"/>
                  </a:moveTo>
                  <a:lnTo>
                    <a:pt x="3" y="0"/>
                  </a:lnTo>
                  <a:lnTo>
                    <a:pt x="3" y="0"/>
                  </a:lnTo>
                  <a:lnTo>
                    <a:pt x="6" y="2"/>
                  </a:lnTo>
                  <a:lnTo>
                    <a:pt x="7" y="3"/>
                  </a:lnTo>
                  <a:lnTo>
                    <a:pt x="9" y="143"/>
                  </a:lnTo>
                  <a:lnTo>
                    <a:pt x="9" y="143"/>
                  </a:lnTo>
                  <a:lnTo>
                    <a:pt x="9" y="143"/>
                  </a:lnTo>
                  <a:lnTo>
                    <a:pt x="9" y="144"/>
                  </a:lnTo>
                  <a:lnTo>
                    <a:pt x="9" y="144"/>
                  </a:lnTo>
                  <a:lnTo>
                    <a:pt x="11" y="146"/>
                  </a:lnTo>
                  <a:lnTo>
                    <a:pt x="11" y="146"/>
                  </a:lnTo>
                  <a:lnTo>
                    <a:pt x="12" y="146"/>
                  </a:lnTo>
                  <a:lnTo>
                    <a:pt x="16" y="146"/>
                  </a:lnTo>
                  <a:lnTo>
                    <a:pt x="16" y="146"/>
                  </a:lnTo>
                  <a:lnTo>
                    <a:pt x="20" y="146"/>
                  </a:lnTo>
                  <a:lnTo>
                    <a:pt x="24" y="146"/>
                  </a:lnTo>
                  <a:lnTo>
                    <a:pt x="26" y="146"/>
                  </a:lnTo>
                  <a:lnTo>
                    <a:pt x="28" y="146"/>
                  </a:lnTo>
                  <a:lnTo>
                    <a:pt x="28" y="146"/>
                  </a:lnTo>
                  <a:lnTo>
                    <a:pt x="29" y="147"/>
                  </a:lnTo>
                  <a:lnTo>
                    <a:pt x="30" y="148"/>
                  </a:lnTo>
                  <a:lnTo>
                    <a:pt x="30" y="148"/>
                  </a:lnTo>
                  <a:lnTo>
                    <a:pt x="29" y="151"/>
                  </a:lnTo>
                  <a:lnTo>
                    <a:pt x="28" y="151"/>
                  </a:lnTo>
                  <a:lnTo>
                    <a:pt x="26" y="151"/>
                  </a:lnTo>
                  <a:lnTo>
                    <a:pt x="24" y="152"/>
                  </a:lnTo>
                  <a:lnTo>
                    <a:pt x="20" y="152"/>
                  </a:lnTo>
                  <a:lnTo>
                    <a:pt x="16" y="152"/>
                  </a:lnTo>
                  <a:lnTo>
                    <a:pt x="12" y="152"/>
                  </a:lnTo>
                  <a:lnTo>
                    <a:pt x="9" y="151"/>
                  </a:lnTo>
                  <a:lnTo>
                    <a:pt x="9" y="150"/>
                  </a:lnTo>
                  <a:lnTo>
                    <a:pt x="9" y="151"/>
                  </a:lnTo>
                  <a:lnTo>
                    <a:pt x="7" y="151"/>
                  </a:lnTo>
                  <a:lnTo>
                    <a:pt x="6" y="148"/>
                  </a:lnTo>
                  <a:lnTo>
                    <a:pt x="4" y="147"/>
                  </a:lnTo>
                  <a:lnTo>
                    <a:pt x="4" y="146"/>
                  </a:lnTo>
                  <a:lnTo>
                    <a:pt x="4" y="144"/>
                  </a:lnTo>
                  <a:lnTo>
                    <a:pt x="4" y="143"/>
                  </a:lnTo>
                  <a:lnTo>
                    <a:pt x="4" y="143"/>
                  </a:lnTo>
                  <a:lnTo>
                    <a:pt x="4" y="143"/>
                  </a:lnTo>
                  <a:lnTo>
                    <a:pt x="4" y="143"/>
                  </a:lnTo>
                  <a:lnTo>
                    <a:pt x="0" y="4"/>
                  </a:lnTo>
                  <a:lnTo>
                    <a:pt x="0" y="3"/>
                  </a:lnTo>
                  <a:lnTo>
                    <a:pt x="2" y="2"/>
                  </a:lnTo>
                  <a:lnTo>
                    <a:pt x="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grpSp>
          <p:nvGrpSpPr>
            <p:cNvPr id="43" name="组合 42"/>
            <p:cNvGrpSpPr/>
            <p:nvPr/>
          </p:nvGrpSpPr>
          <p:grpSpPr>
            <a:xfrm>
              <a:off x="6994526" y="580231"/>
              <a:ext cx="152400" cy="207963"/>
              <a:chOff x="7733288" y="755650"/>
              <a:chExt cx="152400" cy="207963"/>
            </a:xfrm>
            <a:grpFill/>
          </p:grpSpPr>
          <p:sp>
            <p:nvSpPr>
              <p:cNvPr id="44" name="Freeform 2208"/>
              <p:cNvSpPr>
                <a:spLocks noEditPoints="1"/>
              </p:cNvSpPr>
              <p:nvPr/>
            </p:nvSpPr>
            <p:spPr bwMode="auto">
              <a:xfrm>
                <a:off x="7734876" y="758825"/>
                <a:ext cx="146050" cy="168275"/>
              </a:xfrm>
              <a:custGeom>
                <a:avLst/>
                <a:gdLst>
                  <a:gd name="T0" fmla="*/ 46 w 92"/>
                  <a:gd name="T1" fmla="*/ 3 h 106"/>
                  <a:gd name="T2" fmla="*/ 30 w 92"/>
                  <a:gd name="T3" fmla="*/ 7 h 106"/>
                  <a:gd name="T4" fmla="*/ 16 w 92"/>
                  <a:gd name="T5" fmla="*/ 17 h 106"/>
                  <a:gd name="T6" fmla="*/ 7 w 92"/>
                  <a:gd name="T7" fmla="*/ 33 h 106"/>
                  <a:gd name="T8" fmla="*/ 4 w 92"/>
                  <a:gd name="T9" fmla="*/ 53 h 106"/>
                  <a:gd name="T10" fmla="*/ 7 w 92"/>
                  <a:gd name="T11" fmla="*/ 72 h 106"/>
                  <a:gd name="T12" fmla="*/ 16 w 92"/>
                  <a:gd name="T13" fmla="*/ 88 h 106"/>
                  <a:gd name="T14" fmla="*/ 30 w 92"/>
                  <a:gd name="T15" fmla="*/ 98 h 106"/>
                  <a:gd name="T16" fmla="*/ 46 w 92"/>
                  <a:gd name="T17" fmla="*/ 102 h 106"/>
                  <a:gd name="T18" fmla="*/ 63 w 92"/>
                  <a:gd name="T19" fmla="*/ 98 h 106"/>
                  <a:gd name="T20" fmla="*/ 78 w 92"/>
                  <a:gd name="T21" fmla="*/ 88 h 106"/>
                  <a:gd name="T22" fmla="*/ 87 w 92"/>
                  <a:gd name="T23" fmla="*/ 72 h 106"/>
                  <a:gd name="T24" fmla="*/ 89 w 92"/>
                  <a:gd name="T25" fmla="*/ 53 h 106"/>
                  <a:gd name="T26" fmla="*/ 87 w 92"/>
                  <a:gd name="T27" fmla="*/ 33 h 106"/>
                  <a:gd name="T28" fmla="*/ 78 w 92"/>
                  <a:gd name="T29" fmla="*/ 17 h 106"/>
                  <a:gd name="T30" fmla="*/ 63 w 92"/>
                  <a:gd name="T31" fmla="*/ 7 h 106"/>
                  <a:gd name="T32" fmla="*/ 46 w 92"/>
                  <a:gd name="T33" fmla="*/ 3 h 106"/>
                  <a:gd name="T34" fmla="*/ 46 w 92"/>
                  <a:gd name="T35" fmla="*/ 0 h 106"/>
                  <a:gd name="T36" fmla="*/ 62 w 92"/>
                  <a:gd name="T37" fmla="*/ 3 h 106"/>
                  <a:gd name="T38" fmla="*/ 74 w 92"/>
                  <a:gd name="T39" fmla="*/ 9 h 106"/>
                  <a:gd name="T40" fmla="*/ 84 w 92"/>
                  <a:gd name="T41" fmla="*/ 21 h 106"/>
                  <a:gd name="T42" fmla="*/ 91 w 92"/>
                  <a:gd name="T43" fmla="*/ 36 h 106"/>
                  <a:gd name="T44" fmla="*/ 92 w 92"/>
                  <a:gd name="T45" fmla="*/ 53 h 106"/>
                  <a:gd name="T46" fmla="*/ 91 w 92"/>
                  <a:gd name="T47" fmla="*/ 70 h 106"/>
                  <a:gd name="T48" fmla="*/ 84 w 92"/>
                  <a:gd name="T49" fmla="*/ 84 h 106"/>
                  <a:gd name="T50" fmla="*/ 74 w 92"/>
                  <a:gd name="T51" fmla="*/ 96 h 106"/>
                  <a:gd name="T52" fmla="*/ 62 w 92"/>
                  <a:gd name="T53" fmla="*/ 102 h 106"/>
                  <a:gd name="T54" fmla="*/ 46 w 92"/>
                  <a:gd name="T55" fmla="*/ 106 h 106"/>
                  <a:gd name="T56" fmla="*/ 32 w 92"/>
                  <a:gd name="T57" fmla="*/ 102 h 106"/>
                  <a:gd name="T58" fmla="*/ 20 w 92"/>
                  <a:gd name="T59" fmla="*/ 96 h 106"/>
                  <a:gd name="T60" fmla="*/ 9 w 92"/>
                  <a:gd name="T61" fmla="*/ 84 h 106"/>
                  <a:gd name="T62" fmla="*/ 3 w 92"/>
                  <a:gd name="T63" fmla="*/ 70 h 106"/>
                  <a:gd name="T64" fmla="*/ 0 w 92"/>
                  <a:gd name="T65" fmla="*/ 53 h 106"/>
                  <a:gd name="T66" fmla="*/ 3 w 92"/>
                  <a:gd name="T67" fmla="*/ 36 h 106"/>
                  <a:gd name="T68" fmla="*/ 9 w 92"/>
                  <a:gd name="T69" fmla="*/ 21 h 106"/>
                  <a:gd name="T70" fmla="*/ 20 w 92"/>
                  <a:gd name="T71" fmla="*/ 9 h 106"/>
                  <a:gd name="T72" fmla="*/ 32 w 92"/>
                  <a:gd name="T73" fmla="*/ 3 h 106"/>
                  <a:gd name="T74" fmla="*/ 46 w 92"/>
                  <a:gd name="T75"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2" h="106">
                    <a:moveTo>
                      <a:pt x="46" y="3"/>
                    </a:moveTo>
                    <a:lnTo>
                      <a:pt x="30" y="7"/>
                    </a:lnTo>
                    <a:lnTo>
                      <a:pt x="16" y="17"/>
                    </a:lnTo>
                    <a:lnTo>
                      <a:pt x="7" y="33"/>
                    </a:lnTo>
                    <a:lnTo>
                      <a:pt x="4" y="53"/>
                    </a:lnTo>
                    <a:lnTo>
                      <a:pt x="7" y="72"/>
                    </a:lnTo>
                    <a:lnTo>
                      <a:pt x="16" y="88"/>
                    </a:lnTo>
                    <a:lnTo>
                      <a:pt x="30" y="98"/>
                    </a:lnTo>
                    <a:lnTo>
                      <a:pt x="46" y="102"/>
                    </a:lnTo>
                    <a:lnTo>
                      <a:pt x="63" y="98"/>
                    </a:lnTo>
                    <a:lnTo>
                      <a:pt x="78" y="88"/>
                    </a:lnTo>
                    <a:lnTo>
                      <a:pt x="87" y="72"/>
                    </a:lnTo>
                    <a:lnTo>
                      <a:pt x="89" y="53"/>
                    </a:lnTo>
                    <a:lnTo>
                      <a:pt x="87" y="33"/>
                    </a:lnTo>
                    <a:lnTo>
                      <a:pt x="78" y="17"/>
                    </a:lnTo>
                    <a:lnTo>
                      <a:pt x="63" y="7"/>
                    </a:lnTo>
                    <a:lnTo>
                      <a:pt x="46" y="3"/>
                    </a:lnTo>
                    <a:close/>
                    <a:moveTo>
                      <a:pt x="46" y="0"/>
                    </a:moveTo>
                    <a:lnTo>
                      <a:pt x="62" y="3"/>
                    </a:lnTo>
                    <a:lnTo>
                      <a:pt x="74" y="9"/>
                    </a:lnTo>
                    <a:lnTo>
                      <a:pt x="84" y="21"/>
                    </a:lnTo>
                    <a:lnTo>
                      <a:pt x="91" y="36"/>
                    </a:lnTo>
                    <a:lnTo>
                      <a:pt x="92" y="53"/>
                    </a:lnTo>
                    <a:lnTo>
                      <a:pt x="91" y="70"/>
                    </a:lnTo>
                    <a:lnTo>
                      <a:pt x="84" y="84"/>
                    </a:lnTo>
                    <a:lnTo>
                      <a:pt x="74" y="96"/>
                    </a:lnTo>
                    <a:lnTo>
                      <a:pt x="62" y="102"/>
                    </a:lnTo>
                    <a:lnTo>
                      <a:pt x="46" y="106"/>
                    </a:lnTo>
                    <a:lnTo>
                      <a:pt x="32" y="102"/>
                    </a:lnTo>
                    <a:lnTo>
                      <a:pt x="20" y="96"/>
                    </a:lnTo>
                    <a:lnTo>
                      <a:pt x="9" y="84"/>
                    </a:lnTo>
                    <a:lnTo>
                      <a:pt x="3" y="70"/>
                    </a:lnTo>
                    <a:lnTo>
                      <a:pt x="0" y="53"/>
                    </a:lnTo>
                    <a:lnTo>
                      <a:pt x="3" y="36"/>
                    </a:lnTo>
                    <a:lnTo>
                      <a:pt x="9" y="21"/>
                    </a:lnTo>
                    <a:lnTo>
                      <a:pt x="20" y="9"/>
                    </a:lnTo>
                    <a:lnTo>
                      <a:pt x="32" y="3"/>
                    </a:lnTo>
                    <a:lnTo>
                      <a:pt x="46"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5" name="Freeform 2209"/>
              <p:cNvSpPr>
                <a:spLocks noEditPoints="1"/>
              </p:cNvSpPr>
              <p:nvPr/>
            </p:nvSpPr>
            <p:spPr bwMode="auto">
              <a:xfrm>
                <a:off x="7733288" y="755650"/>
                <a:ext cx="152400" cy="174625"/>
              </a:xfrm>
              <a:custGeom>
                <a:avLst/>
                <a:gdLst>
                  <a:gd name="T0" fmla="*/ 47 w 96"/>
                  <a:gd name="T1" fmla="*/ 6 h 110"/>
                  <a:gd name="T2" fmla="*/ 31 w 96"/>
                  <a:gd name="T3" fmla="*/ 10 h 110"/>
                  <a:gd name="T4" fmla="*/ 18 w 96"/>
                  <a:gd name="T5" fmla="*/ 21 h 110"/>
                  <a:gd name="T6" fmla="*/ 9 w 96"/>
                  <a:gd name="T7" fmla="*/ 36 h 110"/>
                  <a:gd name="T8" fmla="*/ 7 w 96"/>
                  <a:gd name="T9" fmla="*/ 55 h 110"/>
                  <a:gd name="T10" fmla="*/ 9 w 96"/>
                  <a:gd name="T11" fmla="*/ 74 h 110"/>
                  <a:gd name="T12" fmla="*/ 18 w 96"/>
                  <a:gd name="T13" fmla="*/ 89 h 110"/>
                  <a:gd name="T14" fmla="*/ 31 w 96"/>
                  <a:gd name="T15" fmla="*/ 99 h 110"/>
                  <a:gd name="T16" fmla="*/ 47 w 96"/>
                  <a:gd name="T17" fmla="*/ 103 h 110"/>
                  <a:gd name="T18" fmla="*/ 64 w 96"/>
                  <a:gd name="T19" fmla="*/ 99 h 110"/>
                  <a:gd name="T20" fmla="*/ 77 w 96"/>
                  <a:gd name="T21" fmla="*/ 89 h 110"/>
                  <a:gd name="T22" fmla="*/ 86 w 96"/>
                  <a:gd name="T23" fmla="*/ 74 h 110"/>
                  <a:gd name="T24" fmla="*/ 89 w 96"/>
                  <a:gd name="T25" fmla="*/ 55 h 110"/>
                  <a:gd name="T26" fmla="*/ 86 w 96"/>
                  <a:gd name="T27" fmla="*/ 36 h 110"/>
                  <a:gd name="T28" fmla="*/ 77 w 96"/>
                  <a:gd name="T29" fmla="*/ 21 h 110"/>
                  <a:gd name="T30" fmla="*/ 64 w 96"/>
                  <a:gd name="T31" fmla="*/ 10 h 110"/>
                  <a:gd name="T32" fmla="*/ 47 w 96"/>
                  <a:gd name="T33" fmla="*/ 6 h 110"/>
                  <a:gd name="T34" fmla="*/ 47 w 96"/>
                  <a:gd name="T35" fmla="*/ 0 h 110"/>
                  <a:gd name="T36" fmla="*/ 63 w 96"/>
                  <a:gd name="T37" fmla="*/ 4 h 110"/>
                  <a:gd name="T38" fmla="*/ 76 w 96"/>
                  <a:gd name="T39" fmla="*/ 11 h 110"/>
                  <a:gd name="T40" fmla="*/ 86 w 96"/>
                  <a:gd name="T41" fmla="*/ 23 h 110"/>
                  <a:gd name="T42" fmla="*/ 93 w 96"/>
                  <a:gd name="T43" fmla="*/ 38 h 110"/>
                  <a:gd name="T44" fmla="*/ 96 w 96"/>
                  <a:gd name="T45" fmla="*/ 55 h 110"/>
                  <a:gd name="T46" fmla="*/ 93 w 96"/>
                  <a:gd name="T47" fmla="*/ 72 h 110"/>
                  <a:gd name="T48" fmla="*/ 86 w 96"/>
                  <a:gd name="T49" fmla="*/ 87 h 110"/>
                  <a:gd name="T50" fmla="*/ 76 w 96"/>
                  <a:gd name="T51" fmla="*/ 99 h 110"/>
                  <a:gd name="T52" fmla="*/ 63 w 96"/>
                  <a:gd name="T53" fmla="*/ 107 h 110"/>
                  <a:gd name="T54" fmla="*/ 47 w 96"/>
                  <a:gd name="T55" fmla="*/ 110 h 110"/>
                  <a:gd name="T56" fmla="*/ 33 w 96"/>
                  <a:gd name="T57" fmla="*/ 107 h 110"/>
                  <a:gd name="T58" fmla="*/ 20 w 96"/>
                  <a:gd name="T59" fmla="*/ 99 h 110"/>
                  <a:gd name="T60" fmla="*/ 9 w 96"/>
                  <a:gd name="T61" fmla="*/ 87 h 110"/>
                  <a:gd name="T62" fmla="*/ 3 w 96"/>
                  <a:gd name="T63" fmla="*/ 72 h 110"/>
                  <a:gd name="T64" fmla="*/ 0 w 96"/>
                  <a:gd name="T65" fmla="*/ 55 h 110"/>
                  <a:gd name="T66" fmla="*/ 1 w 96"/>
                  <a:gd name="T67" fmla="*/ 55 h 110"/>
                  <a:gd name="T68" fmla="*/ 0 w 96"/>
                  <a:gd name="T69" fmla="*/ 55 h 110"/>
                  <a:gd name="T70" fmla="*/ 3 w 96"/>
                  <a:gd name="T71" fmla="*/ 38 h 110"/>
                  <a:gd name="T72" fmla="*/ 9 w 96"/>
                  <a:gd name="T73" fmla="*/ 23 h 110"/>
                  <a:gd name="T74" fmla="*/ 20 w 96"/>
                  <a:gd name="T75" fmla="*/ 11 h 110"/>
                  <a:gd name="T76" fmla="*/ 33 w 96"/>
                  <a:gd name="T77" fmla="*/ 4 h 110"/>
                  <a:gd name="T78" fmla="*/ 47 w 96"/>
                  <a:gd name="T79"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6" h="110">
                    <a:moveTo>
                      <a:pt x="47" y="6"/>
                    </a:moveTo>
                    <a:lnTo>
                      <a:pt x="31" y="10"/>
                    </a:lnTo>
                    <a:lnTo>
                      <a:pt x="18" y="21"/>
                    </a:lnTo>
                    <a:lnTo>
                      <a:pt x="9" y="36"/>
                    </a:lnTo>
                    <a:lnTo>
                      <a:pt x="7" y="55"/>
                    </a:lnTo>
                    <a:lnTo>
                      <a:pt x="9" y="74"/>
                    </a:lnTo>
                    <a:lnTo>
                      <a:pt x="18" y="89"/>
                    </a:lnTo>
                    <a:lnTo>
                      <a:pt x="31" y="99"/>
                    </a:lnTo>
                    <a:lnTo>
                      <a:pt x="47" y="103"/>
                    </a:lnTo>
                    <a:lnTo>
                      <a:pt x="64" y="99"/>
                    </a:lnTo>
                    <a:lnTo>
                      <a:pt x="77" y="89"/>
                    </a:lnTo>
                    <a:lnTo>
                      <a:pt x="86" y="74"/>
                    </a:lnTo>
                    <a:lnTo>
                      <a:pt x="89" y="55"/>
                    </a:lnTo>
                    <a:lnTo>
                      <a:pt x="86" y="36"/>
                    </a:lnTo>
                    <a:lnTo>
                      <a:pt x="77" y="21"/>
                    </a:lnTo>
                    <a:lnTo>
                      <a:pt x="64" y="10"/>
                    </a:lnTo>
                    <a:lnTo>
                      <a:pt x="47" y="6"/>
                    </a:lnTo>
                    <a:close/>
                    <a:moveTo>
                      <a:pt x="47" y="0"/>
                    </a:moveTo>
                    <a:lnTo>
                      <a:pt x="63" y="4"/>
                    </a:lnTo>
                    <a:lnTo>
                      <a:pt x="76" y="11"/>
                    </a:lnTo>
                    <a:lnTo>
                      <a:pt x="86" y="23"/>
                    </a:lnTo>
                    <a:lnTo>
                      <a:pt x="93" y="38"/>
                    </a:lnTo>
                    <a:lnTo>
                      <a:pt x="96" y="55"/>
                    </a:lnTo>
                    <a:lnTo>
                      <a:pt x="93" y="72"/>
                    </a:lnTo>
                    <a:lnTo>
                      <a:pt x="86" y="87"/>
                    </a:lnTo>
                    <a:lnTo>
                      <a:pt x="76" y="99"/>
                    </a:lnTo>
                    <a:lnTo>
                      <a:pt x="63" y="107"/>
                    </a:lnTo>
                    <a:lnTo>
                      <a:pt x="47" y="110"/>
                    </a:lnTo>
                    <a:lnTo>
                      <a:pt x="33" y="107"/>
                    </a:lnTo>
                    <a:lnTo>
                      <a:pt x="20" y="99"/>
                    </a:lnTo>
                    <a:lnTo>
                      <a:pt x="9" y="87"/>
                    </a:lnTo>
                    <a:lnTo>
                      <a:pt x="3" y="72"/>
                    </a:lnTo>
                    <a:lnTo>
                      <a:pt x="0" y="55"/>
                    </a:lnTo>
                    <a:lnTo>
                      <a:pt x="1" y="55"/>
                    </a:lnTo>
                    <a:lnTo>
                      <a:pt x="0" y="55"/>
                    </a:lnTo>
                    <a:lnTo>
                      <a:pt x="3" y="38"/>
                    </a:lnTo>
                    <a:lnTo>
                      <a:pt x="9" y="23"/>
                    </a:lnTo>
                    <a:lnTo>
                      <a:pt x="20" y="11"/>
                    </a:lnTo>
                    <a:lnTo>
                      <a:pt x="33" y="4"/>
                    </a:lnTo>
                    <a:lnTo>
                      <a:pt x="4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6" name="Freeform 2210"/>
              <p:cNvSpPr/>
              <p:nvPr/>
            </p:nvSpPr>
            <p:spPr bwMode="auto">
              <a:xfrm>
                <a:off x="7787263" y="790575"/>
                <a:ext cx="7938" cy="4763"/>
              </a:xfrm>
              <a:custGeom>
                <a:avLst/>
                <a:gdLst>
                  <a:gd name="T0" fmla="*/ 1 w 5"/>
                  <a:gd name="T1" fmla="*/ 0 h 3"/>
                  <a:gd name="T2" fmla="*/ 4 w 5"/>
                  <a:gd name="T3" fmla="*/ 0 h 3"/>
                  <a:gd name="T4" fmla="*/ 4 w 5"/>
                  <a:gd name="T5" fmla="*/ 0 h 3"/>
                  <a:gd name="T6" fmla="*/ 5 w 5"/>
                  <a:gd name="T7" fmla="*/ 1 h 3"/>
                  <a:gd name="T8" fmla="*/ 4 w 5"/>
                  <a:gd name="T9" fmla="*/ 3 h 3"/>
                  <a:gd name="T10" fmla="*/ 4 w 5"/>
                  <a:gd name="T11" fmla="*/ 3 h 3"/>
                  <a:gd name="T12" fmla="*/ 1 w 5"/>
                  <a:gd name="T13" fmla="*/ 3 h 3"/>
                  <a:gd name="T14" fmla="*/ 0 w 5"/>
                  <a:gd name="T15" fmla="*/ 3 h 3"/>
                  <a:gd name="T16" fmla="*/ 0 w 5"/>
                  <a:gd name="T17" fmla="*/ 1 h 3"/>
                  <a:gd name="T18" fmla="*/ 0 w 5"/>
                  <a:gd name="T19" fmla="*/ 0 h 3"/>
                  <a:gd name="T20" fmla="*/ 1 w 5"/>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3">
                    <a:moveTo>
                      <a:pt x="1" y="0"/>
                    </a:moveTo>
                    <a:lnTo>
                      <a:pt x="4" y="0"/>
                    </a:lnTo>
                    <a:lnTo>
                      <a:pt x="4" y="0"/>
                    </a:lnTo>
                    <a:lnTo>
                      <a:pt x="5" y="1"/>
                    </a:lnTo>
                    <a:lnTo>
                      <a:pt x="4" y="3"/>
                    </a:lnTo>
                    <a:lnTo>
                      <a:pt x="4" y="3"/>
                    </a:lnTo>
                    <a:lnTo>
                      <a:pt x="1" y="3"/>
                    </a:lnTo>
                    <a:lnTo>
                      <a:pt x="0" y="3"/>
                    </a:lnTo>
                    <a:lnTo>
                      <a:pt x="0" y="1"/>
                    </a:lnTo>
                    <a:lnTo>
                      <a:pt x="0" y="0"/>
                    </a:lnTo>
                    <a:lnTo>
                      <a:pt x="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7" name="Freeform 2211"/>
              <p:cNvSpPr/>
              <p:nvPr/>
            </p:nvSpPr>
            <p:spPr bwMode="auto">
              <a:xfrm>
                <a:off x="7782501" y="788988"/>
                <a:ext cx="15875" cy="7938"/>
              </a:xfrm>
              <a:custGeom>
                <a:avLst/>
                <a:gdLst>
                  <a:gd name="T0" fmla="*/ 4 w 10"/>
                  <a:gd name="T1" fmla="*/ 0 h 5"/>
                  <a:gd name="T2" fmla="*/ 7 w 10"/>
                  <a:gd name="T3" fmla="*/ 0 h 5"/>
                  <a:gd name="T4" fmla="*/ 8 w 10"/>
                  <a:gd name="T5" fmla="*/ 0 h 5"/>
                  <a:gd name="T6" fmla="*/ 10 w 10"/>
                  <a:gd name="T7" fmla="*/ 2 h 5"/>
                  <a:gd name="T8" fmla="*/ 8 w 10"/>
                  <a:gd name="T9" fmla="*/ 5 h 5"/>
                  <a:gd name="T10" fmla="*/ 7 w 10"/>
                  <a:gd name="T11" fmla="*/ 5 h 5"/>
                  <a:gd name="T12" fmla="*/ 4 w 10"/>
                  <a:gd name="T13" fmla="*/ 5 h 5"/>
                  <a:gd name="T14" fmla="*/ 2 w 10"/>
                  <a:gd name="T15" fmla="*/ 5 h 5"/>
                  <a:gd name="T16" fmla="*/ 0 w 10"/>
                  <a:gd name="T17" fmla="*/ 2 h 5"/>
                  <a:gd name="T18" fmla="*/ 2 w 10"/>
                  <a:gd name="T19" fmla="*/ 0 h 5"/>
                  <a:gd name="T20" fmla="*/ 4 w 10"/>
                  <a:gd name="T2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5">
                    <a:moveTo>
                      <a:pt x="4" y="0"/>
                    </a:moveTo>
                    <a:lnTo>
                      <a:pt x="7" y="0"/>
                    </a:lnTo>
                    <a:lnTo>
                      <a:pt x="8" y="0"/>
                    </a:lnTo>
                    <a:lnTo>
                      <a:pt x="10" y="2"/>
                    </a:lnTo>
                    <a:lnTo>
                      <a:pt x="8" y="5"/>
                    </a:lnTo>
                    <a:lnTo>
                      <a:pt x="7" y="5"/>
                    </a:lnTo>
                    <a:lnTo>
                      <a:pt x="4" y="5"/>
                    </a:lnTo>
                    <a:lnTo>
                      <a:pt x="2" y="5"/>
                    </a:lnTo>
                    <a:lnTo>
                      <a:pt x="0" y="2"/>
                    </a:lnTo>
                    <a:lnTo>
                      <a:pt x="2" y="0"/>
                    </a:lnTo>
                    <a:lnTo>
                      <a:pt x="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8" name="Freeform 2212"/>
              <p:cNvSpPr/>
              <p:nvPr/>
            </p:nvSpPr>
            <p:spPr bwMode="auto">
              <a:xfrm>
                <a:off x="7825363" y="784225"/>
                <a:ext cx="11113" cy="6350"/>
              </a:xfrm>
              <a:custGeom>
                <a:avLst/>
                <a:gdLst>
                  <a:gd name="T0" fmla="*/ 5 w 7"/>
                  <a:gd name="T1" fmla="*/ 0 h 4"/>
                  <a:gd name="T2" fmla="*/ 6 w 7"/>
                  <a:gd name="T3" fmla="*/ 0 h 4"/>
                  <a:gd name="T4" fmla="*/ 7 w 7"/>
                  <a:gd name="T5" fmla="*/ 0 h 4"/>
                  <a:gd name="T6" fmla="*/ 6 w 7"/>
                  <a:gd name="T7" fmla="*/ 1 h 4"/>
                  <a:gd name="T8" fmla="*/ 6 w 7"/>
                  <a:gd name="T9" fmla="*/ 3 h 4"/>
                  <a:gd name="T10" fmla="*/ 2 w 7"/>
                  <a:gd name="T11" fmla="*/ 4 h 4"/>
                  <a:gd name="T12" fmla="*/ 1 w 7"/>
                  <a:gd name="T13" fmla="*/ 4 h 4"/>
                  <a:gd name="T14" fmla="*/ 1 w 7"/>
                  <a:gd name="T15" fmla="*/ 4 h 4"/>
                  <a:gd name="T16" fmla="*/ 0 w 7"/>
                  <a:gd name="T17" fmla="*/ 3 h 4"/>
                  <a:gd name="T18" fmla="*/ 0 w 7"/>
                  <a:gd name="T19" fmla="*/ 1 h 4"/>
                  <a:gd name="T20" fmla="*/ 1 w 7"/>
                  <a:gd name="T21" fmla="*/ 1 h 4"/>
                  <a:gd name="T22" fmla="*/ 5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5" y="0"/>
                    </a:moveTo>
                    <a:lnTo>
                      <a:pt x="6" y="0"/>
                    </a:lnTo>
                    <a:lnTo>
                      <a:pt x="7" y="0"/>
                    </a:lnTo>
                    <a:lnTo>
                      <a:pt x="6" y="1"/>
                    </a:lnTo>
                    <a:lnTo>
                      <a:pt x="6" y="3"/>
                    </a:lnTo>
                    <a:lnTo>
                      <a:pt x="2" y="4"/>
                    </a:lnTo>
                    <a:lnTo>
                      <a:pt x="1" y="4"/>
                    </a:lnTo>
                    <a:lnTo>
                      <a:pt x="1" y="4"/>
                    </a:lnTo>
                    <a:lnTo>
                      <a:pt x="0" y="3"/>
                    </a:lnTo>
                    <a:lnTo>
                      <a:pt x="0" y="1"/>
                    </a:lnTo>
                    <a:lnTo>
                      <a:pt x="1" y="1"/>
                    </a:lnTo>
                    <a:lnTo>
                      <a:pt x="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9" name="Freeform 2213"/>
              <p:cNvSpPr>
                <a:spLocks noEditPoints="1"/>
              </p:cNvSpPr>
              <p:nvPr/>
            </p:nvSpPr>
            <p:spPr bwMode="auto">
              <a:xfrm>
                <a:off x="7822188" y="779463"/>
                <a:ext cx="17463" cy="12700"/>
              </a:xfrm>
              <a:custGeom>
                <a:avLst/>
                <a:gdLst>
                  <a:gd name="T0" fmla="*/ 3 w 11"/>
                  <a:gd name="T1" fmla="*/ 6 h 8"/>
                  <a:gd name="T2" fmla="*/ 2 w 11"/>
                  <a:gd name="T3" fmla="*/ 6 h 8"/>
                  <a:gd name="T4" fmla="*/ 3 w 11"/>
                  <a:gd name="T5" fmla="*/ 6 h 8"/>
                  <a:gd name="T6" fmla="*/ 3 w 11"/>
                  <a:gd name="T7" fmla="*/ 6 h 8"/>
                  <a:gd name="T8" fmla="*/ 3 w 11"/>
                  <a:gd name="T9" fmla="*/ 6 h 8"/>
                  <a:gd name="T10" fmla="*/ 7 w 11"/>
                  <a:gd name="T11" fmla="*/ 0 h 8"/>
                  <a:gd name="T12" fmla="*/ 9 w 11"/>
                  <a:gd name="T13" fmla="*/ 2 h 8"/>
                  <a:gd name="T14" fmla="*/ 11 w 11"/>
                  <a:gd name="T15" fmla="*/ 3 h 8"/>
                  <a:gd name="T16" fmla="*/ 11 w 11"/>
                  <a:gd name="T17" fmla="*/ 4 h 8"/>
                  <a:gd name="T18" fmla="*/ 9 w 11"/>
                  <a:gd name="T19" fmla="*/ 6 h 8"/>
                  <a:gd name="T20" fmla="*/ 8 w 11"/>
                  <a:gd name="T21" fmla="*/ 7 h 8"/>
                  <a:gd name="T22" fmla="*/ 4 w 11"/>
                  <a:gd name="T23" fmla="*/ 8 h 8"/>
                  <a:gd name="T24" fmla="*/ 3 w 11"/>
                  <a:gd name="T25" fmla="*/ 8 h 8"/>
                  <a:gd name="T26" fmla="*/ 2 w 11"/>
                  <a:gd name="T27" fmla="*/ 8 h 8"/>
                  <a:gd name="T28" fmla="*/ 0 w 11"/>
                  <a:gd name="T29" fmla="*/ 7 h 8"/>
                  <a:gd name="T30" fmla="*/ 0 w 11"/>
                  <a:gd name="T31" fmla="*/ 7 h 8"/>
                  <a:gd name="T32" fmla="*/ 0 w 11"/>
                  <a:gd name="T33" fmla="*/ 6 h 8"/>
                  <a:gd name="T34" fmla="*/ 0 w 11"/>
                  <a:gd name="T35" fmla="*/ 4 h 8"/>
                  <a:gd name="T36" fmla="*/ 3 w 11"/>
                  <a:gd name="T37" fmla="*/ 3 h 8"/>
                  <a:gd name="T38" fmla="*/ 7 w 11"/>
                  <a:gd name="T39" fmla="*/ 2 h 8"/>
                  <a:gd name="T40" fmla="*/ 7 w 11"/>
                  <a:gd name="T4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8">
                    <a:moveTo>
                      <a:pt x="3" y="6"/>
                    </a:moveTo>
                    <a:lnTo>
                      <a:pt x="2" y="6"/>
                    </a:lnTo>
                    <a:lnTo>
                      <a:pt x="3" y="6"/>
                    </a:lnTo>
                    <a:lnTo>
                      <a:pt x="3" y="6"/>
                    </a:lnTo>
                    <a:lnTo>
                      <a:pt x="3" y="6"/>
                    </a:lnTo>
                    <a:close/>
                    <a:moveTo>
                      <a:pt x="7" y="0"/>
                    </a:moveTo>
                    <a:lnTo>
                      <a:pt x="9" y="2"/>
                    </a:lnTo>
                    <a:lnTo>
                      <a:pt x="11" y="3"/>
                    </a:lnTo>
                    <a:lnTo>
                      <a:pt x="11" y="4"/>
                    </a:lnTo>
                    <a:lnTo>
                      <a:pt x="9" y="6"/>
                    </a:lnTo>
                    <a:lnTo>
                      <a:pt x="8" y="7"/>
                    </a:lnTo>
                    <a:lnTo>
                      <a:pt x="4" y="8"/>
                    </a:lnTo>
                    <a:lnTo>
                      <a:pt x="3" y="8"/>
                    </a:lnTo>
                    <a:lnTo>
                      <a:pt x="2" y="8"/>
                    </a:lnTo>
                    <a:lnTo>
                      <a:pt x="0" y="7"/>
                    </a:lnTo>
                    <a:lnTo>
                      <a:pt x="0" y="7"/>
                    </a:lnTo>
                    <a:lnTo>
                      <a:pt x="0" y="6"/>
                    </a:lnTo>
                    <a:lnTo>
                      <a:pt x="0" y="4"/>
                    </a:lnTo>
                    <a:lnTo>
                      <a:pt x="3" y="3"/>
                    </a:lnTo>
                    <a:lnTo>
                      <a:pt x="7" y="2"/>
                    </a:lnTo>
                    <a:lnTo>
                      <a:pt x="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0" name="Freeform 2214"/>
              <p:cNvSpPr/>
              <p:nvPr/>
            </p:nvSpPr>
            <p:spPr bwMode="auto">
              <a:xfrm>
                <a:off x="7760276" y="819150"/>
                <a:ext cx="100013" cy="44450"/>
              </a:xfrm>
              <a:custGeom>
                <a:avLst/>
                <a:gdLst>
                  <a:gd name="T0" fmla="*/ 60 w 63"/>
                  <a:gd name="T1" fmla="*/ 0 h 28"/>
                  <a:gd name="T2" fmla="*/ 62 w 63"/>
                  <a:gd name="T3" fmla="*/ 2 h 28"/>
                  <a:gd name="T4" fmla="*/ 63 w 63"/>
                  <a:gd name="T5" fmla="*/ 2 h 28"/>
                  <a:gd name="T6" fmla="*/ 62 w 63"/>
                  <a:gd name="T7" fmla="*/ 3 h 28"/>
                  <a:gd name="T8" fmla="*/ 60 w 63"/>
                  <a:gd name="T9" fmla="*/ 5 h 28"/>
                  <a:gd name="T10" fmla="*/ 55 w 63"/>
                  <a:gd name="T11" fmla="*/ 12 h 28"/>
                  <a:gd name="T12" fmla="*/ 47 w 63"/>
                  <a:gd name="T13" fmla="*/ 19 h 28"/>
                  <a:gd name="T14" fmla="*/ 39 w 63"/>
                  <a:gd name="T15" fmla="*/ 25 h 28"/>
                  <a:gd name="T16" fmla="*/ 30 w 63"/>
                  <a:gd name="T17" fmla="*/ 28 h 28"/>
                  <a:gd name="T18" fmla="*/ 30 w 63"/>
                  <a:gd name="T19" fmla="*/ 28 h 28"/>
                  <a:gd name="T20" fmla="*/ 22 w 63"/>
                  <a:gd name="T21" fmla="*/ 26 h 28"/>
                  <a:gd name="T22" fmla="*/ 14 w 63"/>
                  <a:gd name="T23" fmla="*/ 24 h 28"/>
                  <a:gd name="T24" fmla="*/ 8 w 63"/>
                  <a:gd name="T25" fmla="*/ 20 h 28"/>
                  <a:gd name="T26" fmla="*/ 3 w 63"/>
                  <a:gd name="T27" fmla="*/ 17 h 28"/>
                  <a:gd name="T28" fmla="*/ 1 w 63"/>
                  <a:gd name="T29" fmla="*/ 16 h 28"/>
                  <a:gd name="T30" fmla="*/ 1 w 63"/>
                  <a:gd name="T31" fmla="*/ 16 h 28"/>
                  <a:gd name="T32" fmla="*/ 0 w 63"/>
                  <a:gd name="T33" fmla="*/ 15 h 28"/>
                  <a:gd name="T34" fmla="*/ 1 w 63"/>
                  <a:gd name="T35" fmla="*/ 13 h 28"/>
                  <a:gd name="T36" fmla="*/ 1 w 63"/>
                  <a:gd name="T37" fmla="*/ 13 h 28"/>
                  <a:gd name="T38" fmla="*/ 3 w 63"/>
                  <a:gd name="T39" fmla="*/ 13 h 28"/>
                  <a:gd name="T40" fmla="*/ 3 w 63"/>
                  <a:gd name="T41" fmla="*/ 13 h 28"/>
                  <a:gd name="T42" fmla="*/ 4 w 63"/>
                  <a:gd name="T43" fmla="*/ 15 h 28"/>
                  <a:gd name="T44" fmla="*/ 7 w 63"/>
                  <a:gd name="T45" fmla="*/ 16 h 28"/>
                  <a:gd name="T46" fmla="*/ 9 w 63"/>
                  <a:gd name="T47" fmla="*/ 17 h 28"/>
                  <a:gd name="T48" fmla="*/ 12 w 63"/>
                  <a:gd name="T49" fmla="*/ 20 h 28"/>
                  <a:gd name="T50" fmla="*/ 17 w 63"/>
                  <a:gd name="T51" fmla="*/ 21 h 28"/>
                  <a:gd name="T52" fmla="*/ 21 w 63"/>
                  <a:gd name="T53" fmla="*/ 24 h 28"/>
                  <a:gd name="T54" fmla="*/ 26 w 63"/>
                  <a:gd name="T55" fmla="*/ 25 h 28"/>
                  <a:gd name="T56" fmla="*/ 30 w 63"/>
                  <a:gd name="T57" fmla="*/ 25 h 28"/>
                  <a:gd name="T58" fmla="*/ 30 w 63"/>
                  <a:gd name="T59" fmla="*/ 25 h 28"/>
                  <a:gd name="T60" fmla="*/ 34 w 63"/>
                  <a:gd name="T61" fmla="*/ 25 h 28"/>
                  <a:gd name="T62" fmla="*/ 38 w 63"/>
                  <a:gd name="T63" fmla="*/ 22 h 28"/>
                  <a:gd name="T64" fmla="*/ 42 w 63"/>
                  <a:gd name="T65" fmla="*/ 20 h 28"/>
                  <a:gd name="T66" fmla="*/ 46 w 63"/>
                  <a:gd name="T67" fmla="*/ 17 h 28"/>
                  <a:gd name="T68" fmla="*/ 48 w 63"/>
                  <a:gd name="T69" fmla="*/ 13 h 28"/>
                  <a:gd name="T70" fmla="*/ 52 w 63"/>
                  <a:gd name="T71" fmla="*/ 9 h 28"/>
                  <a:gd name="T72" fmla="*/ 55 w 63"/>
                  <a:gd name="T73" fmla="*/ 7 h 28"/>
                  <a:gd name="T74" fmla="*/ 58 w 63"/>
                  <a:gd name="T75" fmla="*/ 4 h 28"/>
                  <a:gd name="T76" fmla="*/ 59 w 63"/>
                  <a:gd name="T77" fmla="*/ 2 h 28"/>
                  <a:gd name="T78" fmla="*/ 60 w 63"/>
                  <a:gd name="T79" fmla="*/ 2 h 28"/>
                  <a:gd name="T80" fmla="*/ 60 w 63"/>
                  <a:gd name="T8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 h="28">
                    <a:moveTo>
                      <a:pt x="60" y="0"/>
                    </a:moveTo>
                    <a:lnTo>
                      <a:pt x="62" y="2"/>
                    </a:lnTo>
                    <a:lnTo>
                      <a:pt x="63" y="2"/>
                    </a:lnTo>
                    <a:lnTo>
                      <a:pt x="62" y="3"/>
                    </a:lnTo>
                    <a:lnTo>
                      <a:pt x="60" y="5"/>
                    </a:lnTo>
                    <a:lnTo>
                      <a:pt x="55" y="12"/>
                    </a:lnTo>
                    <a:lnTo>
                      <a:pt x="47" y="19"/>
                    </a:lnTo>
                    <a:lnTo>
                      <a:pt x="39" y="25"/>
                    </a:lnTo>
                    <a:lnTo>
                      <a:pt x="30" y="28"/>
                    </a:lnTo>
                    <a:lnTo>
                      <a:pt x="30" y="28"/>
                    </a:lnTo>
                    <a:lnTo>
                      <a:pt x="22" y="26"/>
                    </a:lnTo>
                    <a:lnTo>
                      <a:pt x="14" y="24"/>
                    </a:lnTo>
                    <a:lnTo>
                      <a:pt x="8" y="20"/>
                    </a:lnTo>
                    <a:lnTo>
                      <a:pt x="3" y="17"/>
                    </a:lnTo>
                    <a:lnTo>
                      <a:pt x="1" y="16"/>
                    </a:lnTo>
                    <a:lnTo>
                      <a:pt x="1" y="16"/>
                    </a:lnTo>
                    <a:lnTo>
                      <a:pt x="0" y="15"/>
                    </a:lnTo>
                    <a:lnTo>
                      <a:pt x="1" y="13"/>
                    </a:lnTo>
                    <a:lnTo>
                      <a:pt x="1" y="13"/>
                    </a:lnTo>
                    <a:lnTo>
                      <a:pt x="3" y="13"/>
                    </a:lnTo>
                    <a:lnTo>
                      <a:pt x="3" y="13"/>
                    </a:lnTo>
                    <a:lnTo>
                      <a:pt x="4" y="15"/>
                    </a:lnTo>
                    <a:lnTo>
                      <a:pt x="7" y="16"/>
                    </a:lnTo>
                    <a:lnTo>
                      <a:pt x="9" y="17"/>
                    </a:lnTo>
                    <a:lnTo>
                      <a:pt x="12" y="20"/>
                    </a:lnTo>
                    <a:lnTo>
                      <a:pt x="17" y="21"/>
                    </a:lnTo>
                    <a:lnTo>
                      <a:pt x="21" y="24"/>
                    </a:lnTo>
                    <a:lnTo>
                      <a:pt x="26" y="25"/>
                    </a:lnTo>
                    <a:lnTo>
                      <a:pt x="30" y="25"/>
                    </a:lnTo>
                    <a:lnTo>
                      <a:pt x="30" y="25"/>
                    </a:lnTo>
                    <a:lnTo>
                      <a:pt x="34" y="25"/>
                    </a:lnTo>
                    <a:lnTo>
                      <a:pt x="38" y="22"/>
                    </a:lnTo>
                    <a:lnTo>
                      <a:pt x="42" y="20"/>
                    </a:lnTo>
                    <a:lnTo>
                      <a:pt x="46" y="17"/>
                    </a:lnTo>
                    <a:lnTo>
                      <a:pt x="48" y="13"/>
                    </a:lnTo>
                    <a:lnTo>
                      <a:pt x="52" y="9"/>
                    </a:lnTo>
                    <a:lnTo>
                      <a:pt x="55" y="7"/>
                    </a:lnTo>
                    <a:lnTo>
                      <a:pt x="58" y="4"/>
                    </a:lnTo>
                    <a:lnTo>
                      <a:pt x="59" y="2"/>
                    </a:lnTo>
                    <a:lnTo>
                      <a:pt x="60" y="2"/>
                    </a:lnTo>
                    <a:lnTo>
                      <a:pt x="6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1" name="Freeform 2216"/>
              <p:cNvSpPr/>
              <p:nvPr/>
            </p:nvSpPr>
            <p:spPr bwMode="auto">
              <a:xfrm>
                <a:off x="7758688" y="817563"/>
                <a:ext cx="103188" cy="49213"/>
              </a:xfrm>
              <a:custGeom>
                <a:avLst/>
                <a:gdLst>
                  <a:gd name="T0" fmla="*/ 63 w 65"/>
                  <a:gd name="T1" fmla="*/ 0 h 31"/>
                  <a:gd name="T2" fmla="*/ 64 w 65"/>
                  <a:gd name="T3" fmla="*/ 1 h 31"/>
                  <a:gd name="T4" fmla="*/ 65 w 65"/>
                  <a:gd name="T5" fmla="*/ 3 h 31"/>
                  <a:gd name="T6" fmla="*/ 65 w 65"/>
                  <a:gd name="T7" fmla="*/ 4 h 31"/>
                  <a:gd name="T8" fmla="*/ 64 w 65"/>
                  <a:gd name="T9" fmla="*/ 5 h 31"/>
                  <a:gd name="T10" fmla="*/ 64 w 65"/>
                  <a:gd name="T11" fmla="*/ 5 h 31"/>
                  <a:gd name="T12" fmla="*/ 64 w 65"/>
                  <a:gd name="T13" fmla="*/ 5 h 31"/>
                  <a:gd name="T14" fmla="*/ 64 w 65"/>
                  <a:gd name="T15" fmla="*/ 6 h 31"/>
                  <a:gd name="T16" fmla="*/ 63 w 65"/>
                  <a:gd name="T17" fmla="*/ 8 h 31"/>
                  <a:gd name="T18" fmla="*/ 61 w 65"/>
                  <a:gd name="T19" fmla="*/ 9 h 31"/>
                  <a:gd name="T20" fmla="*/ 57 w 65"/>
                  <a:gd name="T21" fmla="*/ 13 h 31"/>
                  <a:gd name="T22" fmla="*/ 53 w 65"/>
                  <a:gd name="T23" fmla="*/ 17 h 31"/>
                  <a:gd name="T24" fmla="*/ 43 w 65"/>
                  <a:gd name="T25" fmla="*/ 26 h 31"/>
                  <a:gd name="T26" fmla="*/ 32 w 65"/>
                  <a:gd name="T27" fmla="*/ 31 h 31"/>
                  <a:gd name="T28" fmla="*/ 31 w 65"/>
                  <a:gd name="T29" fmla="*/ 31 h 31"/>
                  <a:gd name="T30" fmla="*/ 21 w 65"/>
                  <a:gd name="T31" fmla="*/ 29 h 31"/>
                  <a:gd name="T32" fmla="*/ 10 w 65"/>
                  <a:gd name="T33" fmla="*/ 25 h 31"/>
                  <a:gd name="T34" fmla="*/ 4 w 65"/>
                  <a:gd name="T35" fmla="*/ 20 h 31"/>
                  <a:gd name="T36" fmla="*/ 4 w 65"/>
                  <a:gd name="T37" fmla="*/ 20 h 31"/>
                  <a:gd name="T38" fmla="*/ 1 w 65"/>
                  <a:gd name="T39" fmla="*/ 18 h 31"/>
                  <a:gd name="T40" fmla="*/ 0 w 65"/>
                  <a:gd name="T41" fmla="*/ 17 h 31"/>
                  <a:gd name="T42" fmla="*/ 0 w 65"/>
                  <a:gd name="T43" fmla="*/ 16 h 31"/>
                  <a:gd name="T44" fmla="*/ 1 w 65"/>
                  <a:gd name="T45" fmla="*/ 14 h 31"/>
                  <a:gd name="T46" fmla="*/ 1 w 65"/>
                  <a:gd name="T47" fmla="*/ 13 h 31"/>
                  <a:gd name="T48" fmla="*/ 2 w 65"/>
                  <a:gd name="T49" fmla="*/ 13 h 31"/>
                  <a:gd name="T50" fmla="*/ 5 w 65"/>
                  <a:gd name="T51" fmla="*/ 13 h 31"/>
                  <a:gd name="T52" fmla="*/ 5 w 65"/>
                  <a:gd name="T53" fmla="*/ 13 h 31"/>
                  <a:gd name="T54" fmla="*/ 5 w 65"/>
                  <a:gd name="T55" fmla="*/ 13 h 31"/>
                  <a:gd name="T56" fmla="*/ 5 w 65"/>
                  <a:gd name="T57" fmla="*/ 13 h 31"/>
                  <a:gd name="T58" fmla="*/ 5 w 65"/>
                  <a:gd name="T59" fmla="*/ 13 h 31"/>
                  <a:gd name="T60" fmla="*/ 5 w 65"/>
                  <a:gd name="T61" fmla="*/ 13 h 31"/>
                  <a:gd name="T62" fmla="*/ 5 w 65"/>
                  <a:gd name="T63" fmla="*/ 13 h 31"/>
                  <a:gd name="T64" fmla="*/ 5 w 65"/>
                  <a:gd name="T65" fmla="*/ 13 h 31"/>
                  <a:gd name="T66" fmla="*/ 5 w 65"/>
                  <a:gd name="T67" fmla="*/ 14 h 31"/>
                  <a:gd name="T68" fmla="*/ 8 w 65"/>
                  <a:gd name="T69" fmla="*/ 16 h 31"/>
                  <a:gd name="T70" fmla="*/ 10 w 65"/>
                  <a:gd name="T71" fmla="*/ 17 h 31"/>
                  <a:gd name="T72" fmla="*/ 14 w 65"/>
                  <a:gd name="T73" fmla="*/ 20 h 31"/>
                  <a:gd name="T74" fmla="*/ 18 w 65"/>
                  <a:gd name="T75" fmla="*/ 21 h 31"/>
                  <a:gd name="T76" fmla="*/ 22 w 65"/>
                  <a:gd name="T77" fmla="*/ 23 h 31"/>
                  <a:gd name="T78" fmla="*/ 27 w 65"/>
                  <a:gd name="T79" fmla="*/ 25 h 31"/>
                  <a:gd name="T80" fmla="*/ 31 w 65"/>
                  <a:gd name="T81" fmla="*/ 25 h 31"/>
                  <a:gd name="T82" fmla="*/ 31 w 65"/>
                  <a:gd name="T83" fmla="*/ 25 h 31"/>
                  <a:gd name="T84" fmla="*/ 31 w 65"/>
                  <a:gd name="T85" fmla="*/ 25 h 31"/>
                  <a:gd name="T86" fmla="*/ 34 w 65"/>
                  <a:gd name="T87" fmla="*/ 25 h 31"/>
                  <a:gd name="T88" fmla="*/ 38 w 65"/>
                  <a:gd name="T89" fmla="*/ 22 h 31"/>
                  <a:gd name="T90" fmla="*/ 42 w 65"/>
                  <a:gd name="T91" fmla="*/ 20 h 31"/>
                  <a:gd name="T92" fmla="*/ 46 w 65"/>
                  <a:gd name="T93" fmla="*/ 17 h 31"/>
                  <a:gd name="T94" fmla="*/ 49 w 65"/>
                  <a:gd name="T95" fmla="*/ 13 h 31"/>
                  <a:gd name="T96" fmla="*/ 52 w 65"/>
                  <a:gd name="T97" fmla="*/ 9 h 31"/>
                  <a:gd name="T98" fmla="*/ 55 w 65"/>
                  <a:gd name="T99" fmla="*/ 6 h 31"/>
                  <a:gd name="T100" fmla="*/ 57 w 65"/>
                  <a:gd name="T101" fmla="*/ 4 h 31"/>
                  <a:gd name="T102" fmla="*/ 59 w 65"/>
                  <a:gd name="T103" fmla="*/ 3 h 31"/>
                  <a:gd name="T104" fmla="*/ 60 w 65"/>
                  <a:gd name="T105" fmla="*/ 1 h 31"/>
                  <a:gd name="T106" fmla="*/ 61 w 65"/>
                  <a:gd name="T107" fmla="*/ 1 h 31"/>
                  <a:gd name="T108" fmla="*/ 63 w 65"/>
                  <a:gd name="T10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5" h="31">
                    <a:moveTo>
                      <a:pt x="63" y="0"/>
                    </a:moveTo>
                    <a:lnTo>
                      <a:pt x="64" y="1"/>
                    </a:lnTo>
                    <a:lnTo>
                      <a:pt x="65" y="3"/>
                    </a:lnTo>
                    <a:lnTo>
                      <a:pt x="65" y="4"/>
                    </a:lnTo>
                    <a:lnTo>
                      <a:pt x="64" y="5"/>
                    </a:lnTo>
                    <a:lnTo>
                      <a:pt x="64" y="5"/>
                    </a:lnTo>
                    <a:lnTo>
                      <a:pt x="64" y="5"/>
                    </a:lnTo>
                    <a:lnTo>
                      <a:pt x="64" y="6"/>
                    </a:lnTo>
                    <a:lnTo>
                      <a:pt x="63" y="8"/>
                    </a:lnTo>
                    <a:lnTo>
                      <a:pt x="61" y="9"/>
                    </a:lnTo>
                    <a:lnTo>
                      <a:pt x="57" y="13"/>
                    </a:lnTo>
                    <a:lnTo>
                      <a:pt x="53" y="17"/>
                    </a:lnTo>
                    <a:lnTo>
                      <a:pt x="43" y="26"/>
                    </a:lnTo>
                    <a:lnTo>
                      <a:pt x="32" y="31"/>
                    </a:lnTo>
                    <a:lnTo>
                      <a:pt x="31" y="31"/>
                    </a:lnTo>
                    <a:lnTo>
                      <a:pt x="21" y="29"/>
                    </a:lnTo>
                    <a:lnTo>
                      <a:pt x="10" y="25"/>
                    </a:lnTo>
                    <a:lnTo>
                      <a:pt x="4" y="20"/>
                    </a:lnTo>
                    <a:lnTo>
                      <a:pt x="4" y="20"/>
                    </a:lnTo>
                    <a:lnTo>
                      <a:pt x="1" y="18"/>
                    </a:lnTo>
                    <a:lnTo>
                      <a:pt x="0" y="17"/>
                    </a:lnTo>
                    <a:lnTo>
                      <a:pt x="0" y="16"/>
                    </a:lnTo>
                    <a:lnTo>
                      <a:pt x="1" y="14"/>
                    </a:lnTo>
                    <a:lnTo>
                      <a:pt x="1" y="13"/>
                    </a:lnTo>
                    <a:lnTo>
                      <a:pt x="2" y="13"/>
                    </a:lnTo>
                    <a:lnTo>
                      <a:pt x="5" y="13"/>
                    </a:lnTo>
                    <a:lnTo>
                      <a:pt x="5" y="13"/>
                    </a:lnTo>
                    <a:lnTo>
                      <a:pt x="5" y="13"/>
                    </a:lnTo>
                    <a:lnTo>
                      <a:pt x="5" y="13"/>
                    </a:lnTo>
                    <a:lnTo>
                      <a:pt x="5" y="13"/>
                    </a:lnTo>
                    <a:lnTo>
                      <a:pt x="5" y="13"/>
                    </a:lnTo>
                    <a:lnTo>
                      <a:pt x="5" y="13"/>
                    </a:lnTo>
                    <a:lnTo>
                      <a:pt x="5" y="13"/>
                    </a:lnTo>
                    <a:lnTo>
                      <a:pt x="5" y="14"/>
                    </a:lnTo>
                    <a:lnTo>
                      <a:pt x="8" y="16"/>
                    </a:lnTo>
                    <a:lnTo>
                      <a:pt x="10" y="17"/>
                    </a:lnTo>
                    <a:lnTo>
                      <a:pt x="14" y="20"/>
                    </a:lnTo>
                    <a:lnTo>
                      <a:pt x="18" y="21"/>
                    </a:lnTo>
                    <a:lnTo>
                      <a:pt x="22" y="23"/>
                    </a:lnTo>
                    <a:lnTo>
                      <a:pt x="27" y="25"/>
                    </a:lnTo>
                    <a:lnTo>
                      <a:pt x="31" y="25"/>
                    </a:lnTo>
                    <a:lnTo>
                      <a:pt x="31" y="25"/>
                    </a:lnTo>
                    <a:lnTo>
                      <a:pt x="31" y="25"/>
                    </a:lnTo>
                    <a:lnTo>
                      <a:pt x="34" y="25"/>
                    </a:lnTo>
                    <a:lnTo>
                      <a:pt x="38" y="22"/>
                    </a:lnTo>
                    <a:lnTo>
                      <a:pt x="42" y="20"/>
                    </a:lnTo>
                    <a:lnTo>
                      <a:pt x="46" y="17"/>
                    </a:lnTo>
                    <a:lnTo>
                      <a:pt x="49" y="13"/>
                    </a:lnTo>
                    <a:lnTo>
                      <a:pt x="52" y="9"/>
                    </a:lnTo>
                    <a:lnTo>
                      <a:pt x="55" y="6"/>
                    </a:lnTo>
                    <a:lnTo>
                      <a:pt x="57" y="4"/>
                    </a:lnTo>
                    <a:lnTo>
                      <a:pt x="59" y="3"/>
                    </a:lnTo>
                    <a:lnTo>
                      <a:pt x="60" y="1"/>
                    </a:lnTo>
                    <a:lnTo>
                      <a:pt x="61" y="1"/>
                    </a:lnTo>
                    <a:lnTo>
                      <a:pt x="6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2" name="Freeform 2217"/>
              <p:cNvSpPr/>
              <p:nvPr/>
            </p:nvSpPr>
            <p:spPr bwMode="auto">
              <a:xfrm>
                <a:off x="7849176" y="815975"/>
                <a:ext cx="17463" cy="11113"/>
              </a:xfrm>
              <a:custGeom>
                <a:avLst/>
                <a:gdLst>
                  <a:gd name="T0" fmla="*/ 2 w 11"/>
                  <a:gd name="T1" fmla="*/ 0 h 7"/>
                  <a:gd name="T2" fmla="*/ 4 w 11"/>
                  <a:gd name="T3" fmla="*/ 1 h 7"/>
                  <a:gd name="T4" fmla="*/ 7 w 11"/>
                  <a:gd name="T5" fmla="*/ 2 h 7"/>
                  <a:gd name="T6" fmla="*/ 8 w 11"/>
                  <a:gd name="T7" fmla="*/ 4 h 7"/>
                  <a:gd name="T8" fmla="*/ 9 w 11"/>
                  <a:gd name="T9" fmla="*/ 5 h 7"/>
                  <a:gd name="T10" fmla="*/ 11 w 11"/>
                  <a:gd name="T11" fmla="*/ 5 h 7"/>
                  <a:gd name="T12" fmla="*/ 11 w 11"/>
                  <a:gd name="T13" fmla="*/ 5 h 7"/>
                  <a:gd name="T14" fmla="*/ 11 w 11"/>
                  <a:gd name="T15" fmla="*/ 6 h 7"/>
                  <a:gd name="T16" fmla="*/ 9 w 11"/>
                  <a:gd name="T17" fmla="*/ 7 h 7"/>
                  <a:gd name="T18" fmla="*/ 8 w 11"/>
                  <a:gd name="T19" fmla="*/ 7 h 7"/>
                  <a:gd name="T20" fmla="*/ 8 w 11"/>
                  <a:gd name="T21" fmla="*/ 6 h 7"/>
                  <a:gd name="T22" fmla="*/ 7 w 11"/>
                  <a:gd name="T23" fmla="*/ 6 h 7"/>
                  <a:gd name="T24" fmla="*/ 4 w 11"/>
                  <a:gd name="T25" fmla="*/ 5 h 7"/>
                  <a:gd name="T26" fmla="*/ 3 w 11"/>
                  <a:gd name="T27" fmla="*/ 4 h 7"/>
                  <a:gd name="T28" fmla="*/ 2 w 11"/>
                  <a:gd name="T29" fmla="*/ 4 h 7"/>
                  <a:gd name="T30" fmla="*/ 2 w 11"/>
                  <a:gd name="T31" fmla="*/ 4 h 7"/>
                  <a:gd name="T32" fmla="*/ 0 w 11"/>
                  <a:gd name="T33" fmla="*/ 2 h 7"/>
                  <a:gd name="T34" fmla="*/ 0 w 11"/>
                  <a:gd name="T35" fmla="*/ 2 h 7"/>
                  <a:gd name="T36" fmla="*/ 0 w 11"/>
                  <a:gd name="T37" fmla="*/ 1 h 7"/>
                  <a:gd name="T38" fmla="*/ 2 w 11"/>
                  <a:gd name="T3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 h="7">
                    <a:moveTo>
                      <a:pt x="2" y="0"/>
                    </a:moveTo>
                    <a:lnTo>
                      <a:pt x="4" y="1"/>
                    </a:lnTo>
                    <a:lnTo>
                      <a:pt x="7" y="2"/>
                    </a:lnTo>
                    <a:lnTo>
                      <a:pt x="8" y="4"/>
                    </a:lnTo>
                    <a:lnTo>
                      <a:pt x="9" y="5"/>
                    </a:lnTo>
                    <a:lnTo>
                      <a:pt x="11" y="5"/>
                    </a:lnTo>
                    <a:lnTo>
                      <a:pt x="11" y="5"/>
                    </a:lnTo>
                    <a:lnTo>
                      <a:pt x="11" y="6"/>
                    </a:lnTo>
                    <a:lnTo>
                      <a:pt x="9" y="7"/>
                    </a:lnTo>
                    <a:lnTo>
                      <a:pt x="8" y="7"/>
                    </a:lnTo>
                    <a:lnTo>
                      <a:pt x="8" y="6"/>
                    </a:lnTo>
                    <a:lnTo>
                      <a:pt x="7" y="6"/>
                    </a:lnTo>
                    <a:lnTo>
                      <a:pt x="4" y="5"/>
                    </a:lnTo>
                    <a:lnTo>
                      <a:pt x="3" y="4"/>
                    </a:lnTo>
                    <a:lnTo>
                      <a:pt x="2" y="4"/>
                    </a:lnTo>
                    <a:lnTo>
                      <a:pt x="2" y="4"/>
                    </a:lnTo>
                    <a:lnTo>
                      <a:pt x="0" y="2"/>
                    </a:lnTo>
                    <a:lnTo>
                      <a:pt x="0" y="2"/>
                    </a:lnTo>
                    <a:lnTo>
                      <a:pt x="0" y="1"/>
                    </a:lnTo>
                    <a:lnTo>
                      <a:pt x="2"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3" name="Freeform 2218"/>
              <p:cNvSpPr/>
              <p:nvPr/>
            </p:nvSpPr>
            <p:spPr bwMode="auto">
              <a:xfrm>
                <a:off x="7846001" y="812800"/>
                <a:ext cx="22225" cy="17463"/>
              </a:xfrm>
              <a:custGeom>
                <a:avLst/>
                <a:gdLst>
                  <a:gd name="T0" fmla="*/ 4 w 14"/>
                  <a:gd name="T1" fmla="*/ 0 h 11"/>
                  <a:gd name="T2" fmla="*/ 6 w 14"/>
                  <a:gd name="T3" fmla="*/ 2 h 11"/>
                  <a:gd name="T4" fmla="*/ 9 w 14"/>
                  <a:gd name="T5" fmla="*/ 3 h 11"/>
                  <a:gd name="T6" fmla="*/ 10 w 14"/>
                  <a:gd name="T7" fmla="*/ 4 h 11"/>
                  <a:gd name="T8" fmla="*/ 11 w 14"/>
                  <a:gd name="T9" fmla="*/ 4 h 11"/>
                  <a:gd name="T10" fmla="*/ 13 w 14"/>
                  <a:gd name="T11" fmla="*/ 6 h 11"/>
                  <a:gd name="T12" fmla="*/ 13 w 14"/>
                  <a:gd name="T13" fmla="*/ 6 h 11"/>
                  <a:gd name="T14" fmla="*/ 13 w 14"/>
                  <a:gd name="T15" fmla="*/ 6 h 11"/>
                  <a:gd name="T16" fmla="*/ 13 w 14"/>
                  <a:gd name="T17" fmla="*/ 6 h 11"/>
                  <a:gd name="T18" fmla="*/ 13 w 14"/>
                  <a:gd name="T19" fmla="*/ 6 h 11"/>
                  <a:gd name="T20" fmla="*/ 13 w 14"/>
                  <a:gd name="T21" fmla="*/ 6 h 11"/>
                  <a:gd name="T22" fmla="*/ 13 w 14"/>
                  <a:gd name="T23" fmla="*/ 6 h 11"/>
                  <a:gd name="T24" fmla="*/ 14 w 14"/>
                  <a:gd name="T25" fmla="*/ 7 h 11"/>
                  <a:gd name="T26" fmla="*/ 14 w 14"/>
                  <a:gd name="T27" fmla="*/ 8 h 11"/>
                  <a:gd name="T28" fmla="*/ 14 w 14"/>
                  <a:gd name="T29" fmla="*/ 9 h 11"/>
                  <a:gd name="T30" fmla="*/ 13 w 14"/>
                  <a:gd name="T31" fmla="*/ 11 h 11"/>
                  <a:gd name="T32" fmla="*/ 11 w 14"/>
                  <a:gd name="T33" fmla="*/ 11 h 11"/>
                  <a:gd name="T34" fmla="*/ 11 w 14"/>
                  <a:gd name="T35" fmla="*/ 11 h 11"/>
                  <a:gd name="T36" fmla="*/ 10 w 14"/>
                  <a:gd name="T37" fmla="*/ 11 h 11"/>
                  <a:gd name="T38" fmla="*/ 10 w 14"/>
                  <a:gd name="T39" fmla="*/ 11 h 11"/>
                  <a:gd name="T40" fmla="*/ 10 w 14"/>
                  <a:gd name="T41" fmla="*/ 11 h 11"/>
                  <a:gd name="T42" fmla="*/ 10 w 14"/>
                  <a:gd name="T43" fmla="*/ 11 h 11"/>
                  <a:gd name="T44" fmla="*/ 10 w 14"/>
                  <a:gd name="T45" fmla="*/ 11 h 11"/>
                  <a:gd name="T46" fmla="*/ 10 w 14"/>
                  <a:gd name="T47" fmla="*/ 11 h 11"/>
                  <a:gd name="T48" fmla="*/ 10 w 14"/>
                  <a:gd name="T49" fmla="*/ 11 h 11"/>
                  <a:gd name="T50" fmla="*/ 10 w 14"/>
                  <a:gd name="T51" fmla="*/ 11 h 11"/>
                  <a:gd name="T52" fmla="*/ 9 w 14"/>
                  <a:gd name="T53" fmla="*/ 9 h 11"/>
                  <a:gd name="T54" fmla="*/ 6 w 14"/>
                  <a:gd name="T55" fmla="*/ 8 h 11"/>
                  <a:gd name="T56" fmla="*/ 5 w 14"/>
                  <a:gd name="T57" fmla="*/ 8 h 11"/>
                  <a:gd name="T58" fmla="*/ 4 w 14"/>
                  <a:gd name="T59" fmla="*/ 7 h 11"/>
                  <a:gd name="T60" fmla="*/ 2 w 14"/>
                  <a:gd name="T61" fmla="*/ 7 h 11"/>
                  <a:gd name="T62" fmla="*/ 1 w 14"/>
                  <a:gd name="T63" fmla="*/ 6 h 11"/>
                  <a:gd name="T64" fmla="*/ 0 w 14"/>
                  <a:gd name="T65" fmla="*/ 4 h 11"/>
                  <a:gd name="T66" fmla="*/ 1 w 14"/>
                  <a:gd name="T67" fmla="*/ 2 h 11"/>
                  <a:gd name="T68" fmla="*/ 2 w 14"/>
                  <a:gd name="T69" fmla="*/ 2 h 11"/>
                  <a:gd name="T70" fmla="*/ 4 w 14"/>
                  <a:gd name="T7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 h="11">
                    <a:moveTo>
                      <a:pt x="4" y="0"/>
                    </a:moveTo>
                    <a:lnTo>
                      <a:pt x="6" y="2"/>
                    </a:lnTo>
                    <a:lnTo>
                      <a:pt x="9" y="3"/>
                    </a:lnTo>
                    <a:lnTo>
                      <a:pt x="10" y="4"/>
                    </a:lnTo>
                    <a:lnTo>
                      <a:pt x="11" y="4"/>
                    </a:lnTo>
                    <a:lnTo>
                      <a:pt x="13" y="6"/>
                    </a:lnTo>
                    <a:lnTo>
                      <a:pt x="13" y="6"/>
                    </a:lnTo>
                    <a:lnTo>
                      <a:pt x="13" y="6"/>
                    </a:lnTo>
                    <a:lnTo>
                      <a:pt x="13" y="6"/>
                    </a:lnTo>
                    <a:lnTo>
                      <a:pt x="13" y="6"/>
                    </a:lnTo>
                    <a:lnTo>
                      <a:pt x="13" y="6"/>
                    </a:lnTo>
                    <a:lnTo>
                      <a:pt x="13" y="6"/>
                    </a:lnTo>
                    <a:lnTo>
                      <a:pt x="14" y="7"/>
                    </a:lnTo>
                    <a:lnTo>
                      <a:pt x="14" y="8"/>
                    </a:lnTo>
                    <a:lnTo>
                      <a:pt x="14" y="9"/>
                    </a:lnTo>
                    <a:lnTo>
                      <a:pt x="13" y="11"/>
                    </a:lnTo>
                    <a:lnTo>
                      <a:pt x="11" y="11"/>
                    </a:lnTo>
                    <a:lnTo>
                      <a:pt x="11" y="11"/>
                    </a:lnTo>
                    <a:lnTo>
                      <a:pt x="10" y="11"/>
                    </a:lnTo>
                    <a:lnTo>
                      <a:pt x="10" y="11"/>
                    </a:lnTo>
                    <a:lnTo>
                      <a:pt x="10" y="11"/>
                    </a:lnTo>
                    <a:lnTo>
                      <a:pt x="10" y="11"/>
                    </a:lnTo>
                    <a:lnTo>
                      <a:pt x="10" y="11"/>
                    </a:lnTo>
                    <a:lnTo>
                      <a:pt x="10" y="11"/>
                    </a:lnTo>
                    <a:lnTo>
                      <a:pt x="10" y="11"/>
                    </a:lnTo>
                    <a:lnTo>
                      <a:pt x="10" y="11"/>
                    </a:lnTo>
                    <a:lnTo>
                      <a:pt x="9" y="9"/>
                    </a:lnTo>
                    <a:lnTo>
                      <a:pt x="6" y="8"/>
                    </a:lnTo>
                    <a:lnTo>
                      <a:pt x="5" y="8"/>
                    </a:lnTo>
                    <a:lnTo>
                      <a:pt x="4" y="7"/>
                    </a:lnTo>
                    <a:lnTo>
                      <a:pt x="2" y="7"/>
                    </a:lnTo>
                    <a:lnTo>
                      <a:pt x="1" y="6"/>
                    </a:lnTo>
                    <a:lnTo>
                      <a:pt x="0" y="4"/>
                    </a:lnTo>
                    <a:lnTo>
                      <a:pt x="1" y="2"/>
                    </a:lnTo>
                    <a:lnTo>
                      <a:pt x="2" y="2"/>
                    </a:lnTo>
                    <a:lnTo>
                      <a:pt x="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4" name="Freeform 2219"/>
              <p:cNvSpPr/>
              <p:nvPr/>
            </p:nvSpPr>
            <p:spPr bwMode="auto">
              <a:xfrm>
                <a:off x="7753926" y="836613"/>
                <a:ext cx="14288" cy="9525"/>
              </a:xfrm>
              <a:custGeom>
                <a:avLst/>
                <a:gdLst>
                  <a:gd name="T0" fmla="*/ 7 w 9"/>
                  <a:gd name="T1" fmla="*/ 0 h 6"/>
                  <a:gd name="T2" fmla="*/ 8 w 9"/>
                  <a:gd name="T3" fmla="*/ 0 h 6"/>
                  <a:gd name="T4" fmla="*/ 9 w 9"/>
                  <a:gd name="T5" fmla="*/ 1 h 6"/>
                  <a:gd name="T6" fmla="*/ 9 w 9"/>
                  <a:gd name="T7" fmla="*/ 2 h 6"/>
                  <a:gd name="T8" fmla="*/ 8 w 9"/>
                  <a:gd name="T9" fmla="*/ 2 h 6"/>
                  <a:gd name="T10" fmla="*/ 8 w 9"/>
                  <a:gd name="T11" fmla="*/ 4 h 6"/>
                  <a:gd name="T12" fmla="*/ 7 w 9"/>
                  <a:gd name="T13" fmla="*/ 4 h 6"/>
                  <a:gd name="T14" fmla="*/ 5 w 9"/>
                  <a:gd name="T15" fmla="*/ 5 h 6"/>
                  <a:gd name="T16" fmla="*/ 4 w 9"/>
                  <a:gd name="T17" fmla="*/ 6 h 6"/>
                  <a:gd name="T18" fmla="*/ 3 w 9"/>
                  <a:gd name="T19" fmla="*/ 6 h 6"/>
                  <a:gd name="T20" fmla="*/ 3 w 9"/>
                  <a:gd name="T21" fmla="*/ 6 h 6"/>
                  <a:gd name="T22" fmla="*/ 1 w 9"/>
                  <a:gd name="T23" fmla="*/ 6 h 6"/>
                  <a:gd name="T24" fmla="*/ 0 w 9"/>
                  <a:gd name="T25" fmla="*/ 6 h 6"/>
                  <a:gd name="T26" fmla="*/ 0 w 9"/>
                  <a:gd name="T27" fmla="*/ 5 h 6"/>
                  <a:gd name="T28" fmla="*/ 0 w 9"/>
                  <a:gd name="T29" fmla="*/ 4 h 6"/>
                  <a:gd name="T30" fmla="*/ 1 w 9"/>
                  <a:gd name="T31" fmla="*/ 4 h 6"/>
                  <a:gd name="T32" fmla="*/ 3 w 9"/>
                  <a:gd name="T33" fmla="*/ 2 h 6"/>
                  <a:gd name="T34" fmla="*/ 4 w 9"/>
                  <a:gd name="T35" fmla="*/ 2 h 6"/>
                  <a:gd name="T36" fmla="*/ 5 w 9"/>
                  <a:gd name="T37" fmla="*/ 1 h 6"/>
                  <a:gd name="T38" fmla="*/ 7 w 9"/>
                  <a:gd name="T3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6">
                    <a:moveTo>
                      <a:pt x="7" y="0"/>
                    </a:moveTo>
                    <a:lnTo>
                      <a:pt x="8" y="0"/>
                    </a:lnTo>
                    <a:lnTo>
                      <a:pt x="9" y="1"/>
                    </a:lnTo>
                    <a:lnTo>
                      <a:pt x="9" y="2"/>
                    </a:lnTo>
                    <a:lnTo>
                      <a:pt x="8" y="2"/>
                    </a:lnTo>
                    <a:lnTo>
                      <a:pt x="8" y="4"/>
                    </a:lnTo>
                    <a:lnTo>
                      <a:pt x="7" y="4"/>
                    </a:lnTo>
                    <a:lnTo>
                      <a:pt x="5" y="5"/>
                    </a:lnTo>
                    <a:lnTo>
                      <a:pt x="4" y="6"/>
                    </a:lnTo>
                    <a:lnTo>
                      <a:pt x="3" y="6"/>
                    </a:lnTo>
                    <a:lnTo>
                      <a:pt x="3" y="6"/>
                    </a:lnTo>
                    <a:lnTo>
                      <a:pt x="1" y="6"/>
                    </a:lnTo>
                    <a:lnTo>
                      <a:pt x="0" y="6"/>
                    </a:lnTo>
                    <a:lnTo>
                      <a:pt x="0" y="5"/>
                    </a:lnTo>
                    <a:lnTo>
                      <a:pt x="0" y="4"/>
                    </a:lnTo>
                    <a:lnTo>
                      <a:pt x="1" y="4"/>
                    </a:lnTo>
                    <a:lnTo>
                      <a:pt x="3" y="2"/>
                    </a:lnTo>
                    <a:lnTo>
                      <a:pt x="4" y="2"/>
                    </a:lnTo>
                    <a:lnTo>
                      <a:pt x="5" y="1"/>
                    </a:lnTo>
                    <a:lnTo>
                      <a:pt x="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5" name="Freeform 2220"/>
              <p:cNvSpPr/>
              <p:nvPr/>
            </p:nvSpPr>
            <p:spPr bwMode="auto">
              <a:xfrm>
                <a:off x="7752338" y="833438"/>
                <a:ext cx="19050" cy="17463"/>
              </a:xfrm>
              <a:custGeom>
                <a:avLst/>
                <a:gdLst>
                  <a:gd name="T0" fmla="*/ 9 w 12"/>
                  <a:gd name="T1" fmla="*/ 0 h 11"/>
                  <a:gd name="T2" fmla="*/ 10 w 12"/>
                  <a:gd name="T3" fmla="*/ 0 h 11"/>
                  <a:gd name="T4" fmla="*/ 12 w 12"/>
                  <a:gd name="T5" fmla="*/ 3 h 11"/>
                  <a:gd name="T6" fmla="*/ 12 w 12"/>
                  <a:gd name="T7" fmla="*/ 3 h 11"/>
                  <a:gd name="T8" fmla="*/ 12 w 12"/>
                  <a:gd name="T9" fmla="*/ 6 h 11"/>
                  <a:gd name="T10" fmla="*/ 10 w 12"/>
                  <a:gd name="T11" fmla="*/ 6 h 11"/>
                  <a:gd name="T12" fmla="*/ 9 w 12"/>
                  <a:gd name="T13" fmla="*/ 6 h 11"/>
                  <a:gd name="T14" fmla="*/ 9 w 12"/>
                  <a:gd name="T15" fmla="*/ 7 h 11"/>
                  <a:gd name="T16" fmla="*/ 6 w 12"/>
                  <a:gd name="T17" fmla="*/ 8 h 11"/>
                  <a:gd name="T18" fmla="*/ 5 w 12"/>
                  <a:gd name="T19" fmla="*/ 10 h 11"/>
                  <a:gd name="T20" fmla="*/ 5 w 12"/>
                  <a:gd name="T21" fmla="*/ 10 h 11"/>
                  <a:gd name="T22" fmla="*/ 4 w 12"/>
                  <a:gd name="T23" fmla="*/ 10 h 11"/>
                  <a:gd name="T24" fmla="*/ 2 w 12"/>
                  <a:gd name="T25" fmla="*/ 11 h 11"/>
                  <a:gd name="T26" fmla="*/ 1 w 12"/>
                  <a:gd name="T27" fmla="*/ 10 h 11"/>
                  <a:gd name="T28" fmla="*/ 0 w 12"/>
                  <a:gd name="T29" fmla="*/ 10 h 11"/>
                  <a:gd name="T30" fmla="*/ 0 w 12"/>
                  <a:gd name="T31" fmla="*/ 7 h 11"/>
                  <a:gd name="T32" fmla="*/ 0 w 12"/>
                  <a:gd name="T33" fmla="*/ 6 h 11"/>
                  <a:gd name="T34" fmla="*/ 1 w 12"/>
                  <a:gd name="T35" fmla="*/ 4 h 11"/>
                  <a:gd name="T36" fmla="*/ 1 w 12"/>
                  <a:gd name="T37" fmla="*/ 4 h 11"/>
                  <a:gd name="T38" fmla="*/ 1 w 12"/>
                  <a:gd name="T39" fmla="*/ 4 h 11"/>
                  <a:gd name="T40" fmla="*/ 1 w 12"/>
                  <a:gd name="T41" fmla="*/ 4 h 11"/>
                  <a:gd name="T42" fmla="*/ 1 w 12"/>
                  <a:gd name="T43" fmla="*/ 4 h 11"/>
                  <a:gd name="T44" fmla="*/ 4 w 12"/>
                  <a:gd name="T45" fmla="*/ 3 h 11"/>
                  <a:gd name="T46" fmla="*/ 6 w 12"/>
                  <a:gd name="T47" fmla="*/ 2 h 11"/>
                  <a:gd name="T48" fmla="*/ 8 w 12"/>
                  <a:gd name="T49" fmla="*/ 0 h 11"/>
                  <a:gd name="T50" fmla="*/ 9 w 12"/>
                  <a:gd name="T5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 h="11">
                    <a:moveTo>
                      <a:pt x="9" y="0"/>
                    </a:moveTo>
                    <a:lnTo>
                      <a:pt x="10" y="0"/>
                    </a:lnTo>
                    <a:lnTo>
                      <a:pt x="12" y="3"/>
                    </a:lnTo>
                    <a:lnTo>
                      <a:pt x="12" y="3"/>
                    </a:lnTo>
                    <a:lnTo>
                      <a:pt x="12" y="6"/>
                    </a:lnTo>
                    <a:lnTo>
                      <a:pt x="10" y="6"/>
                    </a:lnTo>
                    <a:lnTo>
                      <a:pt x="9" y="6"/>
                    </a:lnTo>
                    <a:lnTo>
                      <a:pt x="9" y="7"/>
                    </a:lnTo>
                    <a:lnTo>
                      <a:pt x="6" y="8"/>
                    </a:lnTo>
                    <a:lnTo>
                      <a:pt x="5" y="10"/>
                    </a:lnTo>
                    <a:lnTo>
                      <a:pt x="5" y="10"/>
                    </a:lnTo>
                    <a:lnTo>
                      <a:pt x="4" y="10"/>
                    </a:lnTo>
                    <a:lnTo>
                      <a:pt x="2" y="11"/>
                    </a:lnTo>
                    <a:lnTo>
                      <a:pt x="1" y="10"/>
                    </a:lnTo>
                    <a:lnTo>
                      <a:pt x="0" y="10"/>
                    </a:lnTo>
                    <a:lnTo>
                      <a:pt x="0" y="7"/>
                    </a:lnTo>
                    <a:lnTo>
                      <a:pt x="0" y="6"/>
                    </a:lnTo>
                    <a:lnTo>
                      <a:pt x="1" y="4"/>
                    </a:lnTo>
                    <a:lnTo>
                      <a:pt x="1" y="4"/>
                    </a:lnTo>
                    <a:lnTo>
                      <a:pt x="1" y="4"/>
                    </a:lnTo>
                    <a:lnTo>
                      <a:pt x="1" y="4"/>
                    </a:lnTo>
                    <a:lnTo>
                      <a:pt x="1" y="4"/>
                    </a:lnTo>
                    <a:lnTo>
                      <a:pt x="4" y="3"/>
                    </a:lnTo>
                    <a:lnTo>
                      <a:pt x="6" y="2"/>
                    </a:lnTo>
                    <a:lnTo>
                      <a:pt x="8" y="0"/>
                    </a:lnTo>
                    <a:lnTo>
                      <a:pt x="9"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6" name="Freeform 2235"/>
              <p:cNvSpPr/>
              <p:nvPr/>
            </p:nvSpPr>
            <p:spPr bwMode="auto">
              <a:xfrm>
                <a:off x="7788851" y="933450"/>
                <a:ext cx="53975" cy="25400"/>
              </a:xfrm>
              <a:custGeom>
                <a:avLst/>
                <a:gdLst>
                  <a:gd name="T0" fmla="*/ 15 w 34"/>
                  <a:gd name="T1" fmla="*/ 0 h 16"/>
                  <a:gd name="T2" fmla="*/ 25 w 34"/>
                  <a:gd name="T3" fmla="*/ 12 h 16"/>
                  <a:gd name="T4" fmla="*/ 32 w 34"/>
                  <a:gd name="T5" fmla="*/ 4 h 16"/>
                  <a:gd name="T6" fmla="*/ 32 w 34"/>
                  <a:gd name="T7" fmla="*/ 4 h 16"/>
                  <a:gd name="T8" fmla="*/ 33 w 34"/>
                  <a:gd name="T9" fmla="*/ 4 h 16"/>
                  <a:gd name="T10" fmla="*/ 34 w 34"/>
                  <a:gd name="T11" fmla="*/ 5 h 16"/>
                  <a:gd name="T12" fmla="*/ 33 w 34"/>
                  <a:gd name="T13" fmla="*/ 7 h 16"/>
                  <a:gd name="T14" fmla="*/ 25 w 34"/>
                  <a:gd name="T15" fmla="*/ 16 h 16"/>
                  <a:gd name="T16" fmla="*/ 15 w 34"/>
                  <a:gd name="T17" fmla="*/ 5 h 16"/>
                  <a:gd name="T18" fmla="*/ 7 w 34"/>
                  <a:gd name="T19" fmla="*/ 15 h 16"/>
                  <a:gd name="T20" fmla="*/ 0 w 34"/>
                  <a:gd name="T21" fmla="*/ 7 h 16"/>
                  <a:gd name="T22" fmla="*/ 0 w 34"/>
                  <a:gd name="T23" fmla="*/ 7 h 16"/>
                  <a:gd name="T24" fmla="*/ 0 w 34"/>
                  <a:gd name="T25" fmla="*/ 5 h 16"/>
                  <a:gd name="T26" fmla="*/ 0 w 34"/>
                  <a:gd name="T27" fmla="*/ 4 h 16"/>
                  <a:gd name="T28" fmla="*/ 2 w 34"/>
                  <a:gd name="T29" fmla="*/ 4 h 16"/>
                  <a:gd name="T30" fmla="*/ 3 w 34"/>
                  <a:gd name="T31" fmla="*/ 4 h 16"/>
                  <a:gd name="T32" fmla="*/ 7 w 34"/>
                  <a:gd name="T33" fmla="*/ 11 h 16"/>
                  <a:gd name="T34" fmla="*/ 15 w 34"/>
                  <a:gd name="T3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16">
                    <a:moveTo>
                      <a:pt x="15" y="0"/>
                    </a:moveTo>
                    <a:lnTo>
                      <a:pt x="25" y="12"/>
                    </a:lnTo>
                    <a:lnTo>
                      <a:pt x="32" y="4"/>
                    </a:lnTo>
                    <a:lnTo>
                      <a:pt x="32" y="4"/>
                    </a:lnTo>
                    <a:lnTo>
                      <a:pt x="33" y="4"/>
                    </a:lnTo>
                    <a:lnTo>
                      <a:pt x="34" y="5"/>
                    </a:lnTo>
                    <a:lnTo>
                      <a:pt x="33" y="7"/>
                    </a:lnTo>
                    <a:lnTo>
                      <a:pt x="25" y="16"/>
                    </a:lnTo>
                    <a:lnTo>
                      <a:pt x="15" y="5"/>
                    </a:lnTo>
                    <a:lnTo>
                      <a:pt x="7" y="15"/>
                    </a:lnTo>
                    <a:lnTo>
                      <a:pt x="0" y="7"/>
                    </a:lnTo>
                    <a:lnTo>
                      <a:pt x="0" y="7"/>
                    </a:lnTo>
                    <a:lnTo>
                      <a:pt x="0" y="5"/>
                    </a:lnTo>
                    <a:lnTo>
                      <a:pt x="0" y="4"/>
                    </a:lnTo>
                    <a:lnTo>
                      <a:pt x="2" y="4"/>
                    </a:lnTo>
                    <a:lnTo>
                      <a:pt x="3" y="4"/>
                    </a:lnTo>
                    <a:lnTo>
                      <a:pt x="7" y="11"/>
                    </a:lnTo>
                    <a:lnTo>
                      <a:pt x="1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7" name="Freeform 2236"/>
              <p:cNvSpPr/>
              <p:nvPr/>
            </p:nvSpPr>
            <p:spPr bwMode="auto">
              <a:xfrm>
                <a:off x="7785676" y="930275"/>
                <a:ext cx="60325" cy="33338"/>
              </a:xfrm>
              <a:custGeom>
                <a:avLst/>
                <a:gdLst>
                  <a:gd name="T0" fmla="*/ 17 w 38"/>
                  <a:gd name="T1" fmla="*/ 0 h 21"/>
                  <a:gd name="T2" fmla="*/ 27 w 38"/>
                  <a:gd name="T3" fmla="*/ 11 h 21"/>
                  <a:gd name="T4" fmla="*/ 32 w 38"/>
                  <a:gd name="T5" fmla="*/ 5 h 21"/>
                  <a:gd name="T6" fmla="*/ 34 w 38"/>
                  <a:gd name="T7" fmla="*/ 5 h 21"/>
                  <a:gd name="T8" fmla="*/ 34 w 38"/>
                  <a:gd name="T9" fmla="*/ 5 h 21"/>
                  <a:gd name="T10" fmla="*/ 36 w 38"/>
                  <a:gd name="T11" fmla="*/ 5 h 21"/>
                  <a:gd name="T12" fmla="*/ 38 w 38"/>
                  <a:gd name="T13" fmla="*/ 6 h 21"/>
                  <a:gd name="T14" fmla="*/ 38 w 38"/>
                  <a:gd name="T15" fmla="*/ 7 h 21"/>
                  <a:gd name="T16" fmla="*/ 36 w 38"/>
                  <a:gd name="T17" fmla="*/ 9 h 21"/>
                  <a:gd name="T18" fmla="*/ 27 w 38"/>
                  <a:gd name="T19" fmla="*/ 21 h 21"/>
                  <a:gd name="T20" fmla="*/ 17 w 38"/>
                  <a:gd name="T21" fmla="*/ 10 h 21"/>
                  <a:gd name="T22" fmla="*/ 9 w 38"/>
                  <a:gd name="T23" fmla="*/ 19 h 21"/>
                  <a:gd name="T24" fmla="*/ 0 w 38"/>
                  <a:gd name="T25" fmla="*/ 6 h 21"/>
                  <a:gd name="T26" fmla="*/ 1 w 38"/>
                  <a:gd name="T27" fmla="*/ 6 h 21"/>
                  <a:gd name="T28" fmla="*/ 1 w 38"/>
                  <a:gd name="T29" fmla="*/ 5 h 21"/>
                  <a:gd name="T30" fmla="*/ 4 w 38"/>
                  <a:gd name="T31" fmla="*/ 5 h 21"/>
                  <a:gd name="T32" fmla="*/ 5 w 38"/>
                  <a:gd name="T33" fmla="*/ 5 h 21"/>
                  <a:gd name="T34" fmla="*/ 6 w 38"/>
                  <a:gd name="T35" fmla="*/ 6 h 21"/>
                  <a:gd name="T36" fmla="*/ 9 w 38"/>
                  <a:gd name="T37" fmla="*/ 10 h 21"/>
                  <a:gd name="T38" fmla="*/ 17 w 38"/>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21">
                    <a:moveTo>
                      <a:pt x="17" y="0"/>
                    </a:moveTo>
                    <a:lnTo>
                      <a:pt x="27" y="11"/>
                    </a:lnTo>
                    <a:lnTo>
                      <a:pt x="32" y="5"/>
                    </a:lnTo>
                    <a:lnTo>
                      <a:pt x="34" y="5"/>
                    </a:lnTo>
                    <a:lnTo>
                      <a:pt x="34" y="5"/>
                    </a:lnTo>
                    <a:lnTo>
                      <a:pt x="36" y="5"/>
                    </a:lnTo>
                    <a:lnTo>
                      <a:pt x="38" y="6"/>
                    </a:lnTo>
                    <a:lnTo>
                      <a:pt x="38" y="7"/>
                    </a:lnTo>
                    <a:lnTo>
                      <a:pt x="36" y="9"/>
                    </a:lnTo>
                    <a:lnTo>
                      <a:pt x="27" y="21"/>
                    </a:lnTo>
                    <a:lnTo>
                      <a:pt x="17" y="10"/>
                    </a:lnTo>
                    <a:lnTo>
                      <a:pt x="9" y="19"/>
                    </a:lnTo>
                    <a:lnTo>
                      <a:pt x="0" y="6"/>
                    </a:lnTo>
                    <a:lnTo>
                      <a:pt x="1" y="6"/>
                    </a:lnTo>
                    <a:lnTo>
                      <a:pt x="1" y="5"/>
                    </a:lnTo>
                    <a:lnTo>
                      <a:pt x="4" y="5"/>
                    </a:lnTo>
                    <a:lnTo>
                      <a:pt x="5" y="5"/>
                    </a:lnTo>
                    <a:lnTo>
                      <a:pt x="6" y="6"/>
                    </a:lnTo>
                    <a:lnTo>
                      <a:pt x="9" y="10"/>
                    </a:lnTo>
                    <a:lnTo>
                      <a:pt x="1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8" name="Freeform 2237"/>
              <p:cNvSpPr/>
              <p:nvPr/>
            </p:nvSpPr>
            <p:spPr bwMode="auto">
              <a:xfrm>
                <a:off x="7809488" y="920750"/>
                <a:ext cx="4763" cy="19050"/>
              </a:xfrm>
              <a:custGeom>
                <a:avLst/>
                <a:gdLst>
                  <a:gd name="T0" fmla="*/ 2 w 3"/>
                  <a:gd name="T1" fmla="*/ 0 h 12"/>
                  <a:gd name="T2" fmla="*/ 3 w 3"/>
                  <a:gd name="T3" fmla="*/ 2 h 12"/>
                  <a:gd name="T4" fmla="*/ 3 w 3"/>
                  <a:gd name="T5" fmla="*/ 2 h 12"/>
                  <a:gd name="T6" fmla="*/ 3 w 3"/>
                  <a:gd name="T7" fmla="*/ 11 h 12"/>
                  <a:gd name="T8" fmla="*/ 3 w 3"/>
                  <a:gd name="T9" fmla="*/ 12 h 12"/>
                  <a:gd name="T10" fmla="*/ 2 w 3"/>
                  <a:gd name="T11" fmla="*/ 12 h 12"/>
                  <a:gd name="T12" fmla="*/ 2 w 3"/>
                  <a:gd name="T13" fmla="*/ 12 h 12"/>
                  <a:gd name="T14" fmla="*/ 2 w 3"/>
                  <a:gd name="T15" fmla="*/ 12 h 12"/>
                  <a:gd name="T16" fmla="*/ 0 w 3"/>
                  <a:gd name="T17" fmla="*/ 11 h 12"/>
                  <a:gd name="T18" fmla="*/ 0 w 3"/>
                  <a:gd name="T19" fmla="*/ 2 h 12"/>
                  <a:gd name="T20" fmla="*/ 0 w 3"/>
                  <a:gd name="T21" fmla="*/ 2 h 12"/>
                  <a:gd name="T22" fmla="*/ 2 w 3"/>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12">
                    <a:moveTo>
                      <a:pt x="2" y="0"/>
                    </a:moveTo>
                    <a:lnTo>
                      <a:pt x="3" y="2"/>
                    </a:lnTo>
                    <a:lnTo>
                      <a:pt x="3" y="2"/>
                    </a:lnTo>
                    <a:lnTo>
                      <a:pt x="3" y="11"/>
                    </a:lnTo>
                    <a:lnTo>
                      <a:pt x="3" y="12"/>
                    </a:lnTo>
                    <a:lnTo>
                      <a:pt x="2" y="12"/>
                    </a:lnTo>
                    <a:lnTo>
                      <a:pt x="2" y="12"/>
                    </a:lnTo>
                    <a:lnTo>
                      <a:pt x="2" y="12"/>
                    </a:lnTo>
                    <a:lnTo>
                      <a:pt x="0" y="11"/>
                    </a:lnTo>
                    <a:lnTo>
                      <a:pt x="0" y="2"/>
                    </a:lnTo>
                    <a:lnTo>
                      <a:pt x="0" y="2"/>
                    </a:lnTo>
                    <a:lnTo>
                      <a:pt x="2"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9" name="Freeform 2238"/>
              <p:cNvSpPr/>
              <p:nvPr/>
            </p:nvSpPr>
            <p:spPr bwMode="auto">
              <a:xfrm>
                <a:off x="7807901" y="919163"/>
                <a:ext cx="11113" cy="22225"/>
              </a:xfrm>
              <a:custGeom>
                <a:avLst/>
                <a:gdLst>
                  <a:gd name="T0" fmla="*/ 3 w 7"/>
                  <a:gd name="T1" fmla="*/ 0 h 14"/>
                  <a:gd name="T2" fmla="*/ 5 w 7"/>
                  <a:gd name="T3" fmla="*/ 1 h 14"/>
                  <a:gd name="T4" fmla="*/ 5 w 7"/>
                  <a:gd name="T5" fmla="*/ 3 h 14"/>
                  <a:gd name="T6" fmla="*/ 7 w 7"/>
                  <a:gd name="T7" fmla="*/ 12 h 14"/>
                  <a:gd name="T8" fmla="*/ 7 w 7"/>
                  <a:gd name="T9" fmla="*/ 12 h 14"/>
                  <a:gd name="T10" fmla="*/ 5 w 7"/>
                  <a:gd name="T11" fmla="*/ 14 h 14"/>
                  <a:gd name="T12" fmla="*/ 3 w 7"/>
                  <a:gd name="T13" fmla="*/ 14 h 14"/>
                  <a:gd name="T14" fmla="*/ 3 w 7"/>
                  <a:gd name="T15" fmla="*/ 14 h 14"/>
                  <a:gd name="T16" fmla="*/ 1 w 7"/>
                  <a:gd name="T17" fmla="*/ 14 h 14"/>
                  <a:gd name="T18" fmla="*/ 0 w 7"/>
                  <a:gd name="T19" fmla="*/ 12 h 14"/>
                  <a:gd name="T20" fmla="*/ 1 w 7"/>
                  <a:gd name="T21" fmla="*/ 12 h 14"/>
                  <a:gd name="T22" fmla="*/ 0 w 7"/>
                  <a:gd name="T23" fmla="*/ 12 h 14"/>
                  <a:gd name="T24" fmla="*/ 0 w 7"/>
                  <a:gd name="T25" fmla="*/ 4 h 14"/>
                  <a:gd name="T26" fmla="*/ 0 w 7"/>
                  <a:gd name="T27" fmla="*/ 3 h 14"/>
                  <a:gd name="T28" fmla="*/ 0 w 7"/>
                  <a:gd name="T29" fmla="*/ 1 h 14"/>
                  <a:gd name="T30" fmla="*/ 3 w 7"/>
                  <a:gd name="T31" fmla="*/ 0 h 14"/>
                  <a:gd name="T32" fmla="*/ 3 w 7"/>
                  <a:gd name="T3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14">
                    <a:moveTo>
                      <a:pt x="3" y="0"/>
                    </a:moveTo>
                    <a:lnTo>
                      <a:pt x="5" y="1"/>
                    </a:lnTo>
                    <a:lnTo>
                      <a:pt x="5" y="3"/>
                    </a:lnTo>
                    <a:lnTo>
                      <a:pt x="7" y="12"/>
                    </a:lnTo>
                    <a:lnTo>
                      <a:pt x="7" y="12"/>
                    </a:lnTo>
                    <a:lnTo>
                      <a:pt x="5" y="14"/>
                    </a:lnTo>
                    <a:lnTo>
                      <a:pt x="3" y="14"/>
                    </a:lnTo>
                    <a:lnTo>
                      <a:pt x="3" y="14"/>
                    </a:lnTo>
                    <a:lnTo>
                      <a:pt x="1" y="14"/>
                    </a:lnTo>
                    <a:lnTo>
                      <a:pt x="0" y="12"/>
                    </a:lnTo>
                    <a:lnTo>
                      <a:pt x="1" y="12"/>
                    </a:lnTo>
                    <a:lnTo>
                      <a:pt x="0" y="12"/>
                    </a:lnTo>
                    <a:lnTo>
                      <a:pt x="0" y="4"/>
                    </a:lnTo>
                    <a:lnTo>
                      <a:pt x="0" y="3"/>
                    </a:lnTo>
                    <a:lnTo>
                      <a:pt x="0" y="1"/>
                    </a:lnTo>
                    <a:lnTo>
                      <a:pt x="3" y="0"/>
                    </a:lnTo>
                    <a:lnTo>
                      <a:pt x="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grpSp>
      </p:grpSp>
      <p:sp>
        <p:nvSpPr>
          <p:cNvPr id="60" name="Freeform 66"/>
          <p:cNvSpPr>
            <a:spLocks noEditPoints="1"/>
          </p:cNvSpPr>
          <p:nvPr/>
        </p:nvSpPr>
        <p:spPr bwMode="auto">
          <a:xfrm rot="20835710">
            <a:off x="238944" y="1020624"/>
            <a:ext cx="612140" cy="549910"/>
          </a:xfrm>
          <a:custGeom>
            <a:avLst/>
            <a:gdLst/>
            <a:ahLst/>
            <a:cxnLst>
              <a:cxn ang="0">
                <a:pos x="166" y="76"/>
              </a:cxn>
              <a:cxn ang="0">
                <a:pos x="287" y="94"/>
              </a:cxn>
              <a:cxn ang="0">
                <a:pos x="168" y="226"/>
              </a:cxn>
              <a:cxn ang="0">
                <a:pos x="69" y="274"/>
              </a:cxn>
              <a:cxn ang="0">
                <a:pos x="0" y="122"/>
              </a:cxn>
              <a:cxn ang="0">
                <a:pos x="107" y="99"/>
              </a:cxn>
              <a:cxn ang="0">
                <a:pos x="102" y="177"/>
              </a:cxn>
              <a:cxn ang="0">
                <a:pos x="99" y="173"/>
              </a:cxn>
              <a:cxn ang="0">
                <a:pos x="132" y="154"/>
              </a:cxn>
              <a:cxn ang="0">
                <a:pos x="217" y="111"/>
              </a:cxn>
              <a:cxn ang="0">
                <a:pos x="234" y="109"/>
              </a:cxn>
              <a:cxn ang="0">
                <a:pos x="197" y="101"/>
              </a:cxn>
              <a:cxn ang="0">
                <a:pos x="172" y="132"/>
              </a:cxn>
              <a:cxn ang="0">
                <a:pos x="184" y="137"/>
              </a:cxn>
              <a:cxn ang="0">
                <a:pos x="215" y="122"/>
              </a:cxn>
              <a:cxn ang="0">
                <a:pos x="131" y="212"/>
              </a:cxn>
              <a:cxn ang="0">
                <a:pos x="83" y="267"/>
              </a:cxn>
              <a:cxn ang="0">
                <a:pos x="83" y="254"/>
              </a:cxn>
              <a:cxn ang="0">
                <a:pos x="79" y="257"/>
              </a:cxn>
              <a:cxn ang="0">
                <a:pos x="159" y="105"/>
              </a:cxn>
              <a:cxn ang="0">
                <a:pos x="147" y="90"/>
              </a:cxn>
              <a:cxn ang="0">
                <a:pos x="149" y="97"/>
              </a:cxn>
              <a:cxn ang="0">
                <a:pos x="85" y="156"/>
              </a:cxn>
              <a:cxn ang="0">
                <a:pos x="166" y="208"/>
              </a:cxn>
              <a:cxn ang="0">
                <a:pos x="184" y="195"/>
              </a:cxn>
              <a:cxn ang="0">
                <a:pos x="189" y="170"/>
              </a:cxn>
              <a:cxn ang="0">
                <a:pos x="203" y="202"/>
              </a:cxn>
              <a:cxn ang="0">
                <a:pos x="204" y="215"/>
              </a:cxn>
              <a:cxn ang="0">
                <a:pos x="211" y="240"/>
              </a:cxn>
              <a:cxn ang="0">
                <a:pos x="203" y="187"/>
              </a:cxn>
              <a:cxn ang="0">
                <a:pos x="253" y="106"/>
              </a:cxn>
              <a:cxn ang="0">
                <a:pos x="183" y="101"/>
              </a:cxn>
              <a:cxn ang="0">
                <a:pos x="183" y="101"/>
              </a:cxn>
              <a:cxn ang="0">
                <a:pos x="132" y="47"/>
              </a:cxn>
              <a:cxn ang="0">
                <a:pos x="137" y="53"/>
              </a:cxn>
              <a:cxn ang="0">
                <a:pos x="201" y="173"/>
              </a:cxn>
              <a:cxn ang="0">
                <a:pos x="183" y="191"/>
              </a:cxn>
              <a:cxn ang="0">
                <a:pos x="71" y="144"/>
              </a:cxn>
              <a:cxn ang="0">
                <a:pos x="180" y="223"/>
              </a:cxn>
              <a:cxn ang="0">
                <a:pos x="184" y="212"/>
              </a:cxn>
              <a:cxn ang="0">
                <a:pos x="123" y="88"/>
              </a:cxn>
              <a:cxn ang="0">
                <a:pos x="135" y="76"/>
              </a:cxn>
              <a:cxn ang="0">
                <a:pos x="59" y="133"/>
              </a:cxn>
              <a:cxn ang="0">
                <a:pos x="58" y="126"/>
              </a:cxn>
              <a:cxn ang="0">
                <a:pos x="75" y="112"/>
              </a:cxn>
              <a:cxn ang="0">
                <a:pos x="82" y="109"/>
              </a:cxn>
              <a:cxn ang="0">
                <a:pos x="97" y="109"/>
              </a:cxn>
              <a:cxn ang="0">
                <a:pos x="194" y="234"/>
              </a:cxn>
              <a:cxn ang="0">
                <a:pos x="197" y="226"/>
              </a:cxn>
              <a:cxn ang="0">
                <a:pos x="71" y="128"/>
              </a:cxn>
              <a:cxn ang="0">
                <a:pos x="131" y="216"/>
              </a:cxn>
              <a:cxn ang="0">
                <a:pos x="149" y="94"/>
              </a:cxn>
              <a:cxn ang="0">
                <a:pos x="106" y="118"/>
              </a:cxn>
              <a:cxn ang="0">
                <a:pos x="109" y="114"/>
              </a:cxn>
              <a:cxn ang="0">
                <a:pos x="40" y="130"/>
              </a:cxn>
              <a:cxn ang="0">
                <a:pos x="110" y="227"/>
              </a:cxn>
              <a:cxn ang="0">
                <a:pos x="127" y="102"/>
              </a:cxn>
              <a:cxn ang="0">
                <a:pos x="155" y="71"/>
              </a:cxn>
              <a:cxn ang="0">
                <a:pos x="154" y="73"/>
              </a:cxn>
            </a:cxnLst>
            <a:rect l="0" t="0" r="r" b="b"/>
            <a:pathLst>
              <a:path w="287" h="289">
                <a:moveTo>
                  <a:pt x="130" y="0"/>
                </a:moveTo>
                <a:lnTo>
                  <a:pt x="130" y="0"/>
                </a:lnTo>
                <a:lnTo>
                  <a:pt x="138" y="7"/>
                </a:lnTo>
                <a:lnTo>
                  <a:pt x="144" y="15"/>
                </a:lnTo>
                <a:lnTo>
                  <a:pt x="149" y="24"/>
                </a:lnTo>
                <a:lnTo>
                  <a:pt x="154" y="33"/>
                </a:lnTo>
                <a:lnTo>
                  <a:pt x="161" y="53"/>
                </a:lnTo>
                <a:lnTo>
                  <a:pt x="166" y="76"/>
                </a:lnTo>
                <a:lnTo>
                  <a:pt x="166" y="76"/>
                </a:lnTo>
                <a:lnTo>
                  <a:pt x="168" y="84"/>
                </a:lnTo>
                <a:lnTo>
                  <a:pt x="170" y="91"/>
                </a:lnTo>
                <a:lnTo>
                  <a:pt x="170" y="91"/>
                </a:lnTo>
                <a:lnTo>
                  <a:pt x="183" y="90"/>
                </a:lnTo>
                <a:lnTo>
                  <a:pt x="197" y="87"/>
                </a:lnTo>
                <a:lnTo>
                  <a:pt x="213" y="87"/>
                </a:lnTo>
                <a:lnTo>
                  <a:pt x="228" y="87"/>
                </a:lnTo>
                <a:lnTo>
                  <a:pt x="258" y="90"/>
                </a:lnTo>
                <a:lnTo>
                  <a:pt x="287" y="94"/>
                </a:lnTo>
                <a:lnTo>
                  <a:pt x="287" y="94"/>
                </a:lnTo>
                <a:lnTo>
                  <a:pt x="249" y="125"/>
                </a:lnTo>
                <a:lnTo>
                  <a:pt x="229" y="140"/>
                </a:lnTo>
                <a:lnTo>
                  <a:pt x="211" y="154"/>
                </a:lnTo>
                <a:lnTo>
                  <a:pt x="229" y="267"/>
                </a:lnTo>
                <a:lnTo>
                  <a:pt x="229" y="267"/>
                </a:lnTo>
                <a:lnTo>
                  <a:pt x="208" y="255"/>
                </a:lnTo>
                <a:lnTo>
                  <a:pt x="187" y="241"/>
                </a:lnTo>
                <a:lnTo>
                  <a:pt x="168" y="226"/>
                </a:lnTo>
                <a:lnTo>
                  <a:pt x="148" y="209"/>
                </a:lnTo>
                <a:lnTo>
                  <a:pt x="148" y="209"/>
                </a:lnTo>
                <a:lnTo>
                  <a:pt x="130" y="232"/>
                </a:lnTo>
                <a:lnTo>
                  <a:pt x="111" y="253"/>
                </a:lnTo>
                <a:lnTo>
                  <a:pt x="90" y="272"/>
                </a:lnTo>
                <a:lnTo>
                  <a:pt x="80" y="281"/>
                </a:lnTo>
                <a:lnTo>
                  <a:pt x="68" y="289"/>
                </a:lnTo>
                <a:lnTo>
                  <a:pt x="68" y="289"/>
                </a:lnTo>
                <a:lnTo>
                  <a:pt x="69" y="274"/>
                </a:lnTo>
                <a:lnTo>
                  <a:pt x="72" y="258"/>
                </a:lnTo>
                <a:lnTo>
                  <a:pt x="78" y="229"/>
                </a:lnTo>
                <a:lnTo>
                  <a:pt x="85" y="201"/>
                </a:lnTo>
                <a:lnTo>
                  <a:pt x="89" y="173"/>
                </a:lnTo>
                <a:lnTo>
                  <a:pt x="89" y="173"/>
                </a:lnTo>
                <a:lnTo>
                  <a:pt x="68" y="158"/>
                </a:lnTo>
                <a:lnTo>
                  <a:pt x="45" y="146"/>
                </a:lnTo>
                <a:lnTo>
                  <a:pt x="0" y="122"/>
                </a:lnTo>
                <a:lnTo>
                  <a:pt x="0" y="122"/>
                </a:lnTo>
                <a:lnTo>
                  <a:pt x="0" y="122"/>
                </a:lnTo>
                <a:lnTo>
                  <a:pt x="0" y="121"/>
                </a:lnTo>
                <a:lnTo>
                  <a:pt x="3" y="118"/>
                </a:lnTo>
                <a:lnTo>
                  <a:pt x="12" y="114"/>
                </a:lnTo>
                <a:lnTo>
                  <a:pt x="12" y="114"/>
                </a:lnTo>
                <a:lnTo>
                  <a:pt x="34" y="109"/>
                </a:lnTo>
                <a:lnTo>
                  <a:pt x="57" y="105"/>
                </a:lnTo>
                <a:lnTo>
                  <a:pt x="82" y="101"/>
                </a:lnTo>
                <a:lnTo>
                  <a:pt x="107" y="99"/>
                </a:lnTo>
                <a:lnTo>
                  <a:pt x="130" y="0"/>
                </a:lnTo>
                <a:close/>
                <a:moveTo>
                  <a:pt x="103" y="187"/>
                </a:moveTo>
                <a:lnTo>
                  <a:pt x="103" y="187"/>
                </a:lnTo>
                <a:lnTo>
                  <a:pt x="102" y="187"/>
                </a:lnTo>
                <a:lnTo>
                  <a:pt x="102" y="187"/>
                </a:lnTo>
                <a:lnTo>
                  <a:pt x="100" y="184"/>
                </a:lnTo>
                <a:lnTo>
                  <a:pt x="102" y="180"/>
                </a:lnTo>
                <a:lnTo>
                  <a:pt x="102" y="177"/>
                </a:lnTo>
                <a:lnTo>
                  <a:pt x="102" y="177"/>
                </a:lnTo>
                <a:lnTo>
                  <a:pt x="113" y="163"/>
                </a:lnTo>
                <a:lnTo>
                  <a:pt x="124" y="149"/>
                </a:lnTo>
                <a:lnTo>
                  <a:pt x="147" y="123"/>
                </a:lnTo>
                <a:lnTo>
                  <a:pt x="147" y="123"/>
                </a:lnTo>
                <a:lnTo>
                  <a:pt x="134" y="132"/>
                </a:lnTo>
                <a:lnTo>
                  <a:pt x="123" y="140"/>
                </a:lnTo>
                <a:lnTo>
                  <a:pt x="100" y="160"/>
                </a:lnTo>
                <a:lnTo>
                  <a:pt x="100" y="160"/>
                </a:lnTo>
                <a:lnTo>
                  <a:pt x="99" y="173"/>
                </a:lnTo>
                <a:lnTo>
                  <a:pt x="96" y="187"/>
                </a:lnTo>
                <a:lnTo>
                  <a:pt x="92" y="213"/>
                </a:lnTo>
                <a:lnTo>
                  <a:pt x="165" y="128"/>
                </a:lnTo>
                <a:lnTo>
                  <a:pt x="165" y="128"/>
                </a:lnTo>
                <a:lnTo>
                  <a:pt x="158" y="133"/>
                </a:lnTo>
                <a:lnTo>
                  <a:pt x="148" y="143"/>
                </a:lnTo>
                <a:lnTo>
                  <a:pt x="140" y="151"/>
                </a:lnTo>
                <a:lnTo>
                  <a:pt x="132" y="158"/>
                </a:lnTo>
                <a:lnTo>
                  <a:pt x="132" y="154"/>
                </a:lnTo>
                <a:lnTo>
                  <a:pt x="132" y="154"/>
                </a:lnTo>
                <a:lnTo>
                  <a:pt x="127" y="164"/>
                </a:lnTo>
                <a:lnTo>
                  <a:pt x="120" y="173"/>
                </a:lnTo>
                <a:lnTo>
                  <a:pt x="113" y="180"/>
                </a:lnTo>
                <a:lnTo>
                  <a:pt x="103" y="187"/>
                </a:lnTo>
                <a:lnTo>
                  <a:pt x="103" y="187"/>
                </a:lnTo>
                <a:close/>
                <a:moveTo>
                  <a:pt x="214" y="112"/>
                </a:moveTo>
                <a:lnTo>
                  <a:pt x="214" y="112"/>
                </a:lnTo>
                <a:lnTo>
                  <a:pt x="217" y="111"/>
                </a:lnTo>
                <a:lnTo>
                  <a:pt x="218" y="109"/>
                </a:lnTo>
                <a:lnTo>
                  <a:pt x="218" y="106"/>
                </a:lnTo>
                <a:lnTo>
                  <a:pt x="221" y="105"/>
                </a:lnTo>
                <a:lnTo>
                  <a:pt x="224" y="106"/>
                </a:lnTo>
                <a:lnTo>
                  <a:pt x="231" y="101"/>
                </a:lnTo>
                <a:lnTo>
                  <a:pt x="231" y="101"/>
                </a:lnTo>
                <a:lnTo>
                  <a:pt x="232" y="104"/>
                </a:lnTo>
                <a:lnTo>
                  <a:pt x="234" y="108"/>
                </a:lnTo>
                <a:lnTo>
                  <a:pt x="234" y="109"/>
                </a:lnTo>
                <a:lnTo>
                  <a:pt x="235" y="111"/>
                </a:lnTo>
                <a:lnTo>
                  <a:pt x="235" y="111"/>
                </a:lnTo>
                <a:lnTo>
                  <a:pt x="241" y="108"/>
                </a:lnTo>
                <a:lnTo>
                  <a:pt x="245" y="105"/>
                </a:lnTo>
                <a:lnTo>
                  <a:pt x="255" y="99"/>
                </a:lnTo>
                <a:lnTo>
                  <a:pt x="255" y="99"/>
                </a:lnTo>
                <a:lnTo>
                  <a:pt x="239" y="98"/>
                </a:lnTo>
                <a:lnTo>
                  <a:pt x="225" y="98"/>
                </a:lnTo>
                <a:lnTo>
                  <a:pt x="197" y="101"/>
                </a:lnTo>
                <a:lnTo>
                  <a:pt x="197" y="101"/>
                </a:lnTo>
                <a:lnTo>
                  <a:pt x="194" y="101"/>
                </a:lnTo>
                <a:lnTo>
                  <a:pt x="192" y="104"/>
                </a:lnTo>
                <a:lnTo>
                  <a:pt x="186" y="111"/>
                </a:lnTo>
                <a:lnTo>
                  <a:pt x="180" y="119"/>
                </a:lnTo>
                <a:lnTo>
                  <a:pt x="175" y="125"/>
                </a:lnTo>
                <a:lnTo>
                  <a:pt x="175" y="125"/>
                </a:lnTo>
                <a:lnTo>
                  <a:pt x="172" y="129"/>
                </a:lnTo>
                <a:lnTo>
                  <a:pt x="172" y="132"/>
                </a:lnTo>
                <a:lnTo>
                  <a:pt x="176" y="139"/>
                </a:lnTo>
                <a:lnTo>
                  <a:pt x="176" y="139"/>
                </a:lnTo>
                <a:lnTo>
                  <a:pt x="182" y="132"/>
                </a:lnTo>
                <a:lnTo>
                  <a:pt x="187" y="122"/>
                </a:lnTo>
                <a:lnTo>
                  <a:pt x="194" y="114"/>
                </a:lnTo>
                <a:lnTo>
                  <a:pt x="199" y="111"/>
                </a:lnTo>
                <a:lnTo>
                  <a:pt x="204" y="108"/>
                </a:lnTo>
                <a:lnTo>
                  <a:pt x="184" y="137"/>
                </a:lnTo>
                <a:lnTo>
                  <a:pt x="184" y="137"/>
                </a:lnTo>
                <a:lnTo>
                  <a:pt x="192" y="132"/>
                </a:lnTo>
                <a:lnTo>
                  <a:pt x="199" y="125"/>
                </a:lnTo>
                <a:lnTo>
                  <a:pt x="207" y="118"/>
                </a:lnTo>
                <a:lnTo>
                  <a:pt x="214" y="112"/>
                </a:lnTo>
                <a:lnTo>
                  <a:pt x="214" y="112"/>
                </a:lnTo>
                <a:close/>
                <a:moveTo>
                  <a:pt x="211" y="123"/>
                </a:moveTo>
                <a:lnTo>
                  <a:pt x="211" y="123"/>
                </a:lnTo>
                <a:lnTo>
                  <a:pt x="214" y="123"/>
                </a:lnTo>
                <a:lnTo>
                  <a:pt x="215" y="122"/>
                </a:lnTo>
                <a:lnTo>
                  <a:pt x="217" y="115"/>
                </a:lnTo>
                <a:lnTo>
                  <a:pt x="217" y="115"/>
                </a:lnTo>
                <a:lnTo>
                  <a:pt x="193" y="136"/>
                </a:lnTo>
                <a:lnTo>
                  <a:pt x="170" y="158"/>
                </a:lnTo>
                <a:lnTo>
                  <a:pt x="151" y="182"/>
                </a:lnTo>
                <a:lnTo>
                  <a:pt x="132" y="209"/>
                </a:lnTo>
                <a:lnTo>
                  <a:pt x="132" y="209"/>
                </a:lnTo>
                <a:lnTo>
                  <a:pt x="131" y="212"/>
                </a:lnTo>
                <a:lnTo>
                  <a:pt x="131" y="212"/>
                </a:lnTo>
                <a:lnTo>
                  <a:pt x="131" y="212"/>
                </a:lnTo>
                <a:lnTo>
                  <a:pt x="154" y="192"/>
                </a:lnTo>
                <a:lnTo>
                  <a:pt x="175" y="171"/>
                </a:lnTo>
                <a:lnTo>
                  <a:pt x="193" y="149"/>
                </a:lnTo>
                <a:lnTo>
                  <a:pt x="211" y="123"/>
                </a:lnTo>
                <a:lnTo>
                  <a:pt x="211" y="123"/>
                </a:lnTo>
                <a:close/>
                <a:moveTo>
                  <a:pt x="78" y="271"/>
                </a:moveTo>
                <a:lnTo>
                  <a:pt x="78" y="271"/>
                </a:lnTo>
                <a:lnTo>
                  <a:pt x="83" y="267"/>
                </a:lnTo>
                <a:lnTo>
                  <a:pt x="89" y="262"/>
                </a:lnTo>
                <a:lnTo>
                  <a:pt x="93" y="257"/>
                </a:lnTo>
                <a:lnTo>
                  <a:pt x="96" y="250"/>
                </a:lnTo>
                <a:lnTo>
                  <a:pt x="96" y="250"/>
                </a:lnTo>
                <a:lnTo>
                  <a:pt x="90" y="255"/>
                </a:lnTo>
                <a:lnTo>
                  <a:pt x="86" y="257"/>
                </a:lnTo>
                <a:lnTo>
                  <a:pt x="85" y="255"/>
                </a:lnTo>
                <a:lnTo>
                  <a:pt x="83" y="254"/>
                </a:lnTo>
                <a:lnTo>
                  <a:pt x="83" y="254"/>
                </a:lnTo>
                <a:lnTo>
                  <a:pt x="106" y="220"/>
                </a:lnTo>
                <a:lnTo>
                  <a:pt x="128" y="188"/>
                </a:lnTo>
                <a:lnTo>
                  <a:pt x="128" y="188"/>
                </a:lnTo>
                <a:lnTo>
                  <a:pt x="111" y="203"/>
                </a:lnTo>
                <a:lnTo>
                  <a:pt x="103" y="212"/>
                </a:lnTo>
                <a:lnTo>
                  <a:pt x="96" y="222"/>
                </a:lnTo>
                <a:lnTo>
                  <a:pt x="89" y="233"/>
                </a:lnTo>
                <a:lnTo>
                  <a:pt x="83" y="244"/>
                </a:lnTo>
                <a:lnTo>
                  <a:pt x="79" y="257"/>
                </a:lnTo>
                <a:lnTo>
                  <a:pt x="78" y="271"/>
                </a:lnTo>
                <a:lnTo>
                  <a:pt x="78" y="271"/>
                </a:lnTo>
                <a:close/>
                <a:moveTo>
                  <a:pt x="149" y="98"/>
                </a:moveTo>
                <a:lnTo>
                  <a:pt x="123" y="132"/>
                </a:lnTo>
                <a:lnTo>
                  <a:pt x="123" y="132"/>
                </a:lnTo>
                <a:lnTo>
                  <a:pt x="141" y="118"/>
                </a:lnTo>
                <a:lnTo>
                  <a:pt x="151" y="111"/>
                </a:lnTo>
                <a:lnTo>
                  <a:pt x="159" y="105"/>
                </a:lnTo>
                <a:lnTo>
                  <a:pt x="159" y="105"/>
                </a:lnTo>
                <a:lnTo>
                  <a:pt x="162" y="102"/>
                </a:lnTo>
                <a:lnTo>
                  <a:pt x="163" y="99"/>
                </a:lnTo>
                <a:lnTo>
                  <a:pt x="163" y="97"/>
                </a:lnTo>
                <a:lnTo>
                  <a:pt x="162" y="92"/>
                </a:lnTo>
                <a:lnTo>
                  <a:pt x="159" y="84"/>
                </a:lnTo>
                <a:lnTo>
                  <a:pt x="156" y="77"/>
                </a:lnTo>
                <a:lnTo>
                  <a:pt x="156" y="77"/>
                </a:lnTo>
                <a:lnTo>
                  <a:pt x="152" y="84"/>
                </a:lnTo>
                <a:lnTo>
                  <a:pt x="147" y="90"/>
                </a:lnTo>
                <a:lnTo>
                  <a:pt x="140" y="94"/>
                </a:lnTo>
                <a:lnTo>
                  <a:pt x="134" y="99"/>
                </a:lnTo>
                <a:lnTo>
                  <a:pt x="134" y="99"/>
                </a:lnTo>
                <a:lnTo>
                  <a:pt x="138" y="98"/>
                </a:lnTo>
                <a:lnTo>
                  <a:pt x="142" y="97"/>
                </a:lnTo>
                <a:lnTo>
                  <a:pt x="145" y="97"/>
                </a:lnTo>
                <a:lnTo>
                  <a:pt x="149" y="94"/>
                </a:lnTo>
                <a:lnTo>
                  <a:pt x="149" y="94"/>
                </a:lnTo>
                <a:lnTo>
                  <a:pt x="149" y="97"/>
                </a:lnTo>
                <a:lnTo>
                  <a:pt x="149" y="98"/>
                </a:lnTo>
                <a:lnTo>
                  <a:pt x="149" y="98"/>
                </a:lnTo>
                <a:close/>
                <a:moveTo>
                  <a:pt x="117" y="119"/>
                </a:moveTo>
                <a:lnTo>
                  <a:pt x="117" y="119"/>
                </a:lnTo>
                <a:lnTo>
                  <a:pt x="99" y="135"/>
                </a:lnTo>
                <a:lnTo>
                  <a:pt x="80" y="150"/>
                </a:lnTo>
                <a:lnTo>
                  <a:pt x="80" y="150"/>
                </a:lnTo>
                <a:lnTo>
                  <a:pt x="82" y="153"/>
                </a:lnTo>
                <a:lnTo>
                  <a:pt x="85" y="156"/>
                </a:lnTo>
                <a:lnTo>
                  <a:pt x="88" y="157"/>
                </a:lnTo>
                <a:lnTo>
                  <a:pt x="89" y="158"/>
                </a:lnTo>
                <a:lnTo>
                  <a:pt x="127" y="115"/>
                </a:lnTo>
                <a:lnTo>
                  <a:pt x="127" y="115"/>
                </a:lnTo>
                <a:lnTo>
                  <a:pt x="117" y="119"/>
                </a:lnTo>
                <a:lnTo>
                  <a:pt x="117" y="119"/>
                </a:lnTo>
                <a:close/>
                <a:moveTo>
                  <a:pt x="161" y="199"/>
                </a:moveTo>
                <a:lnTo>
                  <a:pt x="161" y="199"/>
                </a:lnTo>
                <a:lnTo>
                  <a:pt x="166" y="208"/>
                </a:lnTo>
                <a:lnTo>
                  <a:pt x="169" y="212"/>
                </a:lnTo>
                <a:lnTo>
                  <a:pt x="173" y="216"/>
                </a:lnTo>
                <a:lnTo>
                  <a:pt x="173" y="216"/>
                </a:lnTo>
                <a:lnTo>
                  <a:pt x="179" y="208"/>
                </a:lnTo>
                <a:lnTo>
                  <a:pt x="184" y="201"/>
                </a:lnTo>
                <a:lnTo>
                  <a:pt x="192" y="194"/>
                </a:lnTo>
                <a:lnTo>
                  <a:pt x="196" y="185"/>
                </a:lnTo>
                <a:lnTo>
                  <a:pt x="196" y="185"/>
                </a:lnTo>
                <a:lnTo>
                  <a:pt x="184" y="195"/>
                </a:lnTo>
                <a:lnTo>
                  <a:pt x="177" y="201"/>
                </a:lnTo>
                <a:lnTo>
                  <a:pt x="170" y="205"/>
                </a:lnTo>
                <a:lnTo>
                  <a:pt x="170" y="205"/>
                </a:lnTo>
                <a:lnTo>
                  <a:pt x="170" y="199"/>
                </a:lnTo>
                <a:lnTo>
                  <a:pt x="170" y="195"/>
                </a:lnTo>
                <a:lnTo>
                  <a:pt x="176" y="185"/>
                </a:lnTo>
                <a:lnTo>
                  <a:pt x="182" y="177"/>
                </a:lnTo>
                <a:lnTo>
                  <a:pt x="189" y="170"/>
                </a:lnTo>
                <a:lnTo>
                  <a:pt x="189" y="170"/>
                </a:lnTo>
                <a:lnTo>
                  <a:pt x="190" y="168"/>
                </a:lnTo>
                <a:lnTo>
                  <a:pt x="189" y="164"/>
                </a:lnTo>
                <a:lnTo>
                  <a:pt x="161" y="199"/>
                </a:lnTo>
                <a:close/>
                <a:moveTo>
                  <a:pt x="199" y="191"/>
                </a:moveTo>
                <a:lnTo>
                  <a:pt x="199" y="191"/>
                </a:lnTo>
                <a:lnTo>
                  <a:pt x="201" y="192"/>
                </a:lnTo>
                <a:lnTo>
                  <a:pt x="203" y="194"/>
                </a:lnTo>
                <a:lnTo>
                  <a:pt x="203" y="196"/>
                </a:lnTo>
                <a:lnTo>
                  <a:pt x="203" y="202"/>
                </a:lnTo>
                <a:lnTo>
                  <a:pt x="200" y="208"/>
                </a:lnTo>
                <a:lnTo>
                  <a:pt x="196" y="218"/>
                </a:lnTo>
                <a:lnTo>
                  <a:pt x="194" y="222"/>
                </a:lnTo>
                <a:lnTo>
                  <a:pt x="194" y="223"/>
                </a:lnTo>
                <a:lnTo>
                  <a:pt x="194" y="223"/>
                </a:lnTo>
                <a:lnTo>
                  <a:pt x="197" y="220"/>
                </a:lnTo>
                <a:lnTo>
                  <a:pt x="200" y="218"/>
                </a:lnTo>
                <a:lnTo>
                  <a:pt x="203" y="215"/>
                </a:lnTo>
                <a:lnTo>
                  <a:pt x="204" y="215"/>
                </a:lnTo>
                <a:lnTo>
                  <a:pt x="207" y="215"/>
                </a:lnTo>
                <a:lnTo>
                  <a:pt x="207" y="215"/>
                </a:lnTo>
                <a:lnTo>
                  <a:pt x="208" y="220"/>
                </a:lnTo>
                <a:lnTo>
                  <a:pt x="207" y="226"/>
                </a:lnTo>
                <a:lnTo>
                  <a:pt x="206" y="237"/>
                </a:lnTo>
                <a:lnTo>
                  <a:pt x="206" y="237"/>
                </a:lnTo>
                <a:lnTo>
                  <a:pt x="206" y="240"/>
                </a:lnTo>
                <a:lnTo>
                  <a:pt x="208" y="240"/>
                </a:lnTo>
                <a:lnTo>
                  <a:pt x="211" y="240"/>
                </a:lnTo>
                <a:lnTo>
                  <a:pt x="213" y="239"/>
                </a:lnTo>
                <a:lnTo>
                  <a:pt x="213" y="239"/>
                </a:lnTo>
                <a:lnTo>
                  <a:pt x="211" y="213"/>
                </a:lnTo>
                <a:lnTo>
                  <a:pt x="207" y="188"/>
                </a:lnTo>
                <a:lnTo>
                  <a:pt x="207" y="188"/>
                </a:lnTo>
                <a:lnTo>
                  <a:pt x="206" y="184"/>
                </a:lnTo>
                <a:lnTo>
                  <a:pt x="204" y="184"/>
                </a:lnTo>
                <a:lnTo>
                  <a:pt x="203" y="187"/>
                </a:lnTo>
                <a:lnTo>
                  <a:pt x="203" y="187"/>
                </a:lnTo>
                <a:lnTo>
                  <a:pt x="200" y="189"/>
                </a:lnTo>
                <a:lnTo>
                  <a:pt x="199" y="191"/>
                </a:lnTo>
                <a:lnTo>
                  <a:pt x="199" y="191"/>
                </a:lnTo>
                <a:close/>
                <a:moveTo>
                  <a:pt x="206" y="143"/>
                </a:moveTo>
                <a:lnTo>
                  <a:pt x="206" y="143"/>
                </a:lnTo>
                <a:lnTo>
                  <a:pt x="218" y="136"/>
                </a:lnTo>
                <a:lnTo>
                  <a:pt x="232" y="128"/>
                </a:lnTo>
                <a:lnTo>
                  <a:pt x="244" y="116"/>
                </a:lnTo>
                <a:lnTo>
                  <a:pt x="253" y="106"/>
                </a:lnTo>
                <a:lnTo>
                  <a:pt x="253" y="106"/>
                </a:lnTo>
                <a:lnTo>
                  <a:pt x="238" y="112"/>
                </a:lnTo>
                <a:lnTo>
                  <a:pt x="224" y="121"/>
                </a:lnTo>
                <a:lnTo>
                  <a:pt x="218" y="126"/>
                </a:lnTo>
                <a:lnTo>
                  <a:pt x="213" y="132"/>
                </a:lnTo>
                <a:lnTo>
                  <a:pt x="208" y="137"/>
                </a:lnTo>
                <a:lnTo>
                  <a:pt x="206" y="143"/>
                </a:lnTo>
                <a:lnTo>
                  <a:pt x="206" y="143"/>
                </a:lnTo>
                <a:close/>
                <a:moveTo>
                  <a:pt x="183" y="101"/>
                </a:moveTo>
                <a:lnTo>
                  <a:pt x="175" y="105"/>
                </a:lnTo>
                <a:lnTo>
                  <a:pt x="175" y="105"/>
                </a:lnTo>
                <a:lnTo>
                  <a:pt x="165" y="111"/>
                </a:lnTo>
                <a:lnTo>
                  <a:pt x="158" y="119"/>
                </a:lnTo>
                <a:lnTo>
                  <a:pt x="145" y="137"/>
                </a:lnTo>
                <a:lnTo>
                  <a:pt x="145" y="137"/>
                </a:lnTo>
                <a:lnTo>
                  <a:pt x="163" y="119"/>
                </a:lnTo>
                <a:lnTo>
                  <a:pt x="183" y="101"/>
                </a:lnTo>
                <a:lnTo>
                  <a:pt x="183" y="101"/>
                </a:lnTo>
                <a:close/>
                <a:moveTo>
                  <a:pt x="138" y="50"/>
                </a:moveTo>
                <a:lnTo>
                  <a:pt x="138" y="50"/>
                </a:lnTo>
                <a:lnTo>
                  <a:pt x="145" y="45"/>
                </a:lnTo>
                <a:lnTo>
                  <a:pt x="147" y="40"/>
                </a:lnTo>
                <a:lnTo>
                  <a:pt x="145" y="38"/>
                </a:lnTo>
                <a:lnTo>
                  <a:pt x="144" y="36"/>
                </a:lnTo>
                <a:lnTo>
                  <a:pt x="144" y="36"/>
                </a:lnTo>
                <a:lnTo>
                  <a:pt x="138" y="40"/>
                </a:lnTo>
                <a:lnTo>
                  <a:pt x="132" y="47"/>
                </a:lnTo>
                <a:lnTo>
                  <a:pt x="130" y="55"/>
                </a:lnTo>
                <a:lnTo>
                  <a:pt x="128" y="62"/>
                </a:lnTo>
                <a:lnTo>
                  <a:pt x="137" y="56"/>
                </a:lnTo>
                <a:lnTo>
                  <a:pt x="137" y="56"/>
                </a:lnTo>
                <a:lnTo>
                  <a:pt x="135" y="56"/>
                </a:lnTo>
                <a:lnTo>
                  <a:pt x="135" y="55"/>
                </a:lnTo>
                <a:lnTo>
                  <a:pt x="135" y="53"/>
                </a:lnTo>
                <a:lnTo>
                  <a:pt x="137" y="53"/>
                </a:lnTo>
                <a:lnTo>
                  <a:pt x="137" y="53"/>
                </a:lnTo>
                <a:lnTo>
                  <a:pt x="138" y="52"/>
                </a:lnTo>
                <a:lnTo>
                  <a:pt x="138" y="50"/>
                </a:lnTo>
                <a:lnTo>
                  <a:pt x="138" y="50"/>
                </a:lnTo>
                <a:close/>
                <a:moveTo>
                  <a:pt x="183" y="191"/>
                </a:moveTo>
                <a:lnTo>
                  <a:pt x="183" y="191"/>
                </a:lnTo>
                <a:lnTo>
                  <a:pt x="192" y="181"/>
                </a:lnTo>
                <a:lnTo>
                  <a:pt x="196" y="177"/>
                </a:lnTo>
                <a:lnTo>
                  <a:pt x="201" y="173"/>
                </a:lnTo>
                <a:lnTo>
                  <a:pt x="201" y="173"/>
                </a:lnTo>
                <a:lnTo>
                  <a:pt x="204" y="170"/>
                </a:lnTo>
                <a:lnTo>
                  <a:pt x="204" y="166"/>
                </a:lnTo>
                <a:lnTo>
                  <a:pt x="204" y="161"/>
                </a:lnTo>
                <a:lnTo>
                  <a:pt x="203" y="161"/>
                </a:lnTo>
                <a:lnTo>
                  <a:pt x="203" y="161"/>
                </a:lnTo>
                <a:lnTo>
                  <a:pt x="203" y="161"/>
                </a:lnTo>
                <a:lnTo>
                  <a:pt x="190" y="177"/>
                </a:lnTo>
                <a:lnTo>
                  <a:pt x="186" y="184"/>
                </a:lnTo>
                <a:lnTo>
                  <a:pt x="183" y="191"/>
                </a:lnTo>
                <a:lnTo>
                  <a:pt x="183" y="191"/>
                </a:lnTo>
                <a:close/>
                <a:moveTo>
                  <a:pt x="69" y="137"/>
                </a:moveTo>
                <a:lnTo>
                  <a:pt x="69" y="137"/>
                </a:lnTo>
                <a:lnTo>
                  <a:pt x="68" y="140"/>
                </a:lnTo>
                <a:lnTo>
                  <a:pt x="66" y="144"/>
                </a:lnTo>
                <a:lnTo>
                  <a:pt x="66" y="146"/>
                </a:lnTo>
                <a:lnTo>
                  <a:pt x="68" y="146"/>
                </a:lnTo>
                <a:lnTo>
                  <a:pt x="71" y="144"/>
                </a:lnTo>
                <a:lnTo>
                  <a:pt x="71" y="144"/>
                </a:lnTo>
                <a:lnTo>
                  <a:pt x="75" y="140"/>
                </a:lnTo>
                <a:lnTo>
                  <a:pt x="80" y="135"/>
                </a:lnTo>
                <a:lnTo>
                  <a:pt x="85" y="130"/>
                </a:lnTo>
                <a:lnTo>
                  <a:pt x="86" y="126"/>
                </a:lnTo>
                <a:lnTo>
                  <a:pt x="86" y="126"/>
                </a:lnTo>
                <a:lnTo>
                  <a:pt x="78" y="132"/>
                </a:lnTo>
                <a:lnTo>
                  <a:pt x="69" y="137"/>
                </a:lnTo>
                <a:lnTo>
                  <a:pt x="69" y="137"/>
                </a:lnTo>
                <a:close/>
                <a:moveTo>
                  <a:pt x="180" y="223"/>
                </a:moveTo>
                <a:lnTo>
                  <a:pt x="180" y="223"/>
                </a:lnTo>
                <a:lnTo>
                  <a:pt x="184" y="222"/>
                </a:lnTo>
                <a:lnTo>
                  <a:pt x="190" y="218"/>
                </a:lnTo>
                <a:lnTo>
                  <a:pt x="193" y="212"/>
                </a:lnTo>
                <a:lnTo>
                  <a:pt x="194" y="209"/>
                </a:lnTo>
                <a:lnTo>
                  <a:pt x="193" y="206"/>
                </a:lnTo>
                <a:lnTo>
                  <a:pt x="193" y="206"/>
                </a:lnTo>
                <a:lnTo>
                  <a:pt x="189" y="209"/>
                </a:lnTo>
                <a:lnTo>
                  <a:pt x="184" y="212"/>
                </a:lnTo>
                <a:lnTo>
                  <a:pt x="182" y="218"/>
                </a:lnTo>
                <a:lnTo>
                  <a:pt x="180" y="223"/>
                </a:lnTo>
                <a:lnTo>
                  <a:pt x="180" y="223"/>
                </a:lnTo>
                <a:close/>
                <a:moveTo>
                  <a:pt x="131" y="77"/>
                </a:moveTo>
                <a:lnTo>
                  <a:pt x="131" y="77"/>
                </a:lnTo>
                <a:lnTo>
                  <a:pt x="128" y="78"/>
                </a:lnTo>
                <a:lnTo>
                  <a:pt x="125" y="80"/>
                </a:lnTo>
                <a:lnTo>
                  <a:pt x="124" y="84"/>
                </a:lnTo>
                <a:lnTo>
                  <a:pt x="123" y="88"/>
                </a:lnTo>
                <a:lnTo>
                  <a:pt x="121" y="94"/>
                </a:lnTo>
                <a:lnTo>
                  <a:pt x="121" y="94"/>
                </a:lnTo>
                <a:lnTo>
                  <a:pt x="124" y="92"/>
                </a:lnTo>
                <a:lnTo>
                  <a:pt x="128" y="90"/>
                </a:lnTo>
                <a:lnTo>
                  <a:pt x="134" y="81"/>
                </a:lnTo>
                <a:lnTo>
                  <a:pt x="138" y="74"/>
                </a:lnTo>
                <a:lnTo>
                  <a:pt x="140" y="70"/>
                </a:lnTo>
                <a:lnTo>
                  <a:pt x="140" y="70"/>
                </a:lnTo>
                <a:lnTo>
                  <a:pt x="135" y="76"/>
                </a:lnTo>
                <a:lnTo>
                  <a:pt x="131" y="77"/>
                </a:lnTo>
                <a:lnTo>
                  <a:pt x="131" y="77"/>
                </a:lnTo>
                <a:close/>
                <a:moveTo>
                  <a:pt x="47" y="136"/>
                </a:moveTo>
                <a:lnTo>
                  <a:pt x="47" y="136"/>
                </a:lnTo>
                <a:lnTo>
                  <a:pt x="50" y="139"/>
                </a:lnTo>
                <a:lnTo>
                  <a:pt x="51" y="139"/>
                </a:lnTo>
                <a:lnTo>
                  <a:pt x="55" y="137"/>
                </a:lnTo>
                <a:lnTo>
                  <a:pt x="58" y="135"/>
                </a:lnTo>
                <a:lnTo>
                  <a:pt x="59" y="133"/>
                </a:lnTo>
                <a:lnTo>
                  <a:pt x="62" y="133"/>
                </a:lnTo>
                <a:lnTo>
                  <a:pt x="62" y="133"/>
                </a:lnTo>
                <a:lnTo>
                  <a:pt x="62" y="130"/>
                </a:lnTo>
                <a:lnTo>
                  <a:pt x="64" y="128"/>
                </a:lnTo>
                <a:lnTo>
                  <a:pt x="65" y="125"/>
                </a:lnTo>
                <a:lnTo>
                  <a:pt x="64" y="125"/>
                </a:lnTo>
                <a:lnTo>
                  <a:pt x="61" y="125"/>
                </a:lnTo>
                <a:lnTo>
                  <a:pt x="61" y="125"/>
                </a:lnTo>
                <a:lnTo>
                  <a:pt x="58" y="126"/>
                </a:lnTo>
                <a:lnTo>
                  <a:pt x="54" y="130"/>
                </a:lnTo>
                <a:lnTo>
                  <a:pt x="47" y="136"/>
                </a:lnTo>
                <a:lnTo>
                  <a:pt x="47" y="136"/>
                </a:lnTo>
                <a:close/>
                <a:moveTo>
                  <a:pt x="36" y="119"/>
                </a:moveTo>
                <a:lnTo>
                  <a:pt x="36" y="119"/>
                </a:lnTo>
                <a:lnTo>
                  <a:pt x="57" y="116"/>
                </a:lnTo>
                <a:lnTo>
                  <a:pt x="66" y="115"/>
                </a:lnTo>
                <a:lnTo>
                  <a:pt x="75" y="112"/>
                </a:lnTo>
                <a:lnTo>
                  <a:pt x="75" y="112"/>
                </a:lnTo>
                <a:lnTo>
                  <a:pt x="68" y="112"/>
                </a:lnTo>
                <a:lnTo>
                  <a:pt x="61" y="112"/>
                </a:lnTo>
                <a:lnTo>
                  <a:pt x="61" y="112"/>
                </a:lnTo>
                <a:lnTo>
                  <a:pt x="48" y="115"/>
                </a:lnTo>
                <a:lnTo>
                  <a:pt x="36" y="119"/>
                </a:lnTo>
                <a:lnTo>
                  <a:pt x="36" y="119"/>
                </a:lnTo>
                <a:close/>
                <a:moveTo>
                  <a:pt x="89" y="111"/>
                </a:moveTo>
                <a:lnTo>
                  <a:pt x="89" y="111"/>
                </a:lnTo>
                <a:lnTo>
                  <a:pt x="82" y="109"/>
                </a:lnTo>
                <a:lnTo>
                  <a:pt x="80" y="111"/>
                </a:lnTo>
                <a:lnTo>
                  <a:pt x="79" y="111"/>
                </a:lnTo>
                <a:lnTo>
                  <a:pt x="79" y="112"/>
                </a:lnTo>
                <a:lnTo>
                  <a:pt x="82" y="115"/>
                </a:lnTo>
                <a:lnTo>
                  <a:pt x="82" y="115"/>
                </a:lnTo>
                <a:lnTo>
                  <a:pt x="83" y="116"/>
                </a:lnTo>
                <a:lnTo>
                  <a:pt x="86" y="116"/>
                </a:lnTo>
                <a:lnTo>
                  <a:pt x="92" y="114"/>
                </a:lnTo>
                <a:lnTo>
                  <a:pt x="97" y="109"/>
                </a:lnTo>
                <a:lnTo>
                  <a:pt x="99" y="108"/>
                </a:lnTo>
                <a:lnTo>
                  <a:pt x="99" y="108"/>
                </a:lnTo>
                <a:lnTo>
                  <a:pt x="89" y="111"/>
                </a:lnTo>
                <a:lnTo>
                  <a:pt x="89" y="111"/>
                </a:lnTo>
                <a:close/>
                <a:moveTo>
                  <a:pt x="197" y="226"/>
                </a:moveTo>
                <a:lnTo>
                  <a:pt x="197" y="226"/>
                </a:lnTo>
                <a:lnTo>
                  <a:pt x="194" y="227"/>
                </a:lnTo>
                <a:lnTo>
                  <a:pt x="193" y="232"/>
                </a:lnTo>
                <a:lnTo>
                  <a:pt x="194" y="234"/>
                </a:lnTo>
                <a:lnTo>
                  <a:pt x="199" y="236"/>
                </a:lnTo>
                <a:lnTo>
                  <a:pt x="199" y="236"/>
                </a:lnTo>
                <a:lnTo>
                  <a:pt x="200" y="234"/>
                </a:lnTo>
                <a:lnTo>
                  <a:pt x="201" y="230"/>
                </a:lnTo>
                <a:lnTo>
                  <a:pt x="201" y="222"/>
                </a:lnTo>
                <a:lnTo>
                  <a:pt x="201" y="222"/>
                </a:lnTo>
                <a:lnTo>
                  <a:pt x="200" y="225"/>
                </a:lnTo>
                <a:lnTo>
                  <a:pt x="197" y="226"/>
                </a:lnTo>
                <a:lnTo>
                  <a:pt x="197" y="226"/>
                </a:lnTo>
                <a:close/>
                <a:moveTo>
                  <a:pt x="64" y="137"/>
                </a:moveTo>
                <a:lnTo>
                  <a:pt x="64" y="137"/>
                </a:lnTo>
                <a:lnTo>
                  <a:pt x="69" y="135"/>
                </a:lnTo>
                <a:lnTo>
                  <a:pt x="72" y="130"/>
                </a:lnTo>
                <a:lnTo>
                  <a:pt x="75" y="126"/>
                </a:lnTo>
                <a:lnTo>
                  <a:pt x="75" y="126"/>
                </a:lnTo>
                <a:lnTo>
                  <a:pt x="73" y="126"/>
                </a:lnTo>
                <a:lnTo>
                  <a:pt x="73" y="126"/>
                </a:lnTo>
                <a:lnTo>
                  <a:pt x="71" y="128"/>
                </a:lnTo>
                <a:lnTo>
                  <a:pt x="68" y="130"/>
                </a:lnTo>
                <a:lnTo>
                  <a:pt x="64" y="137"/>
                </a:lnTo>
                <a:lnTo>
                  <a:pt x="64" y="137"/>
                </a:lnTo>
                <a:close/>
                <a:moveTo>
                  <a:pt x="123" y="225"/>
                </a:moveTo>
                <a:lnTo>
                  <a:pt x="123" y="225"/>
                </a:lnTo>
                <a:lnTo>
                  <a:pt x="123" y="226"/>
                </a:lnTo>
                <a:lnTo>
                  <a:pt x="125" y="223"/>
                </a:lnTo>
                <a:lnTo>
                  <a:pt x="131" y="216"/>
                </a:lnTo>
                <a:lnTo>
                  <a:pt x="131" y="216"/>
                </a:lnTo>
                <a:lnTo>
                  <a:pt x="131" y="215"/>
                </a:lnTo>
                <a:lnTo>
                  <a:pt x="131" y="212"/>
                </a:lnTo>
                <a:lnTo>
                  <a:pt x="131" y="212"/>
                </a:lnTo>
                <a:lnTo>
                  <a:pt x="125" y="219"/>
                </a:lnTo>
                <a:lnTo>
                  <a:pt x="123" y="225"/>
                </a:lnTo>
                <a:lnTo>
                  <a:pt x="123" y="225"/>
                </a:lnTo>
                <a:close/>
                <a:moveTo>
                  <a:pt x="156" y="88"/>
                </a:moveTo>
                <a:lnTo>
                  <a:pt x="149" y="94"/>
                </a:lnTo>
                <a:lnTo>
                  <a:pt x="149" y="94"/>
                </a:lnTo>
                <a:lnTo>
                  <a:pt x="152" y="95"/>
                </a:lnTo>
                <a:lnTo>
                  <a:pt x="155" y="94"/>
                </a:lnTo>
                <a:lnTo>
                  <a:pt x="158" y="92"/>
                </a:lnTo>
                <a:lnTo>
                  <a:pt x="158" y="91"/>
                </a:lnTo>
                <a:lnTo>
                  <a:pt x="156" y="88"/>
                </a:lnTo>
                <a:lnTo>
                  <a:pt x="156" y="88"/>
                </a:lnTo>
                <a:close/>
                <a:moveTo>
                  <a:pt x="106" y="116"/>
                </a:moveTo>
                <a:lnTo>
                  <a:pt x="106" y="116"/>
                </a:lnTo>
                <a:lnTo>
                  <a:pt x="106" y="118"/>
                </a:lnTo>
                <a:lnTo>
                  <a:pt x="109" y="118"/>
                </a:lnTo>
                <a:lnTo>
                  <a:pt x="113" y="115"/>
                </a:lnTo>
                <a:lnTo>
                  <a:pt x="113" y="115"/>
                </a:lnTo>
                <a:lnTo>
                  <a:pt x="114" y="112"/>
                </a:lnTo>
                <a:lnTo>
                  <a:pt x="114" y="111"/>
                </a:lnTo>
                <a:lnTo>
                  <a:pt x="113" y="111"/>
                </a:lnTo>
                <a:lnTo>
                  <a:pt x="110" y="112"/>
                </a:lnTo>
                <a:lnTo>
                  <a:pt x="110" y="112"/>
                </a:lnTo>
                <a:lnTo>
                  <a:pt x="109" y="114"/>
                </a:lnTo>
                <a:lnTo>
                  <a:pt x="106" y="116"/>
                </a:lnTo>
                <a:lnTo>
                  <a:pt x="106" y="116"/>
                </a:lnTo>
                <a:close/>
                <a:moveTo>
                  <a:pt x="43" y="128"/>
                </a:moveTo>
                <a:lnTo>
                  <a:pt x="43" y="128"/>
                </a:lnTo>
                <a:lnTo>
                  <a:pt x="31" y="128"/>
                </a:lnTo>
                <a:lnTo>
                  <a:pt x="31" y="128"/>
                </a:lnTo>
                <a:lnTo>
                  <a:pt x="33" y="129"/>
                </a:lnTo>
                <a:lnTo>
                  <a:pt x="36" y="130"/>
                </a:lnTo>
                <a:lnTo>
                  <a:pt x="40" y="130"/>
                </a:lnTo>
                <a:lnTo>
                  <a:pt x="43" y="128"/>
                </a:lnTo>
                <a:lnTo>
                  <a:pt x="43" y="128"/>
                </a:lnTo>
                <a:close/>
                <a:moveTo>
                  <a:pt x="106" y="234"/>
                </a:moveTo>
                <a:lnTo>
                  <a:pt x="106" y="234"/>
                </a:lnTo>
                <a:lnTo>
                  <a:pt x="111" y="229"/>
                </a:lnTo>
                <a:lnTo>
                  <a:pt x="114" y="225"/>
                </a:lnTo>
                <a:lnTo>
                  <a:pt x="116" y="220"/>
                </a:lnTo>
                <a:lnTo>
                  <a:pt x="116" y="220"/>
                </a:lnTo>
                <a:lnTo>
                  <a:pt x="110" y="227"/>
                </a:lnTo>
                <a:lnTo>
                  <a:pt x="106" y="234"/>
                </a:lnTo>
                <a:lnTo>
                  <a:pt x="106" y="234"/>
                </a:lnTo>
                <a:close/>
                <a:moveTo>
                  <a:pt x="117" y="105"/>
                </a:moveTo>
                <a:lnTo>
                  <a:pt x="117" y="105"/>
                </a:lnTo>
                <a:lnTo>
                  <a:pt x="118" y="108"/>
                </a:lnTo>
                <a:lnTo>
                  <a:pt x="118" y="109"/>
                </a:lnTo>
                <a:lnTo>
                  <a:pt x="123" y="108"/>
                </a:lnTo>
                <a:lnTo>
                  <a:pt x="125" y="105"/>
                </a:lnTo>
                <a:lnTo>
                  <a:pt x="127" y="102"/>
                </a:lnTo>
                <a:lnTo>
                  <a:pt x="127" y="102"/>
                </a:lnTo>
                <a:lnTo>
                  <a:pt x="121" y="101"/>
                </a:lnTo>
                <a:lnTo>
                  <a:pt x="118" y="102"/>
                </a:lnTo>
                <a:lnTo>
                  <a:pt x="117" y="104"/>
                </a:lnTo>
                <a:lnTo>
                  <a:pt x="117" y="105"/>
                </a:lnTo>
                <a:lnTo>
                  <a:pt x="117" y="105"/>
                </a:lnTo>
                <a:close/>
                <a:moveTo>
                  <a:pt x="154" y="73"/>
                </a:moveTo>
                <a:lnTo>
                  <a:pt x="154" y="73"/>
                </a:lnTo>
                <a:lnTo>
                  <a:pt x="155" y="71"/>
                </a:lnTo>
                <a:lnTo>
                  <a:pt x="155" y="70"/>
                </a:lnTo>
                <a:lnTo>
                  <a:pt x="154" y="69"/>
                </a:lnTo>
                <a:lnTo>
                  <a:pt x="151" y="69"/>
                </a:lnTo>
                <a:lnTo>
                  <a:pt x="151" y="69"/>
                </a:lnTo>
                <a:lnTo>
                  <a:pt x="148" y="70"/>
                </a:lnTo>
                <a:lnTo>
                  <a:pt x="149" y="73"/>
                </a:lnTo>
                <a:lnTo>
                  <a:pt x="151" y="73"/>
                </a:lnTo>
                <a:lnTo>
                  <a:pt x="154" y="73"/>
                </a:lnTo>
                <a:lnTo>
                  <a:pt x="154" y="73"/>
                </a:ln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zh-CN" altLang="en-US"/>
          </a:p>
        </p:txBody>
      </p:sp>
      <p:sp>
        <p:nvSpPr>
          <p:cNvPr id="61" name="Freeform 66"/>
          <p:cNvSpPr>
            <a:spLocks noEditPoints="1"/>
          </p:cNvSpPr>
          <p:nvPr/>
        </p:nvSpPr>
        <p:spPr bwMode="auto">
          <a:xfrm rot="795709">
            <a:off x="2884989" y="504369"/>
            <a:ext cx="408305" cy="414020"/>
          </a:xfrm>
          <a:custGeom>
            <a:avLst/>
            <a:gdLst/>
            <a:ahLst/>
            <a:cxnLst>
              <a:cxn ang="0">
                <a:pos x="166" y="76"/>
              </a:cxn>
              <a:cxn ang="0">
                <a:pos x="287" y="94"/>
              </a:cxn>
              <a:cxn ang="0">
                <a:pos x="168" y="226"/>
              </a:cxn>
              <a:cxn ang="0">
                <a:pos x="69" y="274"/>
              </a:cxn>
              <a:cxn ang="0">
                <a:pos x="0" y="122"/>
              </a:cxn>
              <a:cxn ang="0">
                <a:pos x="107" y="99"/>
              </a:cxn>
              <a:cxn ang="0">
                <a:pos x="102" y="177"/>
              </a:cxn>
              <a:cxn ang="0">
                <a:pos x="99" y="173"/>
              </a:cxn>
              <a:cxn ang="0">
                <a:pos x="132" y="154"/>
              </a:cxn>
              <a:cxn ang="0">
                <a:pos x="217" y="111"/>
              </a:cxn>
              <a:cxn ang="0">
                <a:pos x="234" y="109"/>
              </a:cxn>
              <a:cxn ang="0">
                <a:pos x="197" y="101"/>
              </a:cxn>
              <a:cxn ang="0">
                <a:pos x="172" y="132"/>
              </a:cxn>
              <a:cxn ang="0">
                <a:pos x="184" y="137"/>
              </a:cxn>
              <a:cxn ang="0">
                <a:pos x="215" y="122"/>
              </a:cxn>
              <a:cxn ang="0">
                <a:pos x="131" y="212"/>
              </a:cxn>
              <a:cxn ang="0">
                <a:pos x="83" y="267"/>
              </a:cxn>
              <a:cxn ang="0">
                <a:pos x="83" y="254"/>
              </a:cxn>
              <a:cxn ang="0">
                <a:pos x="79" y="257"/>
              </a:cxn>
              <a:cxn ang="0">
                <a:pos x="159" y="105"/>
              </a:cxn>
              <a:cxn ang="0">
                <a:pos x="147" y="90"/>
              </a:cxn>
              <a:cxn ang="0">
                <a:pos x="149" y="97"/>
              </a:cxn>
              <a:cxn ang="0">
                <a:pos x="85" y="156"/>
              </a:cxn>
              <a:cxn ang="0">
                <a:pos x="166" y="208"/>
              </a:cxn>
              <a:cxn ang="0">
                <a:pos x="184" y="195"/>
              </a:cxn>
              <a:cxn ang="0">
                <a:pos x="189" y="170"/>
              </a:cxn>
              <a:cxn ang="0">
                <a:pos x="203" y="202"/>
              </a:cxn>
              <a:cxn ang="0">
                <a:pos x="204" y="215"/>
              </a:cxn>
              <a:cxn ang="0">
                <a:pos x="211" y="240"/>
              </a:cxn>
              <a:cxn ang="0">
                <a:pos x="203" y="187"/>
              </a:cxn>
              <a:cxn ang="0">
                <a:pos x="253" y="106"/>
              </a:cxn>
              <a:cxn ang="0">
                <a:pos x="183" y="101"/>
              </a:cxn>
              <a:cxn ang="0">
                <a:pos x="183" y="101"/>
              </a:cxn>
              <a:cxn ang="0">
                <a:pos x="132" y="47"/>
              </a:cxn>
              <a:cxn ang="0">
                <a:pos x="137" y="53"/>
              </a:cxn>
              <a:cxn ang="0">
                <a:pos x="201" y="173"/>
              </a:cxn>
              <a:cxn ang="0">
                <a:pos x="183" y="191"/>
              </a:cxn>
              <a:cxn ang="0">
                <a:pos x="71" y="144"/>
              </a:cxn>
              <a:cxn ang="0">
                <a:pos x="180" y="223"/>
              </a:cxn>
              <a:cxn ang="0">
                <a:pos x="184" y="212"/>
              </a:cxn>
              <a:cxn ang="0">
                <a:pos x="123" y="88"/>
              </a:cxn>
              <a:cxn ang="0">
                <a:pos x="135" y="76"/>
              </a:cxn>
              <a:cxn ang="0">
                <a:pos x="59" y="133"/>
              </a:cxn>
              <a:cxn ang="0">
                <a:pos x="58" y="126"/>
              </a:cxn>
              <a:cxn ang="0">
                <a:pos x="75" y="112"/>
              </a:cxn>
              <a:cxn ang="0">
                <a:pos x="82" y="109"/>
              </a:cxn>
              <a:cxn ang="0">
                <a:pos x="97" y="109"/>
              </a:cxn>
              <a:cxn ang="0">
                <a:pos x="194" y="234"/>
              </a:cxn>
              <a:cxn ang="0">
                <a:pos x="197" y="226"/>
              </a:cxn>
              <a:cxn ang="0">
                <a:pos x="71" y="128"/>
              </a:cxn>
              <a:cxn ang="0">
                <a:pos x="131" y="216"/>
              </a:cxn>
              <a:cxn ang="0">
                <a:pos x="149" y="94"/>
              </a:cxn>
              <a:cxn ang="0">
                <a:pos x="106" y="118"/>
              </a:cxn>
              <a:cxn ang="0">
                <a:pos x="109" y="114"/>
              </a:cxn>
              <a:cxn ang="0">
                <a:pos x="40" y="130"/>
              </a:cxn>
              <a:cxn ang="0">
                <a:pos x="110" y="227"/>
              </a:cxn>
              <a:cxn ang="0">
                <a:pos x="127" y="102"/>
              </a:cxn>
              <a:cxn ang="0">
                <a:pos x="155" y="71"/>
              </a:cxn>
              <a:cxn ang="0">
                <a:pos x="154" y="73"/>
              </a:cxn>
            </a:cxnLst>
            <a:rect l="0" t="0" r="r" b="b"/>
            <a:pathLst>
              <a:path w="287" h="289">
                <a:moveTo>
                  <a:pt x="130" y="0"/>
                </a:moveTo>
                <a:lnTo>
                  <a:pt x="130" y="0"/>
                </a:lnTo>
                <a:lnTo>
                  <a:pt x="138" y="7"/>
                </a:lnTo>
                <a:lnTo>
                  <a:pt x="144" y="15"/>
                </a:lnTo>
                <a:lnTo>
                  <a:pt x="149" y="24"/>
                </a:lnTo>
                <a:lnTo>
                  <a:pt x="154" y="33"/>
                </a:lnTo>
                <a:lnTo>
                  <a:pt x="161" y="53"/>
                </a:lnTo>
                <a:lnTo>
                  <a:pt x="166" y="76"/>
                </a:lnTo>
                <a:lnTo>
                  <a:pt x="166" y="76"/>
                </a:lnTo>
                <a:lnTo>
                  <a:pt x="168" y="84"/>
                </a:lnTo>
                <a:lnTo>
                  <a:pt x="170" y="91"/>
                </a:lnTo>
                <a:lnTo>
                  <a:pt x="170" y="91"/>
                </a:lnTo>
                <a:lnTo>
                  <a:pt x="183" y="90"/>
                </a:lnTo>
                <a:lnTo>
                  <a:pt x="197" y="87"/>
                </a:lnTo>
                <a:lnTo>
                  <a:pt x="213" y="87"/>
                </a:lnTo>
                <a:lnTo>
                  <a:pt x="228" y="87"/>
                </a:lnTo>
                <a:lnTo>
                  <a:pt x="258" y="90"/>
                </a:lnTo>
                <a:lnTo>
                  <a:pt x="287" y="94"/>
                </a:lnTo>
                <a:lnTo>
                  <a:pt x="287" y="94"/>
                </a:lnTo>
                <a:lnTo>
                  <a:pt x="249" y="125"/>
                </a:lnTo>
                <a:lnTo>
                  <a:pt x="229" y="140"/>
                </a:lnTo>
                <a:lnTo>
                  <a:pt x="211" y="154"/>
                </a:lnTo>
                <a:lnTo>
                  <a:pt x="229" y="267"/>
                </a:lnTo>
                <a:lnTo>
                  <a:pt x="229" y="267"/>
                </a:lnTo>
                <a:lnTo>
                  <a:pt x="208" y="255"/>
                </a:lnTo>
                <a:lnTo>
                  <a:pt x="187" y="241"/>
                </a:lnTo>
                <a:lnTo>
                  <a:pt x="168" y="226"/>
                </a:lnTo>
                <a:lnTo>
                  <a:pt x="148" y="209"/>
                </a:lnTo>
                <a:lnTo>
                  <a:pt x="148" y="209"/>
                </a:lnTo>
                <a:lnTo>
                  <a:pt x="130" y="232"/>
                </a:lnTo>
                <a:lnTo>
                  <a:pt x="111" y="253"/>
                </a:lnTo>
                <a:lnTo>
                  <a:pt x="90" y="272"/>
                </a:lnTo>
                <a:lnTo>
                  <a:pt x="80" y="281"/>
                </a:lnTo>
                <a:lnTo>
                  <a:pt x="68" y="289"/>
                </a:lnTo>
                <a:lnTo>
                  <a:pt x="68" y="289"/>
                </a:lnTo>
                <a:lnTo>
                  <a:pt x="69" y="274"/>
                </a:lnTo>
                <a:lnTo>
                  <a:pt x="72" y="258"/>
                </a:lnTo>
                <a:lnTo>
                  <a:pt x="78" y="229"/>
                </a:lnTo>
                <a:lnTo>
                  <a:pt x="85" y="201"/>
                </a:lnTo>
                <a:lnTo>
                  <a:pt x="89" y="173"/>
                </a:lnTo>
                <a:lnTo>
                  <a:pt x="89" y="173"/>
                </a:lnTo>
                <a:lnTo>
                  <a:pt x="68" y="158"/>
                </a:lnTo>
                <a:lnTo>
                  <a:pt x="45" y="146"/>
                </a:lnTo>
                <a:lnTo>
                  <a:pt x="0" y="122"/>
                </a:lnTo>
                <a:lnTo>
                  <a:pt x="0" y="122"/>
                </a:lnTo>
                <a:lnTo>
                  <a:pt x="0" y="122"/>
                </a:lnTo>
                <a:lnTo>
                  <a:pt x="0" y="121"/>
                </a:lnTo>
                <a:lnTo>
                  <a:pt x="3" y="118"/>
                </a:lnTo>
                <a:lnTo>
                  <a:pt x="12" y="114"/>
                </a:lnTo>
                <a:lnTo>
                  <a:pt x="12" y="114"/>
                </a:lnTo>
                <a:lnTo>
                  <a:pt x="34" y="109"/>
                </a:lnTo>
                <a:lnTo>
                  <a:pt x="57" y="105"/>
                </a:lnTo>
                <a:lnTo>
                  <a:pt x="82" y="101"/>
                </a:lnTo>
                <a:lnTo>
                  <a:pt x="107" y="99"/>
                </a:lnTo>
                <a:lnTo>
                  <a:pt x="130" y="0"/>
                </a:lnTo>
                <a:close/>
                <a:moveTo>
                  <a:pt x="103" y="187"/>
                </a:moveTo>
                <a:lnTo>
                  <a:pt x="103" y="187"/>
                </a:lnTo>
                <a:lnTo>
                  <a:pt x="102" y="187"/>
                </a:lnTo>
                <a:lnTo>
                  <a:pt x="102" y="187"/>
                </a:lnTo>
                <a:lnTo>
                  <a:pt x="100" y="184"/>
                </a:lnTo>
                <a:lnTo>
                  <a:pt x="102" y="180"/>
                </a:lnTo>
                <a:lnTo>
                  <a:pt x="102" y="177"/>
                </a:lnTo>
                <a:lnTo>
                  <a:pt x="102" y="177"/>
                </a:lnTo>
                <a:lnTo>
                  <a:pt x="113" y="163"/>
                </a:lnTo>
                <a:lnTo>
                  <a:pt x="124" y="149"/>
                </a:lnTo>
                <a:lnTo>
                  <a:pt x="147" y="123"/>
                </a:lnTo>
                <a:lnTo>
                  <a:pt x="147" y="123"/>
                </a:lnTo>
                <a:lnTo>
                  <a:pt x="134" y="132"/>
                </a:lnTo>
                <a:lnTo>
                  <a:pt x="123" y="140"/>
                </a:lnTo>
                <a:lnTo>
                  <a:pt x="100" y="160"/>
                </a:lnTo>
                <a:lnTo>
                  <a:pt x="100" y="160"/>
                </a:lnTo>
                <a:lnTo>
                  <a:pt x="99" y="173"/>
                </a:lnTo>
                <a:lnTo>
                  <a:pt x="96" y="187"/>
                </a:lnTo>
                <a:lnTo>
                  <a:pt x="92" y="213"/>
                </a:lnTo>
                <a:lnTo>
                  <a:pt x="165" y="128"/>
                </a:lnTo>
                <a:lnTo>
                  <a:pt x="165" y="128"/>
                </a:lnTo>
                <a:lnTo>
                  <a:pt x="158" y="133"/>
                </a:lnTo>
                <a:lnTo>
                  <a:pt x="148" y="143"/>
                </a:lnTo>
                <a:lnTo>
                  <a:pt x="140" y="151"/>
                </a:lnTo>
                <a:lnTo>
                  <a:pt x="132" y="158"/>
                </a:lnTo>
                <a:lnTo>
                  <a:pt x="132" y="154"/>
                </a:lnTo>
                <a:lnTo>
                  <a:pt x="132" y="154"/>
                </a:lnTo>
                <a:lnTo>
                  <a:pt x="127" y="164"/>
                </a:lnTo>
                <a:lnTo>
                  <a:pt x="120" y="173"/>
                </a:lnTo>
                <a:lnTo>
                  <a:pt x="113" y="180"/>
                </a:lnTo>
                <a:lnTo>
                  <a:pt x="103" y="187"/>
                </a:lnTo>
                <a:lnTo>
                  <a:pt x="103" y="187"/>
                </a:lnTo>
                <a:close/>
                <a:moveTo>
                  <a:pt x="214" y="112"/>
                </a:moveTo>
                <a:lnTo>
                  <a:pt x="214" y="112"/>
                </a:lnTo>
                <a:lnTo>
                  <a:pt x="217" y="111"/>
                </a:lnTo>
                <a:lnTo>
                  <a:pt x="218" y="109"/>
                </a:lnTo>
                <a:lnTo>
                  <a:pt x="218" y="106"/>
                </a:lnTo>
                <a:lnTo>
                  <a:pt x="221" y="105"/>
                </a:lnTo>
                <a:lnTo>
                  <a:pt x="224" y="106"/>
                </a:lnTo>
                <a:lnTo>
                  <a:pt x="231" y="101"/>
                </a:lnTo>
                <a:lnTo>
                  <a:pt x="231" y="101"/>
                </a:lnTo>
                <a:lnTo>
                  <a:pt x="232" y="104"/>
                </a:lnTo>
                <a:lnTo>
                  <a:pt x="234" y="108"/>
                </a:lnTo>
                <a:lnTo>
                  <a:pt x="234" y="109"/>
                </a:lnTo>
                <a:lnTo>
                  <a:pt x="235" y="111"/>
                </a:lnTo>
                <a:lnTo>
                  <a:pt x="235" y="111"/>
                </a:lnTo>
                <a:lnTo>
                  <a:pt x="241" y="108"/>
                </a:lnTo>
                <a:lnTo>
                  <a:pt x="245" y="105"/>
                </a:lnTo>
                <a:lnTo>
                  <a:pt x="255" y="99"/>
                </a:lnTo>
                <a:lnTo>
                  <a:pt x="255" y="99"/>
                </a:lnTo>
                <a:lnTo>
                  <a:pt x="239" y="98"/>
                </a:lnTo>
                <a:lnTo>
                  <a:pt x="225" y="98"/>
                </a:lnTo>
                <a:lnTo>
                  <a:pt x="197" y="101"/>
                </a:lnTo>
                <a:lnTo>
                  <a:pt x="197" y="101"/>
                </a:lnTo>
                <a:lnTo>
                  <a:pt x="194" y="101"/>
                </a:lnTo>
                <a:lnTo>
                  <a:pt x="192" y="104"/>
                </a:lnTo>
                <a:lnTo>
                  <a:pt x="186" y="111"/>
                </a:lnTo>
                <a:lnTo>
                  <a:pt x="180" y="119"/>
                </a:lnTo>
                <a:lnTo>
                  <a:pt x="175" y="125"/>
                </a:lnTo>
                <a:lnTo>
                  <a:pt x="175" y="125"/>
                </a:lnTo>
                <a:lnTo>
                  <a:pt x="172" y="129"/>
                </a:lnTo>
                <a:lnTo>
                  <a:pt x="172" y="132"/>
                </a:lnTo>
                <a:lnTo>
                  <a:pt x="176" y="139"/>
                </a:lnTo>
                <a:lnTo>
                  <a:pt x="176" y="139"/>
                </a:lnTo>
                <a:lnTo>
                  <a:pt x="182" y="132"/>
                </a:lnTo>
                <a:lnTo>
                  <a:pt x="187" y="122"/>
                </a:lnTo>
                <a:lnTo>
                  <a:pt x="194" y="114"/>
                </a:lnTo>
                <a:lnTo>
                  <a:pt x="199" y="111"/>
                </a:lnTo>
                <a:lnTo>
                  <a:pt x="204" y="108"/>
                </a:lnTo>
                <a:lnTo>
                  <a:pt x="184" y="137"/>
                </a:lnTo>
                <a:lnTo>
                  <a:pt x="184" y="137"/>
                </a:lnTo>
                <a:lnTo>
                  <a:pt x="192" y="132"/>
                </a:lnTo>
                <a:lnTo>
                  <a:pt x="199" y="125"/>
                </a:lnTo>
                <a:lnTo>
                  <a:pt x="207" y="118"/>
                </a:lnTo>
                <a:lnTo>
                  <a:pt x="214" y="112"/>
                </a:lnTo>
                <a:lnTo>
                  <a:pt x="214" y="112"/>
                </a:lnTo>
                <a:close/>
                <a:moveTo>
                  <a:pt x="211" y="123"/>
                </a:moveTo>
                <a:lnTo>
                  <a:pt x="211" y="123"/>
                </a:lnTo>
                <a:lnTo>
                  <a:pt x="214" y="123"/>
                </a:lnTo>
                <a:lnTo>
                  <a:pt x="215" y="122"/>
                </a:lnTo>
                <a:lnTo>
                  <a:pt x="217" y="115"/>
                </a:lnTo>
                <a:lnTo>
                  <a:pt x="217" y="115"/>
                </a:lnTo>
                <a:lnTo>
                  <a:pt x="193" y="136"/>
                </a:lnTo>
                <a:lnTo>
                  <a:pt x="170" y="158"/>
                </a:lnTo>
                <a:lnTo>
                  <a:pt x="151" y="182"/>
                </a:lnTo>
                <a:lnTo>
                  <a:pt x="132" y="209"/>
                </a:lnTo>
                <a:lnTo>
                  <a:pt x="132" y="209"/>
                </a:lnTo>
                <a:lnTo>
                  <a:pt x="131" y="212"/>
                </a:lnTo>
                <a:lnTo>
                  <a:pt x="131" y="212"/>
                </a:lnTo>
                <a:lnTo>
                  <a:pt x="131" y="212"/>
                </a:lnTo>
                <a:lnTo>
                  <a:pt x="154" y="192"/>
                </a:lnTo>
                <a:lnTo>
                  <a:pt x="175" y="171"/>
                </a:lnTo>
                <a:lnTo>
                  <a:pt x="193" y="149"/>
                </a:lnTo>
                <a:lnTo>
                  <a:pt x="211" y="123"/>
                </a:lnTo>
                <a:lnTo>
                  <a:pt x="211" y="123"/>
                </a:lnTo>
                <a:close/>
                <a:moveTo>
                  <a:pt x="78" y="271"/>
                </a:moveTo>
                <a:lnTo>
                  <a:pt x="78" y="271"/>
                </a:lnTo>
                <a:lnTo>
                  <a:pt x="83" y="267"/>
                </a:lnTo>
                <a:lnTo>
                  <a:pt x="89" y="262"/>
                </a:lnTo>
                <a:lnTo>
                  <a:pt x="93" y="257"/>
                </a:lnTo>
                <a:lnTo>
                  <a:pt x="96" y="250"/>
                </a:lnTo>
                <a:lnTo>
                  <a:pt x="96" y="250"/>
                </a:lnTo>
                <a:lnTo>
                  <a:pt x="90" y="255"/>
                </a:lnTo>
                <a:lnTo>
                  <a:pt x="86" y="257"/>
                </a:lnTo>
                <a:lnTo>
                  <a:pt x="85" y="255"/>
                </a:lnTo>
                <a:lnTo>
                  <a:pt x="83" y="254"/>
                </a:lnTo>
                <a:lnTo>
                  <a:pt x="83" y="254"/>
                </a:lnTo>
                <a:lnTo>
                  <a:pt x="106" y="220"/>
                </a:lnTo>
                <a:lnTo>
                  <a:pt x="128" y="188"/>
                </a:lnTo>
                <a:lnTo>
                  <a:pt x="128" y="188"/>
                </a:lnTo>
                <a:lnTo>
                  <a:pt x="111" y="203"/>
                </a:lnTo>
                <a:lnTo>
                  <a:pt x="103" y="212"/>
                </a:lnTo>
                <a:lnTo>
                  <a:pt x="96" y="222"/>
                </a:lnTo>
                <a:lnTo>
                  <a:pt x="89" y="233"/>
                </a:lnTo>
                <a:lnTo>
                  <a:pt x="83" y="244"/>
                </a:lnTo>
                <a:lnTo>
                  <a:pt x="79" y="257"/>
                </a:lnTo>
                <a:lnTo>
                  <a:pt x="78" y="271"/>
                </a:lnTo>
                <a:lnTo>
                  <a:pt x="78" y="271"/>
                </a:lnTo>
                <a:close/>
                <a:moveTo>
                  <a:pt x="149" y="98"/>
                </a:moveTo>
                <a:lnTo>
                  <a:pt x="123" y="132"/>
                </a:lnTo>
                <a:lnTo>
                  <a:pt x="123" y="132"/>
                </a:lnTo>
                <a:lnTo>
                  <a:pt x="141" y="118"/>
                </a:lnTo>
                <a:lnTo>
                  <a:pt x="151" y="111"/>
                </a:lnTo>
                <a:lnTo>
                  <a:pt x="159" y="105"/>
                </a:lnTo>
                <a:lnTo>
                  <a:pt x="159" y="105"/>
                </a:lnTo>
                <a:lnTo>
                  <a:pt x="162" y="102"/>
                </a:lnTo>
                <a:lnTo>
                  <a:pt x="163" y="99"/>
                </a:lnTo>
                <a:lnTo>
                  <a:pt x="163" y="97"/>
                </a:lnTo>
                <a:lnTo>
                  <a:pt x="162" y="92"/>
                </a:lnTo>
                <a:lnTo>
                  <a:pt x="159" y="84"/>
                </a:lnTo>
                <a:lnTo>
                  <a:pt x="156" y="77"/>
                </a:lnTo>
                <a:lnTo>
                  <a:pt x="156" y="77"/>
                </a:lnTo>
                <a:lnTo>
                  <a:pt x="152" y="84"/>
                </a:lnTo>
                <a:lnTo>
                  <a:pt x="147" y="90"/>
                </a:lnTo>
                <a:lnTo>
                  <a:pt x="140" y="94"/>
                </a:lnTo>
                <a:lnTo>
                  <a:pt x="134" y="99"/>
                </a:lnTo>
                <a:lnTo>
                  <a:pt x="134" y="99"/>
                </a:lnTo>
                <a:lnTo>
                  <a:pt x="138" y="98"/>
                </a:lnTo>
                <a:lnTo>
                  <a:pt x="142" y="97"/>
                </a:lnTo>
                <a:lnTo>
                  <a:pt x="145" y="97"/>
                </a:lnTo>
                <a:lnTo>
                  <a:pt x="149" y="94"/>
                </a:lnTo>
                <a:lnTo>
                  <a:pt x="149" y="94"/>
                </a:lnTo>
                <a:lnTo>
                  <a:pt x="149" y="97"/>
                </a:lnTo>
                <a:lnTo>
                  <a:pt x="149" y="98"/>
                </a:lnTo>
                <a:lnTo>
                  <a:pt x="149" y="98"/>
                </a:lnTo>
                <a:close/>
                <a:moveTo>
                  <a:pt x="117" y="119"/>
                </a:moveTo>
                <a:lnTo>
                  <a:pt x="117" y="119"/>
                </a:lnTo>
                <a:lnTo>
                  <a:pt x="99" y="135"/>
                </a:lnTo>
                <a:lnTo>
                  <a:pt x="80" y="150"/>
                </a:lnTo>
                <a:lnTo>
                  <a:pt x="80" y="150"/>
                </a:lnTo>
                <a:lnTo>
                  <a:pt x="82" y="153"/>
                </a:lnTo>
                <a:lnTo>
                  <a:pt x="85" y="156"/>
                </a:lnTo>
                <a:lnTo>
                  <a:pt x="88" y="157"/>
                </a:lnTo>
                <a:lnTo>
                  <a:pt x="89" y="158"/>
                </a:lnTo>
                <a:lnTo>
                  <a:pt x="127" y="115"/>
                </a:lnTo>
                <a:lnTo>
                  <a:pt x="127" y="115"/>
                </a:lnTo>
                <a:lnTo>
                  <a:pt x="117" y="119"/>
                </a:lnTo>
                <a:lnTo>
                  <a:pt x="117" y="119"/>
                </a:lnTo>
                <a:close/>
                <a:moveTo>
                  <a:pt x="161" y="199"/>
                </a:moveTo>
                <a:lnTo>
                  <a:pt x="161" y="199"/>
                </a:lnTo>
                <a:lnTo>
                  <a:pt x="166" y="208"/>
                </a:lnTo>
                <a:lnTo>
                  <a:pt x="169" y="212"/>
                </a:lnTo>
                <a:lnTo>
                  <a:pt x="173" y="216"/>
                </a:lnTo>
                <a:lnTo>
                  <a:pt x="173" y="216"/>
                </a:lnTo>
                <a:lnTo>
                  <a:pt x="179" y="208"/>
                </a:lnTo>
                <a:lnTo>
                  <a:pt x="184" y="201"/>
                </a:lnTo>
                <a:lnTo>
                  <a:pt x="192" y="194"/>
                </a:lnTo>
                <a:lnTo>
                  <a:pt x="196" y="185"/>
                </a:lnTo>
                <a:lnTo>
                  <a:pt x="196" y="185"/>
                </a:lnTo>
                <a:lnTo>
                  <a:pt x="184" y="195"/>
                </a:lnTo>
                <a:lnTo>
                  <a:pt x="177" y="201"/>
                </a:lnTo>
                <a:lnTo>
                  <a:pt x="170" y="205"/>
                </a:lnTo>
                <a:lnTo>
                  <a:pt x="170" y="205"/>
                </a:lnTo>
                <a:lnTo>
                  <a:pt x="170" y="199"/>
                </a:lnTo>
                <a:lnTo>
                  <a:pt x="170" y="195"/>
                </a:lnTo>
                <a:lnTo>
                  <a:pt x="176" y="185"/>
                </a:lnTo>
                <a:lnTo>
                  <a:pt x="182" y="177"/>
                </a:lnTo>
                <a:lnTo>
                  <a:pt x="189" y="170"/>
                </a:lnTo>
                <a:lnTo>
                  <a:pt x="189" y="170"/>
                </a:lnTo>
                <a:lnTo>
                  <a:pt x="190" y="168"/>
                </a:lnTo>
                <a:lnTo>
                  <a:pt x="189" y="164"/>
                </a:lnTo>
                <a:lnTo>
                  <a:pt x="161" y="199"/>
                </a:lnTo>
                <a:close/>
                <a:moveTo>
                  <a:pt x="199" y="191"/>
                </a:moveTo>
                <a:lnTo>
                  <a:pt x="199" y="191"/>
                </a:lnTo>
                <a:lnTo>
                  <a:pt x="201" y="192"/>
                </a:lnTo>
                <a:lnTo>
                  <a:pt x="203" y="194"/>
                </a:lnTo>
                <a:lnTo>
                  <a:pt x="203" y="196"/>
                </a:lnTo>
                <a:lnTo>
                  <a:pt x="203" y="202"/>
                </a:lnTo>
                <a:lnTo>
                  <a:pt x="200" y="208"/>
                </a:lnTo>
                <a:lnTo>
                  <a:pt x="196" y="218"/>
                </a:lnTo>
                <a:lnTo>
                  <a:pt x="194" y="222"/>
                </a:lnTo>
                <a:lnTo>
                  <a:pt x="194" y="223"/>
                </a:lnTo>
                <a:lnTo>
                  <a:pt x="194" y="223"/>
                </a:lnTo>
                <a:lnTo>
                  <a:pt x="197" y="220"/>
                </a:lnTo>
                <a:lnTo>
                  <a:pt x="200" y="218"/>
                </a:lnTo>
                <a:lnTo>
                  <a:pt x="203" y="215"/>
                </a:lnTo>
                <a:lnTo>
                  <a:pt x="204" y="215"/>
                </a:lnTo>
                <a:lnTo>
                  <a:pt x="207" y="215"/>
                </a:lnTo>
                <a:lnTo>
                  <a:pt x="207" y="215"/>
                </a:lnTo>
                <a:lnTo>
                  <a:pt x="208" y="220"/>
                </a:lnTo>
                <a:lnTo>
                  <a:pt x="207" y="226"/>
                </a:lnTo>
                <a:lnTo>
                  <a:pt x="206" y="237"/>
                </a:lnTo>
                <a:lnTo>
                  <a:pt x="206" y="237"/>
                </a:lnTo>
                <a:lnTo>
                  <a:pt x="206" y="240"/>
                </a:lnTo>
                <a:lnTo>
                  <a:pt x="208" y="240"/>
                </a:lnTo>
                <a:lnTo>
                  <a:pt x="211" y="240"/>
                </a:lnTo>
                <a:lnTo>
                  <a:pt x="213" y="239"/>
                </a:lnTo>
                <a:lnTo>
                  <a:pt x="213" y="239"/>
                </a:lnTo>
                <a:lnTo>
                  <a:pt x="211" y="213"/>
                </a:lnTo>
                <a:lnTo>
                  <a:pt x="207" y="188"/>
                </a:lnTo>
                <a:lnTo>
                  <a:pt x="207" y="188"/>
                </a:lnTo>
                <a:lnTo>
                  <a:pt x="206" y="184"/>
                </a:lnTo>
                <a:lnTo>
                  <a:pt x="204" y="184"/>
                </a:lnTo>
                <a:lnTo>
                  <a:pt x="203" y="187"/>
                </a:lnTo>
                <a:lnTo>
                  <a:pt x="203" y="187"/>
                </a:lnTo>
                <a:lnTo>
                  <a:pt x="200" y="189"/>
                </a:lnTo>
                <a:lnTo>
                  <a:pt x="199" y="191"/>
                </a:lnTo>
                <a:lnTo>
                  <a:pt x="199" y="191"/>
                </a:lnTo>
                <a:close/>
                <a:moveTo>
                  <a:pt x="206" y="143"/>
                </a:moveTo>
                <a:lnTo>
                  <a:pt x="206" y="143"/>
                </a:lnTo>
                <a:lnTo>
                  <a:pt x="218" y="136"/>
                </a:lnTo>
                <a:lnTo>
                  <a:pt x="232" y="128"/>
                </a:lnTo>
                <a:lnTo>
                  <a:pt x="244" y="116"/>
                </a:lnTo>
                <a:lnTo>
                  <a:pt x="253" y="106"/>
                </a:lnTo>
                <a:lnTo>
                  <a:pt x="253" y="106"/>
                </a:lnTo>
                <a:lnTo>
                  <a:pt x="238" y="112"/>
                </a:lnTo>
                <a:lnTo>
                  <a:pt x="224" y="121"/>
                </a:lnTo>
                <a:lnTo>
                  <a:pt x="218" y="126"/>
                </a:lnTo>
                <a:lnTo>
                  <a:pt x="213" y="132"/>
                </a:lnTo>
                <a:lnTo>
                  <a:pt x="208" y="137"/>
                </a:lnTo>
                <a:lnTo>
                  <a:pt x="206" y="143"/>
                </a:lnTo>
                <a:lnTo>
                  <a:pt x="206" y="143"/>
                </a:lnTo>
                <a:close/>
                <a:moveTo>
                  <a:pt x="183" y="101"/>
                </a:moveTo>
                <a:lnTo>
                  <a:pt x="175" y="105"/>
                </a:lnTo>
                <a:lnTo>
                  <a:pt x="175" y="105"/>
                </a:lnTo>
                <a:lnTo>
                  <a:pt x="165" y="111"/>
                </a:lnTo>
                <a:lnTo>
                  <a:pt x="158" y="119"/>
                </a:lnTo>
                <a:lnTo>
                  <a:pt x="145" y="137"/>
                </a:lnTo>
                <a:lnTo>
                  <a:pt x="145" y="137"/>
                </a:lnTo>
                <a:lnTo>
                  <a:pt x="163" y="119"/>
                </a:lnTo>
                <a:lnTo>
                  <a:pt x="183" y="101"/>
                </a:lnTo>
                <a:lnTo>
                  <a:pt x="183" y="101"/>
                </a:lnTo>
                <a:close/>
                <a:moveTo>
                  <a:pt x="138" y="50"/>
                </a:moveTo>
                <a:lnTo>
                  <a:pt x="138" y="50"/>
                </a:lnTo>
                <a:lnTo>
                  <a:pt x="145" y="45"/>
                </a:lnTo>
                <a:lnTo>
                  <a:pt x="147" y="40"/>
                </a:lnTo>
                <a:lnTo>
                  <a:pt x="145" y="38"/>
                </a:lnTo>
                <a:lnTo>
                  <a:pt x="144" y="36"/>
                </a:lnTo>
                <a:lnTo>
                  <a:pt x="144" y="36"/>
                </a:lnTo>
                <a:lnTo>
                  <a:pt x="138" y="40"/>
                </a:lnTo>
                <a:lnTo>
                  <a:pt x="132" y="47"/>
                </a:lnTo>
                <a:lnTo>
                  <a:pt x="130" y="55"/>
                </a:lnTo>
                <a:lnTo>
                  <a:pt x="128" y="62"/>
                </a:lnTo>
                <a:lnTo>
                  <a:pt x="137" y="56"/>
                </a:lnTo>
                <a:lnTo>
                  <a:pt x="137" y="56"/>
                </a:lnTo>
                <a:lnTo>
                  <a:pt x="135" y="56"/>
                </a:lnTo>
                <a:lnTo>
                  <a:pt x="135" y="55"/>
                </a:lnTo>
                <a:lnTo>
                  <a:pt x="135" y="53"/>
                </a:lnTo>
                <a:lnTo>
                  <a:pt x="137" y="53"/>
                </a:lnTo>
                <a:lnTo>
                  <a:pt x="137" y="53"/>
                </a:lnTo>
                <a:lnTo>
                  <a:pt x="138" y="52"/>
                </a:lnTo>
                <a:lnTo>
                  <a:pt x="138" y="50"/>
                </a:lnTo>
                <a:lnTo>
                  <a:pt x="138" y="50"/>
                </a:lnTo>
                <a:close/>
                <a:moveTo>
                  <a:pt x="183" y="191"/>
                </a:moveTo>
                <a:lnTo>
                  <a:pt x="183" y="191"/>
                </a:lnTo>
                <a:lnTo>
                  <a:pt x="192" y="181"/>
                </a:lnTo>
                <a:lnTo>
                  <a:pt x="196" y="177"/>
                </a:lnTo>
                <a:lnTo>
                  <a:pt x="201" y="173"/>
                </a:lnTo>
                <a:lnTo>
                  <a:pt x="201" y="173"/>
                </a:lnTo>
                <a:lnTo>
                  <a:pt x="204" y="170"/>
                </a:lnTo>
                <a:lnTo>
                  <a:pt x="204" y="166"/>
                </a:lnTo>
                <a:lnTo>
                  <a:pt x="204" y="161"/>
                </a:lnTo>
                <a:lnTo>
                  <a:pt x="203" y="161"/>
                </a:lnTo>
                <a:lnTo>
                  <a:pt x="203" y="161"/>
                </a:lnTo>
                <a:lnTo>
                  <a:pt x="203" y="161"/>
                </a:lnTo>
                <a:lnTo>
                  <a:pt x="190" y="177"/>
                </a:lnTo>
                <a:lnTo>
                  <a:pt x="186" y="184"/>
                </a:lnTo>
                <a:lnTo>
                  <a:pt x="183" y="191"/>
                </a:lnTo>
                <a:lnTo>
                  <a:pt x="183" y="191"/>
                </a:lnTo>
                <a:close/>
                <a:moveTo>
                  <a:pt x="69" y="137"/>
                </a:moveTo>
                <a:lnTo>
                  <a:pt x="69" y="137"/>
                </a:lnTo>
                <a:lnTo>
                  <a:pt x="68" y="140"/>
                </a:lnTo>
                <a:lnTo>
                  <a:pt x="66" y="144"/>
                </a:lnTo>
                <a:lnTo>
                  <a:pt x="66" y="146"/>
                </a:lnTo>
                <a:lnTo>
                  <a:pt x="68" y="146"/>
                </a:lnTo>
                <a:lnTo>
                  <a:pt x="71" y="144"/>
                </a:lnTo>
                <a:lnTo>
                  <a:pt x="71" y="144"/>
                </a:lnTo>
                <a:lnTo>
                  <a:pt x="75" y="140"/>
                </a:lnTo>
                <a:lnTo>
                  <a:pt x="80" y="135"/>
                </a:lnTo>
                <a:lnTo>
                  <a:pt x="85" y="130"/>
                </a:lnTo>
                <a:lnTo>
                  <a:pt x="86" y="126"/>
                </a:lnTo>
                <a:lnTo>
                  <a:pt x="86" y="126"/>
                </a:lnTo>
                <a:lnTo>
                  <a:pt x="78" y="132"/>
                </a:lnTo>
                <a:lnTo>
                  <a:pt x="69" y="137"/>
                </a:lnTo>
                <a:lnTo>
                  <a:pt x="69" y="137"/>
                </a:lnTo>
                <a:close/>
                <a:moveTo>
                  <a:pt x="180" y="223"/>
                </a:moveTo>
                <a:lnTo>
                  <a:pt x="180" y="223"/>
                </a:lnTo>
                <a:lnTo>
                  <a:pt x="184" y="222"/>
                </a:lnTo>
                <a:lnTo>
                  <a:pt x="190" y="218"/>
                </a:lnTo>
                <a:lnTo>
                  <a:pt x="193" y="212"/>
                </a:lnTo>
                <a:lnTo>
                  <a:pt x="194" y="209"/>
                </a:lnTo>
                <a:lnTo>
                  <a:pt x="193" y="206"/>
                </a:lnTo>
                <a:lnTo>
                  <a:pt x="193" y="206"/>
                </a:lnTo>
                <a:lnTo>
                  <a:pt x="189" y="209"/>
                </a:lnTo>
                <a:lnTo>
                  <a:pt x="184" y="212"/>
                </a:lnTo>
                <a:lnTo>
                  <a:pt x="182" y="218"/>
                </a:lnTo>
                <a:lnTo>
                  <a:pt x="180" y="223"/>
                </a:lnTo>
                <a:lnTo>
                  <a:pt x="180" y="223"/>
                </a:lnTo>
                <a:close/>
                <a:moveTo>
                  <a:pt x="131" y="77"/>
                </a:moveTo>
                <a:lnTo>
                  <a:pt x="131" y="77"/>
                </a:lnTo>
                <a:lnTo>
                  <a:pt x="128" y="78"/>
                </a:lnTo>
                <a:lnTo>
                  <a:pt x="125" y="80"/>
                </a:lnTo>
                <a:lnTo>
                  <a:pt x="124" y="84"/>
                </a:lnTo>
                <a:lnTo>
                  <a:pt x="123" y="88"/>
                </a:lnTo>
                <a:lnTo>
                  <a:pt x="121" y="94"/>
                </a:lnTo>
                <a:lnTo>
                  <a:pt x="121" y="94"/>
                </a:lnTo>
                <a:lnTo>
                  <a:pt x="124" y="92"/>
                </a:lnTo>
                <a:lnTo>
                  <a:pt x="128" y="90"/>
                </a:lnTo>
                <a:lnTo>
                  <a:pt x="134" y="81"/>
                </a:lnTo>
                <a:lnTo>
                  <a:pt x="138" y="74"/>
                </a:lnTo>
                <a:lnTo>
                  <a:pt x="140" y="70"/>
                </a:lnTo>
                <a:lnTo>
                  <a:pt x="140" y="70"/>
                </a:lnTo>
                <a:lnTo>
                  <a:pt x="135" y="76"/>
                </a:lnTo>
                <a:lnTo>
                  <a:pt x="131" y="77"/>
                </a:lnTo>
                <a:lnTo>
                  <a:pt x="131" y="77"/>
                </a:lnTo>
                <a:close/>
                <a:moveTo>
                  <a:pt x="47" y="136"/>
                </a:moveTo>
                <a:lnTo>
                  <a:pt x="47" y="136"/>
                </a:lnTo>
                <a:lnTo>
                  <a:pt x="50" y="139"/>
                </a:lnTo>
                <a:lnTo>
                  <a:pt x="51" y="139"/>
                </a:lnTo>
                <a:lnTo>
                  <a:pt x="55" y="137"/>
                </a:lnTo>
                <a:lnTo>
                  <a:pt x="58" y="135"/>
                </a:lnTo>
                <a:lnTo>
                  <a:pt x="59" y="133"/>
                </a:lnTo>
                <a:lnTo>
                  <a:pt x="62" y="133"/>
                </a:lnTo>
                <a:lnTo>
                  <a:pt x="62" y="133"/>
                </a:lnTo>
                <a:lnTo>
                  <a:pt x="62" y="130"/>
                </a:lnTo>
                <a:lnTo>
                  <a:pt x="64" y="128"/>
                </a:lnTo>
                <a:lnTo>
                  <a:pt x="65" y="125"/>
                </a:lnTo>
                <a:lnTo>
                  <a:pt x="64" y="125"/>
                </a:lnTo>
                <a:lnTo>
                  <a:pt x="61" y="125"/>
                </a:lnTo>
                <a:lnTo>
                  <a:pt x="61" y="125"/>
                </a:lnTo>
                <a:lnTo>
                  <a:pt x="58" y="126"/>
                </a:lnTo>
                <a:lnTo>
                  <a:pt x="54" y="130"/>
                </a:lnTo>
                <a:lnTo>
                  <a:pt x="47" y="136"/>
                </a:lnTo>
                <a:lnTo>
                  <a:pt x="47" y="136"/>
                </a:lnTo>
                <a:close/>
                <a:moveTo>
                  <a:pt x="36" y="119"/>
                </a:moveTo>
                <a:lnTo>
                  <a:pt x="36" y="119"/>
                </a:lnTo>
                <a:lnTo>
                  <a:pt x="57" y="116"/>
                </a:lnTo>
                <a:lnTo>
                  <a:pt x="66" y="115"/>
                </a:lnTo>
                <a:lnTo>
                  <a:pt x="75" y="112"/>
                </a:lnTo>
                <a:lnTo>
                  <a:pt x="75" y="112"/>
                </a:lnTo>
                <a:lnTo>
                  <a:pt x="68" y="112"/>
                </a:lnTo>
                <a:lnTo>
                  <a:pt x="61" y="112"/>
                </a:lnTo>
                <a:lnTo>
                  <a:pt x="61" y="112"/>
                </a:lnTo>
                <a:lnTo>
                  <a:pt x="48" y="115"/>
                </a:lnTo>
                <a:lnTo>
                  <a:pt x="36" y="119"/>
                </a:lnTo>
                <a:lnTo>
                  <a:pt x="36" y="119"/>
                </a:lnTo>
                <a:close/>
                <a:moveTo>
                  <a:pt x="89" y="111"/>
                </a:moveTo>
                <a:lnTo>
                  <a:pt x="89" y="111"/>
                </a:lnTo>
                <a:lnTo>
                  <a:pt x="82" y="109"/>
                </a:lnTo>
                <a:lnTo>
                  <a:pt x="80" y="111"/>
                </a:lnTo>
                <a:lnTo>
                  <a:pt x="79" y="111"/>
                </a:lnTo>
                <a:lnTo>
                  <a:pt x="79" y="112"/>
                </a:lnTo>
                <a:lnTo>
                  <a:pt x="82" y="115"/>
                </a:lnTo>
                <a:lnTo>
                  <a:pt x="82" y="115"/>
                </a:lnTo>
                <a:lnTo>
                  <a:pt x="83" y="116"/>
                </a:lnTo>
                <a:lnTo>
                  <a:pt x="86" y="116"/>
                </a:lnTo>
                <a:lnTo>
                  <a:pt x="92" y="114"/>
                </a:lnTo>
                <a:lnTo>
                  <a:pt x="97" y="109"/>
                </a:lnTo>
                <a:lnTo>
                  <a:pt x="99" y="108"/>
                </a:lnTo>
                <a:lnTo>
                  <a:pt x="99" y="108"/>
                </a:lnTo>
                <a:lnTo>
                  <a:pt x="89" y="111"/>
                </a:lnTo>
                <a:lnTo>
                  <a:pt x="89" y="111"/>
                </a:lnTo>
                <a:close/>
                <a:moveTo>
                  <a:pt x="197" y="226"/>
                </a:moveTo>
                <a:lnTo>
                  <a:pt x="197" y="226"/>
                </a:lnTo>
                <a:lnTo>
                  <a:pt x="194" y="227"/>
                </a:lnTo>
                <a:lnTo>
                  <a:pt x="193" y="232"/>
                </a:lnTo>
                <a:lnTo>
                  <a:pt x="194" y="234"/>
                </a:lnTo>
                <a:lnTo>
                  <a:pt x="199" y="236"/>
                </a:lnTo>
                <a:lnTo>
                  <a:pt x="199" y="236"/>
                </a:lnTo>
                <a:lnTo>
                  <a:pt x="200" y="234"/>
                </a:lnTo>
                <a:lnTo>
                  <a:pt x="201" y="230"/>
                </a:lnTo>
                <a:lnTo>
                  <a:pt x="201" y="222"/>
                </a:lnTo>
                <a:lnTo>
                  <a:pt x="201" y="222"/>
                </a:lnTo>
                <a:lnTo>
                  <a:pt x="200" y="225"/>
                </a:lnTo>
                <a:lnTo>
                  <a:pt x="197" y="226"/>
                </a:lnTo>
                <a:lnTo>
                  <a:pt x="197" y="226"/>
                </a:lnTo>
                <a:close/>
                <a:moveTo>
                  <a:pt x="64" y="137"/>
                </a:moveTo>
                <a:lnTo>
                  <a:pt x="64" y="137"/>
                </a:lnTo>
                <a:lnTo>
                  <a:pt x="69" y="135"/>
                </a:lnTo>
                <a:lnTo>
                  <a:pt x="72" y="130"/>
                </a:lnTo>
                <a:lnTo>
                  <a:pt x="75" y="126"/>
                </a:lnTo>
                <a:lnTo>
                  <a:pt x="75" y="126"/>
                </a:lnTo>
                <a:lnTo>
                  <a:pt x="73" y="126"/>
                </a:lnTo>
                <a:lnTo>
                  <a:pt x="73" y="126"/>
                </a:lnTo>
                <a:lnTo>
                  <a:pt x="71" y="128"/>
                </a:lnTo>
                <a:lnTo>
                  <a:pt x="68" y="130"/>
                </a:lnTo>
                <a:lnTo>
                  <a:pt x="64" y="137"/>
                </a:lnTo>
                <a:lnTo>
                  <a:pt x="64" y="137"/>
                </a:lnTo>
                <a:close/>
                <a:moveTo>
                  <a:pt x="123" y="225"/>
                </a:moveTo>
                <a:lnTo>
                  <a:pt x="123" y="225"/>
                </a:lnTo>
                <a:lnTo>
                  <a:pt x="123" y="226"/>
                </a:lnTo>
                <a:lnTo>
                  <a:pt x="125" y="223"/>
                </a:lnTo>
                <a:lnTo>
                  <a:pt x="131" y="216"/>
                </a:lnTo>
                <a:lnTo>
                  <a:pt x="131" y="216"/>
                </a:lnTo>
                <a:lnTo>
                  <a:pt x="131" y="215"/>
                </a:lnTo>
                <a:lnTo>
                  <a:pt x="131" y="212"/>
                </a:lnTo>
                <a:lnTo>
                  <a:pt x="131" y="212"/>
                </a:lnTo>
                <a:lnTo>
                  <a:pt x="125" y="219"/>
                </a:lnTo>
                <a:lnTo>
                  <a:pt x="123" y="225"/>
                </a:lnTo>
                <a:lnTo>
                  <a:pt x="123" y="225"/>
                </a:lnTo>
                <a:close/>
                <a:moveTo>
                  <a:pt x="156" y="88"/>
                </a:moveTo>
                <a:lnTo>
                  <a:pt x="149" y="94"/>
                </a:lnTo>
                <a:lnTo>
                  <a:pt x="149" y="94"/>
                </a:lnTo>
                <a:lnTo>
                  <a:pt x="152" y="95"/>
                </a:lnTo>
                <a:lnTo>
                  <a:pt x="155" y="94"/>
                </a:lnTo>
                <a:lnTo>
                  <a:pt x="158" y="92"/>
                </a:lnTo>
                <a:lnTo>
                  <a:pt x="158" y="91"/>
                </a:lnTo>
                <a:lnTo>
                  <a:pt x="156" y="88"/>
                </a:lnTo>
                <a:lnTo>
                  <a:pt x="156" y="88"/>
                </a:lnTo>
                <a:close/>
                <a:moveTo>
                  <a:pt x="106" y="116"/>
                </a:moveTo>
                <a:lnTo>
                  <a:pt x="106" y="116"/>
                </a:lnTo>
                <a:lnTo>
                  <a:pt x="106" y="118"/>
                </a:lnTo>
                <a:lnTo>
                  <a:pt x="109" y="118"/>
                </a:lnTo>
                <a:lnTo>
                  <a:pt x="113" y="115"/>
                </a:lnTo>
                <a:lnTo>
                  <a:pt x="113" y="115"/>
                </a:lnTo>
                <a:lnTo>
                  <a:pt x="114" y="112"/>
                </a:lnTo>
                <a:lnTo>
                  <a:pt x="114" y="111"/>
                </a:lnTo>
                <a:lnTo>
                  <a:pt x="113" y="111"/>
                </a:lnTo>
                <a:lnTo>
                  <a:pt x="110" y="112"/>
                </a:lnTo>
                <a:lnTo>
                  <a:pt x="110" y="112"/>
                </a:lnTo>
                <a:lnTo>
                  <a:pt x="109" y="114"/>
                </a:lnTo>
                <a:lnTo>
                  <a:pt x="106" y="116"/>
                </a:lnTo>
                <a:lnTo>
                  <a:pt x="106" y="116"/>
                </a:lnTo>
                <a:close/>
                <a:moveTo>
                  <a:pt x="43" y="128"/>
                </a:moveTo>
                <a:lnTo>
                  <a:pt x="43" y="128"/>
                </a:lnTo>
                <a:lnTo>
                  <a:pt x="31" y="128"/>
                </a:lnTo>
                <a:lnTo>
                  <a:pt x="31" y="128"/>
                </a:lnTo>
                <a:lnTo>
                  <a:pt x="33" y="129"/>
                </a:lnTo>
                <a:lnTo>
                  <a:pt x="36" y="130"/>
                </a:lnTo>
                <a:lnTo>
                  <a:pt x="40" y="130"/>
                </a:lnTo>
                <a:lnTo>
                  <a:pt x="43" y="128"/>
                </a:lnTo>
                <a:lnTo>
                  <a:pt x="43" y="128"/>
                </a:lnTo>
                <a:close/>
                <a:moveTo>
                  <a:pt x="106" y="234"/>
                </a:moveTo>
                <a:lnTo>
                  <a:pt x="106" y="234"/>
                </a:lnTo>
                <a:lnTo>
                  <a:pt x="111" y="229"/>
                </a:lnTo>
                <a:lnTo>
                  <a:pt x="114" y="225"/>
                </a:lnTo>
                <a:lnTo>
                  <a:pt x="116" y="220"/>
                </a:lnTo>
                <a:lnTo>
                  <a:pt x="116" y="220"/>
                </a:lnTo>
                <a:lnTo>
                  <a:pt x="110" y="227"/>
                </a:lnTo>
                <a:lnTo>
                  <a:pt x="106" y="234"/>
                </a:lnTo>
                <a:lnTo>
                  <a:pt x="106" y="234"/>
                </a:lnTo>
                <a:close/>
                <a:moveTo>
                  <a:pt x="117" y="105"/>
                </a:moveTo>
                <a:lnTo>
                  <a:pt x="117" y="105"/>
                </a:lnTo>
                <a:lnTo>
                  <a:pt x="118" y="108"/>
                </a:lnTo>
                <a:lnTo>
                  <a:pt x="118" y="109"/>
                </a:lnTo>
                <a:lnTo>
                  <a:pt x="123" y="108"/>
                </a:lnTo>
                <a:lnTo>
                  <a:pt x="125" y="105"/>
                </a:lnTo>
                <a:lnTo>
                  <a:pt x="127" y="102"/>
                </a:lnTo>
                <a:lnTo>
                  <a:pt x="127" y="102"/>
                </a:lnTo>
                <a:lnTo>
                  <a:pt x="121" y="101"/>
                </a:lnTo>
                <a:lnTo>
                  <a:pt x="118" y="102"/>
                </a:lnTo>
                <a:lnTo>
                  <a:pt x="117" y="104"/>
                </a:lnTo>
                <a:lnTo>
                  <a:pt x="117" y="105"/>
                </a:lnTo>
                <a:lnTo>
                  <a:pt x="117" y="105"/>
                </a:lnTo>
                <a:close/>
                <a:moveTo>
                  <a:pt x="154" y="73"/>
                </a:moveTo>
                <a:lnTo>
                  <a:pt x="154" y="73"/>
                </a:lnTo>
                <a:lnTo>
                  <a:pt x="155" y="71"/>
                </a:lnTo>
                <a:lnTo>
                  <a:pt x="155" y="70"/>
                </a:lnTo>
                <a:lnTo>
                  <a:pt x="154" y="69"/>
                </a:lnTo>
                <a:lnTo>
                  <a:pt x="151" y="69"/>
                </a:lnTo>
                <a:lnTo>
                  <a:pt x="151" y="69"/>
                </a:lnTo>
                <a:lnTo>
                  <a:pt x="148" y="70"/>
                </a:lnTo>
                <a:lnTo>
                  <a:pt x="149" y="73"/>
                </a:lnTo>
                <a:lnTo>
                  <a:pt x="151" y="73"/>
                </a:lnTo>
                <a:lnTo>
                  <a:pt x="154" y="73"/>
                </a:lnTo>
                <a:lnTo>
                  <a:pt x="154" y="73"/>
                </a:ln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zh-CN" altLang="en-US"/>
          </a:p>
        </p:txBody>
      </p:sp>
      <p:grpSp>
        <p:nvGrpSpPr>
          <p:cNvPr id="62" name="Group 227"/>
          <p:cNvGrpSpPr>
            <a:grpSpLocks noChangeAspect="1"/>
          </p:cNvGrpSpPr>
          <p:nvPr/>
        </p:nvGrpSpPr>
        <p:grpSpPr bwMode="auto">
          <a:xfrm>
            <a:off x="3135179" y="2085519"/>
            <a:ext cx="708025" cy="749935"/>
            <a:chOff x="1024" y="313"/>
            <a:chExt cx="780" cy="898"/>
          </a:xfrm>
          <a:solidFill>
            <a:schemeClr val="tx1">
              <a:lumMod val="75000"/>
              <a:lumOff val="25000"/>
            </a:schemeClr>
          </a:solidFill>
        </p:grpSpPr>
        <p:sp>
          <p:nvSpPr>
            <p:cNvPr id="63"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2" name="文本框 71"/>
          <p:cNvSpPr txBox="1"/>
          <p:nvPr/>
        </p:nvSpPr>
        <p:spPr>
          <a:xfrm>
            <a:off x="4553872" y="2830529"/>
            <a:ext cx="5386192" cy="584775"/>
          </a:xfrm>
          <a:prstGeom prst="rect">
            <a:avLst/>
          </a:prstGeom>
          <a:noFill/>
        </p:spPr>
        <p:txBody>
          <a:bodyPr wrap="square" rtlCol="0">
            <a:spAutoFit/>
          </a:bodyPr>
          <a:lstStyle/>
          <a:p>
            <a:r>
              <a:rPr lang="en-US" altLang="zh-CN" sz="3200" dirty="0" err="1">
                <a:latin typeface="Aa花语·满天星守望 (非商业使用)" panose="02010600010101010101" pitchFamily="2" charset="-122"/>
                <a:ea typeface="Aa花语·满天星守望 (非商业使用)" panose="02010600010101010101" pitchFamily="2" charset="-122"/>
              </a:rPr>
              <a:t>Sailent</a:t>
            </a:r>
            <a:r>
              <a:rPr lang="en-US" altLang="zh-CN" sz="3200" dirty="0">
                <a:latin typeface="Aa花语·满天星守望 (非商业使用)" panose="02010600010101010101" pitchFamily="2" charset="-122"/>
                <a:ea typeface="Aa花语·满天星守望 (非商业使用)" panose="02010600010101010101" pitchFamily="2" charset="-122"/>
              </a:rPr>
              <a:t> Object Detection</a:t>
            </a:r>
            <a:endParaRPr lang="zh-CN" altLang="en-US" sz="3200" dirty="0">
              <a:latin typeface="Aa花语·满天星守望 (非商业使用)" panose="02010600010101010101" pitchFamily="2" charset="-122"/>
              <a:ea typeface="Aa花语·满天星守望 (非商业使用)" panose="02010600010101010101" pitchFamily="2" charset="-122"/>
            </a:endParaRPr>
          </a:p>
        </p:txBody>
      </p:sp>
      <p:sp>
        <p:nvSpPr>
          <p:cNvPr id="73" name="文本框 72"/>
          <p:cNvSpPr txBox="1"/>
          <p:nvPr/>
        </p:nvSpPr>
        <p:spPr>
          <a:xfrm>
            <a:off x="7098082" y="4027471"/>
            <a:ext cx="4797468" cy="769441"/>
          </a:xfrm>
          <a:prstGeom prst="rect">
            <a:avLst/>
          </a:prstGeom>
          <a:noFill/>
        </p:spPr>
        <p:txBody>
          <a:bodyPr wrap="square" rtlCol="0">
            <a:spAutoFit/>
          </a:bodyPr>
          <a:lstStyle/>
          <a:p>
            <a:r>
              <a:rPr lang="zh-CN" altLang="en-US" sz="4400" dirty="0">
                <a:latin typeface="Aa花语·满天星守望 (非商业使用)" panose="02010600010101010101" pitchFamily="2" charset="-122"/>
                <a:ea typeface="Aa花语·满天星守望 (非商业使用)" panose="02010600010101010101" pitchFamily="2" charset="-122"/>
              </a:rPr>
              <a:t>汇报人：第一组</a:t>
            </a:r>
            <a:endParaRPr lang="zh-CN" altLang="en-US" sz="4400" dirty="0">
              <a:latin typeface="Aa花语·满天星守望 (非商业使用)" panose="02010600010101010101" pitchFamily="2" charset="-122"/>
              <a:ea typeface="Aa花语·满天星守望 (非商业使用)" panose="02010600010101010101" pitchFamily="2" charset="-122"/>
            </a:endParaRPr>
          </a:p>
        </p:txBody>
      </p:sp>
      <p:sp>
        <p:nvSpPr>
          <p:cNvPr id="74" name="文本框 73"/>
          <p:cNvSpPr txBox="1"/>
          <p:nvPr/>
        </p:nvSpPr>
        <p:spPr>
          <a:xfrm>
            <a:off x="4369433" y="1603218"/>
            <a:ext cx="6206247" cy="1200329"/>
          </a:xfrm>
          <a:prstGeom prst="rect">
            <a:avLst/>
          </a:prstGeom>
          <a:noFill/>
        </p:spPr>
        <p:txBody>
          <a:bodyPr wrap="square" rtlCol="0">
            <a:spAutoFit/>
          </a:bodyPr>
          <a:lstStyle/>
          <a:p>
            <a:r>
              <a:rPr lang="zh-CN" altLang="en-US" sz="7200" dirty="0">
                <a:latin typeface="Aa花语·满天星守望 (非商业使用)" panose="02010600010101010101" pitchFamily="2" charset="-122"/>
                <a:ea typeface="Aa花语·满天星守望 (非商业使用)" panose="02010600010101010101" pitchFamily="2" charset="-122"/>
              </a:rPr>
              <a:t>显著物体检测</a:t>
            </a:r>
            <a:endParaRPr lang="zh-CN" altLang="en-US" sz="7200" dirty="0">
              <a:latin typeface="Aa花语·满天星守望 (非商业使用)" panose="02010600010101010101" pitchFamily="2" charset="-122"/>
              <a:ea typeface="Aa花语·满天星守望 (非商业使用)" panose="02010600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linds(horizontal)">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blinds(horizontal)">
                                      <p:cBhvr>
                                        <p:cTn id="12" dur="500"/>
                                        <p:tgtEl>
                                          <p:spTgt spid="20"/>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60"/>
                                        </p:tgtEl>
                                        <p:attrNameLst>
                                          <p:attrName>style.visibility</p:attrName>
                                        </p:attrNameLst>
                                      </p:cBhvr>
                                      <p:to>
                                        <p:strVal val="visible"/>
                                      </p:to>
                                    </p:set>
                                    <p:animEffect transition="in" filter="blinds(horizontal)">
                                      <p:cBhvr>
                                        <p:cTn id="15" dur="500"/>
                                        <p:tgtEl>
                                          <p:spTgt spid="60"/>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61"/>
                                        </p:tgtEl>
                                        <p:attrNameLst>
                                          <p:attrName>style.visibility</p:attrName>
                                        </p:attrNameLst>
                                      </p:cBhvr>
                                      <p:to>
                                        <p:strVal val="visible"/>
                                      </p:to>
                                    </p:set>
                                    <p:animEffect transition="in" filter="blinds(horizontal)">
                                      <p:cBhvr>
                                        <p:cTn id="18" dur="500"/>
                                        <p:tgtEl>
                                          <p:spTgt spid="61"/>
                                        </p:tgtEl>
                                      </p:cBhvr>
                                    </p:animEffect>
                                  </p:childTnLst>
                                </p:cTn>
                              </p:par>
                              <p:par>
                                <p:cTn id="19" presetID="3" presetClass="entr" presetSubtype="10" fill="hold" nodeType="with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blinds(horizontal)">
                                      <p:cBhvr>
                                        <p:cTn id="21" dur="500"/>
                                        <p:tgtEl>
                                          <p:spTgt spid="62"/>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74"/>
                                        </p:tgtEl>
                                        <p:attrNameLst>
                                          <p:attrName>style.visibility</p:attrName>
                                        </p:attrNameLst>
                                      </p:cBhvr>
                                      <p:to>
                                        <p:strVal val="visible"/>
                                      </p:to>
                                    </p:set>
                                  </p:childTnLst>
                                </p:cTn>
                              </p:par>
                            </p:childTnLst>
                          </p:cTn>
                        </p:par>
                        <p:par>
                          <p:cTn id="26" fill="hold">
                            <p:stCondLst>
                              <p:cond delay="0"/>
                            </p:stCondLst>
                            <p:childTnLst>
                              <p:par>
                                <p:cTn id="27" presetID="1" presetClass="entr" presetSubtype="0" fill="hold" grpId="0" nodeType="afterEffect">
                                  <p:stCondLst>
                                    <p:cond delay="0"/>
                                  </p:stCondLst>
                                  <p:childTnLst>
                                    <p:set>
                                      <p:cBhvr>
                                        <p:cTn id="28" dur="1" fill="hold">
                                          <p:stCondLst>
                                            <p:cond delay="0"/>
                                          </p:stCondLst>
                                        </p:cTn>
                                        <p:tgtEl>
                                          <p:spTgt spid="72"/>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childTnLst>
                                    <p:set>
                                      <p:cBhvr>
                                        <p:cTn id="31"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animBg="1"/>
      <p:bldP spid="72" grpId="0"/>
      <p:bldP spid="73" grpId="0"/>
      <p:bldP spid="7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 name="Freeform 22"/>
          <p:cNvSpPr>
            <a:spLocks noEditPoints="1"/>
          </p:cNvSpPr>
          <p:nvPr/>
        </p:nvSpPr>
        <p:spPr bwMode="auto">
          <a:xfrm>
            <a:off x="4323715" y="965835"/>
            <a:ext cx="4700905" cy="217170"/>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64" name="Group 227"/>
          <p:cNvGrpSpPr>
            <a:grpSpLocks noChangeAspect="1"/>
          </p:cNvGrpSpPr>
          <p:nvPr/>
        </p:nvGrpSpPr>
        <p:grpSpPr bwMode="auto">
          <a:xfrm>
            <a:off x="3508418" y="391168"/>
            <a:ext cx="660947" cy="760937"/>
            <a:chOff x="1024" y="313"/>
            <a:chExt cx="780" cy="898"/>
          </a:xfrm>
          <a:solidFill>
            <a:schemeClr val="tx1">
              <a:lumMod val="75000"/>
              <a:lumOff val="25000"/>
            </a:schemeClr>
          </a:solidFill>
        </p:grpSpPr>
        <p:sp>
          <p:nvSpPr>
            <p:cNvPr id="65"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4" name="文本框 73"/>
          <p:cNvSpPr txBox="1"/>
          <p:nvPr/>
        </p:nvSpPr>
        <p:spPr>
          <a:xfrm>
            <a:off x="4502150" y="243205"/>
            <a:ext cx="4460240" cy="829945"/>
          </a:xfrm>
          <a:prstGeom prst="rect">
            <a:avLst/>
          </a:prstGeom>
          <a:noFill/>
        </p:spPr>
        <p:txBody>
          <a:bodyPr wrap="square" rtlCol="0">
            <a:spAutoFit/>
          </a:bodyPr>
          <a:lstStyle/>
          <a:p>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目前存在问题</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sp>
        <p:nvSpPr>
          <p:cNvPr id="3" name="文本框 2"/>
          <p:cNvSpPr txBox="1"/>
          <p:nvPr/>
        </p:nvSpPr>
        <p:spPr>
          <a:xfrm>
            <a:off x="792480" y="1758315"/>
            <a:ext cx="10459085" cy="1383665"/>
          </a:xfrm>
          <a:prstGeom prst="rect">
            <a:avLst/>
          </a:prstGeom>
          <a:noFill/>
        </p:spPr>
        <p:txBody>
          <a:bodyPr wrap="square" rtlCol="0">
            <a:spAutoFit/>
          </a:bodyPr>
          <a:lstStyle/>
          <a:p>
            <a:pPr marL="285750" indent="-285750">
              <a:buFont typeface="Arial" panose="020B0604020202020204" pitchFamily="34" charset="0"/>
              <a:buChar char="•"/>
            </a:pPr>
            <a:r>
              <a:rPr lang="zh-CN" altLang="en-US" sz="2800">
                <a:latin typeface="Aa花语·满天星守望 (非商业使用)" panose="02010600010101010101" pitchFamily="2" charset="-122"/>
                <a:ea typeface="Aa花语·满天星守望 (非商业使用)" panose="02010600010101010101" pitchFamily="2" charset="-122"/>
              </a:rPr>
              <a:t>不同卷积层产生不同的特征（感受野不同），常见的加法或者乘法融合可能会忽略掉他们之间的差异，如何融合不同卷积层产生的特征？</a:t>
            </a:r>
            <a:endParaRPr lang="zh-CN" altLang="en-US" sz="2800">
              <a:latin typeface="Aa花语·满天星守望 (非商业使用)" panose="02010600010101010101" pitchFamily="2" charset="-122"/>
              <a:ea typeface="Aa花语·满天星守望 (非商业使用)" panose="02010600010101010101" pitchFamily="2" charset="-122"/>
            </a:endParaRPr>
          </a:p>
        </p:txBody>
      </p:sp>
      <p:sp>
        <p:nvSpPr>
          <p:cNvPr id="4" name="文本框 3"/>
          <p:cNvSpPr txBox="1"/>
          <p:nvPr/>
        </p:nvSpPr>
        <p:spPr>
          <a:xfrm>
            <a:off x="721360" y="3331845"/>
            <a:ext cx="10612755" cy="953135"/>
          </a:xfrm>
          <a:prstGeom prst="rect">
            <a:avLst/>
          </a:prstGeom>
          <a:noFill/>
        </p:spPr>
        <p:txBody>
          <a:bodyPr wrap="square" rtlCol="0">
            <a:spAutoFit/>
          </a:bodyPr>
          <a:lstStyle/>
          <a:p>
            <a:pPr marL="285750" indent="-285750">
              <a:buFont typeface="Arial" panose="020B0604020202020204" pitchFamily="34" charset="0"/>
              <a:buChar char="•"/>
            </a:pP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显著性检测的损失函数一般是</a:t>
            </a:r>
            <a:r>
              <a:rPr lang="en-US" altLang="zh-CN"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BCE</a:t>
            </a: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，但是这种损失函数仅仅关注边界的像素明显不够</a:t>
            </a:r>
            <a:endParaRPr lang="en-US" altLang="zh-CN"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 name="Freeform 22"/>
          <p:cNvSpPr>
            <a:spLocks noEditPoints="1"/>
          </p:cNvSpPr>
          <p:nvPr/>
        </p:nvSpPr>
        <p:spPr bwMode="auto">
          <a:xfrm>
            <a:off x="4323715" y="1015365"/>
            <a:ext cx="4700905" cy="217170"/>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64" name="Group 227"/>
          <p:cNvGrpSpPr>
            <a:grpSpLocks noChangeAspect="1"/>
          </p:cNvGrpSpPr>
          <p:nvPr/>
        </p:nvGrpSpPr>
        <p:grpSpPr bwMode="auto">
          <a:xfrm>
            <a:off x="3508418" y="440698"/>
            <a:ext cx="660947" cy="760937"/>
            <a:chOff x="1024" y="313"/>
            <a:chExt cx="780" cy="898"/>
          </a:xfrm>
          <a:solidFill>
            <a:schemeClr val="tx1">
              <a:lumMod val="75000"/>
              <a:lumOff val="25000"/>
            </a:schemeClr>
          </a:solidFill>
        </p:grpSpPr>
        <p:sp>
          <p:nvSpPr>
            <p:cNvPr id="65"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4" name="文本框 73"/>
          <p:cNvSpPr txBox="1"/>
          <p:nvPr/>
        </p:nvSpPr>
        <p:spPr>
          <a:xfrm>
            <a:off x="4502150" y="292735"/>
            <a:ext cx="4460240" cy="829945"/>
          </a:xfrm>
          <a:prstGeom prst="rect">
            <a:avLst/>
          </a:prstGeom>
          <a:noFill/>
        </p:spPr>
        <p:txBody>
          <a:bodyPr wrap="square" rtlCol="0">
            <a:spAutoFit/>
          </a:bodyPr>
          <a:lstStyle/>
          <a:p>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核心算法介绍</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pic>
        <p:nvPicPr>
          <p:cNvPr id="3" name="图片 2" descr="framework"/>
          <p:cNvPicPr>
            <a:picLocks noChangeAspect="1"/>
          </p:cNvPicPr>
          <p:nvPr/>
        </p:nvPicPr>
        <p:blipFill>
          <a:blip r:embed="rId1"/>
          <a:stretch>
            <a:fillRect/>
          </a:stretch>
        </p:blipFill>
        <p:spPr>
          <a:xfrm>
            <a:off x="1569085" y="1547495"/>
            <a:ext cx="9054465" cy="50634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2"/>
          <a:stretch>
            <a:fillRect/>
          </a:stretch>
        </p:blipFill>
        <p:spPr>
          <a:xfrm>
            <a:off x="436880" y="3549015"/>
            <a:ext cx="5149850" cy="1836420"/>
          </a:xfrm>
          <a:prstGeom prst="rect">
            <a:avLst/>
          </a:prstGeom>
        </p:spPr>
      </p:pic>
      <p:sp>
        <p:nvSpPr>
          <p:cNvPr id="4" name="Freeform 22"/>
          <p:cNvSpPr>
            <a:spLocks noEditPoints="1"/>
          </p:cNvSpPr>
          <p:nvPr/>
        </p:nvSpPr>
        <p:spPr bwMode="auto">
          <a:xfrm>
            <a:off x="4678045" y="937895"/>
            <a:ext cx="3930650" cy="160655"/>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5" name="Group 227"/>
          <p:cNvGrpSpPr>
            <a:grpSpLocks noChangeAspect="1"/>
          </p:cNvGrpSpPr>
          <p:nvPr/>
        </p:nvGrpSpPr>
        <p:grpSpPr bwMode="auto">
          <a:xfrm>
            <a:off x="3889375" y="387985"/>
            <a:ext cx="555625" cy="640080"/>
            <a:chOff x="1024" y="313"/>
            <a:chExt cx="780" cy="898"/>
          </a:xfrm>
          <a:solidFill>
            <a:schemeClr val="tx1">
              <a:lumMod val="75000"/>
              <a:lumOff val="25000"/>
            </a:schemeClr>
          </a:solidFill>
        </p:grpSpPr>
        <p:sp>
          <p:nvSpPr>
            <p:cNvPr id="6"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5" name="文本框 14"/>
          <p:cNvSpPr txBox="1"/>
          <p:nvPr/>
        </p:nvSpPr>
        <p:spPr>
          <a:xfrm>
            <a:off x="5341620" y="194945"/>
            <a:ext cx="2824480" cy="829945"/>
          </a:xfrm>
          <a:prstGeom prst="rect">
            <a:avLst/>
          </a:prstGeom>
          <a:noFill/>
        </p:spPr>
        <p:txBody>
          <a:bodyPr wrap="square" rtlCol="0">
            <a:spAutoFit/>
          </a:bodyPr>
          <a:lstStyle/>
          <a:p>
            <a:r>
              <a:rPr lang="en-US" altLang="zh-CN"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CFM</a:t>
            </a:r>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模块</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sp>
        <p:nvSpPr>
          <p:cNvPr id="16" name="文本框 15"/>
          <p:cNvSpPr txBox="1"/>
          <p:nvPr/>
        </p:nvSpPr>
        <p:spPr>
          <a:xfrm>
            <a:off x="537210" y="1475740"/>
            <a:ext cx="11004550" cy="1383665"/>
          </a:xfrm>
          <a:prstGeom prst="rect">
            <a:avLst/>
          </a:prstGeom>
          <a:noFill/>
        </p:spPr>
        <p:txBody>
          <a:bodyPr wrap="square" rtlCol="0">
            <a:spAutoFit/>
          </a:bodyPr>
          <a:lstStyle/>
          <a:p>
            <a:r>
              <a:rPr lang="en-US" altLang="zh-CN"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CFM</a:t>
            </a: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执行特征交叉来缓解不同卷积层提取的特征的差异，其过程是高层和底层特征卷积、</a:t>
            </a:r>
            <a:r>
              <a:rPr lang="en-US" altLang="zh-CN"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BN</a:t>
            </a: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和</a:t>
            </a:r>
            <a:r>
              <a:rPr lang="en-US" altLang="zh-CN"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ReLU</a:t>
            </a: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后，元素相乘进行特征融合来提取特征的公共部分，然后分别和原来的特征进行元素加法进行特征细化</a:t>
            </a:r>
            <a:endParaRPr lang="en-US" altLang="zh-CN"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endParaRPr>
          </a:p>
        </p:txBody>
      </p:sp>
      <p:pic>
        <p:nvPicPr>
          <p:cNvPr id="17" name="图片 16"/>
          <p:cNvPicPr>
            <a:picLocks noChangeAspect="1"/>
          </p:cNvPicPr>
          <p:nvPr/>
        </p:nvPicPr>
        <p:blipFill>
          <a:blip r:embed="rId3"/>
          <a:stretch>
            <a:fillRect/>
          </a:stretch>
        </p:blipFill>
        <p:spPr>
          <a:xfrm>
            <a:off x="5984240" y="3150235"/>
            <a:ext cx="5557520" cy="34067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2333625" y="1130935"/>
            <a:ext cx="7753350" cy="3528695"/>
          </a:xfrm>
          <a:prstGeom prst="rect">
            <a:avLst/>
          </a:prstGeom>
        </p:spPr>
      </p:pic>
      <p:sp>
        <p:nvSpPr>
          <p:cNvPr id="4" name="Freeform 22"/>
          <p:cNvSpPr>
            <a:spLocks noEditPoints="1"/>
          </p:cNvSpPr>
          <p:nvPr/>
        </p:nvSpPr>
        <p:spPr bwMode="auto">
          <a:xfrm>
            <a:off x="4678045" y="732155"/>
            <a:ext cx="3930650" cy="160655"/>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5" name="Group 227"/>
          <p:cNvGrpSpPr>
            <a:grpSpLocks noChangeAspect="1"/>
          </p:cNvGrpSpPr>
          <p:nvPr/>
        </p:nvGrpSpPr>
        <p:grpSpPr bwMode="auto">
          <a:xfrm>
            <a:off x="3898900" y="182245"/>
            <a:ext cx="555625" cy="640080"/>
            <a:chOff x="1024" y="313"/>
            <a:chExt cx="780" cy="898"/>
          </a:xfrm>
          <a:solidFill>
            <a:schemeClr val="tx1">
              <a:lumMod val="75000"/>
              <a:lumOff val="25000"/>
            </a:schemeClr>
          </a:solidFill>
        </p:grpSpPr>
        <p:sp>
          <p:nvSpPr>
            <p:cNvPr id="6"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5" name="文本框 14"/>
          <p:cNvSpPr txBox="1"/>
          <p:nvPr/>
        </p:nvSpPr>
        <p:spPr>
          <a:xfrm>
            <a:off x="5341620" y="-10795"/>
            <a:ext cx="2824480" cy="829945"/>
          </a:xfrm>
          <a:prstGeom prst="rect">
            <a:avLst/>
          </a:prstGeom>
          <a:noFill/>
        </p:spPr>
        <p:txBody>
          <a:bodyPr wrap="square" rtlCol="0">
            <a:spAutoFit/>
          </a:bodyPr>
          <a:lstStyle/>
          <a:p>
            <a:r>
              <a:rPr lang="en-US" altLang="zh-CN"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CFD</a:t>
            </a:r>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模块</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sp>
        <p:nvSpPr>
          <p:cNvPr id="16" name="文本框 15"/>
          <p:cNvSpPr txBox="1"/>
          <p:nvPr/>
        </p:nvSpPr>
        <p:spPr>
          <a:xfrm>
            <a:off x="22225" y="5039995"/>
            <a:ext cx="12082780" cy="521970"/>
          </a:xfrm>
          <a:prstGeom prst="rect">
            <a:avLst/>
          </a:prstGeom>
          <a:noFill/>
        </p:spPr>
        <p:txBody>
          <a:bodyPr wrap="square" rtlCol="0">
            <a:spAutoFit/>
          </a:bodyPr>
          <a:lstStyle/>
          <a:p>
            <a:pPr marL="457200" indent="-457200">
              <a:buFont typeface="Arial" panose="020B0604020202020204" pitchFamily="34" charset="0"/>
              <a:buChar char="•"/>
            </a:pP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自底向上：特征由</a:t>
            </a:r>
            <a:r>
              <a:rPr lang="en-US" altLang="zh-CN"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CFM</a:t>
            </a: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从高层次逐步聚合到低层，产生一个粗糙的显著图</a:t>
            </a:r>
            <a:endParaRPr lang="en-US" altLang="zh-CN"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endParaRPr>
          </a:p>
        </p:txBody>
      </p:sp>
      <p:sp>
        <p:nvSpPr>
          <p:cNvPr id="17" name="文本框 16"/>
          <p:cNvSpPr txBox="1"/>
          <p:nvPr/>
        </p:nvSpPr>
        <p:spPr>
          <a:xfrm>
            <a:off x="8255" y="5761990"/>
            <a:ext cx="12074525" cy="953135"/>
          </a:xfrm>
          <a:prstGeom prst="rect">
            <a:avLst/>
          </a:prstGeom>
          <a:noFill/>
        </p:spPr>
        <p:txBody>
          <a:bodyPr wrap="square" rtlCol="0">
            <a:spAutoFit/>
          </a:bodyPr>
          <a:lstStyle/>
          <a:p>
            <a:pPr marL="457200" indent="-457200">
              <a:buFont typeface="Arial" panose="020B0604020202020204" pitchFamily="34" charset="0"/>
              <a:buChar char="•"/>
            </a:pP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自顶向下：由上一个过程聚合的特征直接向下采样，并添加到</a:t>
            </a:r>
            <a:r>
              <a:rPr lang="en-US" altLang="zh-CN"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CFM</a:t>
            </a: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导出的先前的多层特征中进行细化</a:t>
            </a:r>
            <a:endPar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 name="组合 2"/>
          <p:cNvGrpSpPr/>
          <p:nvPr/>
        </p:nvGrpSpPr>
        <p:grpSpPr>
          <a:xfrm>
            <a:off x="3508375" y="471805"/>
            <a:ext cx="5515610" cy="939800"/>
            <a:chOff x="5525" y="743"/>
            <a:chExt cx="8686" cy="1480"/>
          </a:xfrm>
        </p:grpSpPr>
        <p:sp>
          <p:nvSpPr>
            <p:cNvPr id="63" name="Freeform 22"/>
            <p:cNvSpPr>
              <a:spLocks noEditPoints="1"/>
            </p:cNvSpPr>
            <p:nvPr/>
          </p:nvSpPr>
          <p:spPr bwMode="auto">
            <a:xfrm>
              <a:off x="6809" y="1881"/>
              <a:ext cx="7403" cy="342"/>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64" name="Group 227"/>
            <p:cNvGrpSpPr>
              <a:grpSpLocks noChangeAspect="1"/>
            </p:cNvGrpSpPr>
            <p:nvPr/>
          </p:nvGrpSpPr>
          <p:grpSpPr bwMode="auto">
            <a:xfrm>
              <a:off x="5525" y="976"/>
              <a:ext cx="1041" cy="1198"/>
              <a:chOff x="1024" y="313"/>
              <a:chExt cx="780" cy="898"/>
            </a:xfrm>
            <a:solidFill>
              <a:schemeClr val="tx1">
                <a:lumMod val="75000"/>
                <a:lumOff val="25000"/>
              </a:schemeClr>
            </a:solidFill>
          </p:grpSpPr>
          <p:sp>
            <p:nvSpPr>
              <p:cNvPr id="65"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4" name="文本框 73"/>
            <p:cNvSpPr txBox="1"/>
            <p:nvPr/>
          </p:nvSpPr>
          <p:spPr>
            <a:xfrm>
              <a:off x="7090" y="743"/>
              <a:ext cx="7024" cy="1307"/>
            </a:xfrm>
            <a:prstGeom prst="rect">
              <a:avLst/>
            </a:prstGeom>
            <a:noFill/>
          </p:spPr>
          <p:txBody>
            <a:bodyPr wrap="square" rtlCol="0">
              <a:spAutoFit/>
            </a:bodyPr>
            <a:lstStyle/>
            <a:p>
              <a:r>
                <a:rPr lang="en-US" altLang="zh-CN"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PPA</a:t>
              </a:r>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损失函数</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grpSp>
      <p:sp>
        <p:nvSpPr>
          <p:cNvPr id="2" name="文本框 1"/>
          <p:cNvSpPr txBox="1"/>
          <p:nvPr/>
        </p:nvSpPr>
        <p:spPr>
          <a:xfrm>
            <a:off x="854075" y="2057400"/>
            <a:ext cx="9038590" cy="1814830"/>
          </a:xfrm>
          <a:prstGeom prst="rect">
            <a:avLst/>
          </a:prstGeom>
          <a:noFill/>
        </p:spPr>
        <p:txBody>
          <a:bodyPr wrap="square" rtlCol="0">
            <a:spAutoFit/>
          </a:bodyPr>
          <a:lstStyle/>
          <a:p>
            <a:r>
              <a:rPr lang="en-US" altLang="zh-CN"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BCE</a:t>
            </a: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损失函数的缺点：</a:t>
            </a:r>
            <a:endPar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endParaRPr>
          </a:p>
          <a:p>
            <a:pPr marL="285750" indent="-285750">
              <a:buFont typeface="Arial" panose="020B0604020202020204" pitchFamily="34" charset="0"/>
              <a:buChar char="•"/>
            </a:pP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独立计算每个像素的损失，忽略了图像的全局结构</a:t>
            </a:r>
            <a:endPar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endParaRPr>
          </a:p>
          <a:p>
            <a:pPr marL="285750" indent="-285750">
              <a:buFont typeface="Arial" panose="020B0604020202020204" pitchFamily="34" charset="0"/>
              <a:buChar char="•"/>
            </a:pP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在以背景为主的图片中，前景像素的损失会被稀释</a:t>
            </a:r>
            <a:endPar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endParaRPr>
          </a:p>
          <a:p>
            <a:pPr marL="285750" indent="-285750">
              <a:buFont typeface="Arial" panose="020B0604020202020204" pitchFamily="34" charset="0"/>
              <a:buChar char="•"/>
            </a:pPr>
            <a:r>
              <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rPr>
              <a:t>对所有像素权重相同</a:t>
            </a:r>
            <a:endParaRPr lang="zh-CN" altLang="en-US" sz="2800">
              <a:latin typeface="Aa花语·满天星守望 (非商业使用)" panose="02010600010101010101" pitchFamily="2" charset="-122"/>
              <a:ea typeface="Aa花语·满天星守望 (非商业使用)" panose="02010600010101010101" pitchFamily="2" charset="-122"/>
              <a:cs typeface="Aa花语·满天星守望 (非商业使用)" panose="02010600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508635" y="785495"/>
            <a:ext cx="6637655" cy="1868805"/>
          </a:xfrm>
          <a:prstGeom prst="rect">
            <a:avLst/>
          </a:prstGeom>
        </p:spPr>
      </p:pic>
      <p:pic>
        <p:nvPicPr>
          <p:cNvPr id="3" name="图片 2"/>
          <p:cNvPicPr>
            <a:picLocks noChangeAspect="1"/>
          </p:cNvPicPr>
          <p:nvPr/>
        </p:nvPicPr>
        <p:blipFill>
          <a:blip r:embed="rId2"/>
          <a:stretch>
            <a:fillRect/>
          </a:stretch>
        </p:blipFill>
        <p:spPr>
          <a:xfrm>
            <a:off x="0" y="3130550"/>
            <a:ext cx="6489065" cy="1750695"/>
          </a:xfrm>
          <a:prstGeom prst="rect">
            <a:avLst/>
          </a:prstGeom>
        </p:spPr>
      </p:pic>
      <p:pic>
        <p:nvPicPr>
          <p:cNvPr id="4" name="图片 3"/>
          <p:cNvPicPr>
            <a:picLocks noChangeAspect="1"/>
          </p:cNvPicPr>
          <p:nvPr/>
        </p:nvPicPr>
        <p:blipFill>
          <a:blip r:embed="rId3"/>
          <a:stretch>
            <a:fillRect/>
          </a:stretch>
        </p:blipFill>
        <p:spPr>
          <a:xfrm>
            <a:off x="6320790" y="2532380"/>
            <a:ext cx="5694680" cy="38684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a:blip r:embed="rId1"/>
          <a:srcRect r="19174"/>
          <a:stretch>
            <a:fillRect/>
          </a:stretch>
        </p:blipFill>
        <p:spPr>
          <a:xfrm>
            <a:off x="1005205" y="3162300"/>
            <a:ext cx="3916045" cy="1268730"/>
          </a:xfrm>
          <a:prstGeom prst="rect">
            <a:avLst/>
          </a:prstGeom>
        </p:spPr>
      </p:pic>
      <p:pic>
        <p:nvPicPr>
          <p:cNvPr id="7" name="图片 6"/>
          <p:cNvPicPr>
            <a:picLocks noChangeAspect="1"/>
          </p:cNvPicPr>
          <p:nvPr/>
        </p:nvPicPr>
        <p:blipFill>
          <a:blip r:embed="rId2"/>
          <a:srcRect r="18632"/>
          <a:stretch>
            <a:fillRect/>
          </a:stretch>
        </p:blipFill>
        <p:spPr>
          <a:xfrm>
            <a:off x="1005205" y="4661535"/>
            <a:ext cx="5052695" cy="1383665"/>
          </a:xfrm>
          <a:prstGeom prst="rect">
            <a:avLst/>
          </a:prstGeom>
        </p:spPr>
      </p:pic>
      <p:pic>
        <p:nvPicPr>
          <p:cNvPr id="8" name="图片 7"/>
          <p:cNvPicPr>
            <a:picLocks noChangeAspect="1"/>
          </p:cNvPicPr>
          <p:nvPr/>
        </p:nvPicPr>
        <p:blipFill>
          <a:blip r:embed="rId3"/>
          <a:stretch>
            <a:fillRect/>
          </a:stretch>
        </p:blipFill>
        <p:spPr>
          <a:xfrm>
            <a:off x="1153795" y="873760"/>
            <a:ext cx="7381875" cy="1831975"/>
          </a:xfrm>
          <a:prstGeom prst="rect">
            <a:avLst/>
          </a:prstGeom>
        </p:spPr>
      </p:pic>
      <p:cxnSp>
        <p:nvCxnSpPr>
          <p:cNvPr id="3" name="曲线连接符 2"/>
          <p:cNvCxnSpPr>
            <a:stCxn id="6" idx="3"/>
            <a:endCxn id="7" idx="3"/>
          </p:cNvCxnSpPr>
          <p:nvPr/>
        </p:nvCxnSpPr>
        <p:spPr>
          <a:xfrm>
            <a:off x="4921250" y="3796665"/>
            <a:ext cx="1136650" cy="1557020"/>
          </a:xfrm>
          <a:prstGeom prst="curvedConnector3">
            <a:avLst>
              <a:gd name="adj1" fmla="val 194748"/>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6813233" y="3070860"/>
            <a:ext cx="4775835" cy="1014730"/>
          </a:xfrm>
          <a:prstGeom prst="rect">
            <a:avLst/>
          </a:prstGeom>
          <a:noFill/>
          <a:ln>
            <a:noFill/>
          </a:ln>
        </p:spPr>
        <p:txBody>
          <a:bodyPr wrap="none" rtlCol="0" anchor="t">
            <a:spAutoFit/>
          </a:bodyPr>
          <a:p>
            <a:pPr algn="ctr"/>
            <a:r>
              <a:rPr lang="en-US" altLang="zh-CN" sz="6000" b="1">
                <a:solidFill>
                  <a:srgbClr val="0070C0"/>
                </a:solidFill>
                <a:effectLst>
                  <a:outerShdw blurRad="38100" dist="25400" dir="5400000" algn="ctr" rotWithShape="0">
                    <a:srgbClr val="6E747A">
                      <a:alpha val="43000"/>
                    </a:srgbClr>
                  </a:outerShdw>
                </a:effectLst>
              </a:rPr>
              <a:t>MLS </a:t>
            </a:r>
            <a:r>
              <a:rPr lang="en-US" altLang="zh-CN" sz="2400" b="1">
                <a:solidFill>
                  <a:srgbClr val="0070C0"/>
                </a:solidFill>
                <a:effectLst>
                  <a:outerShdw blurRad="38100" dist="25400" dir="5400000" algn="ctr" rotWithShape="0">
                    <a:srgbClr val="6E747A">
                      <a:alpha val="43000"/>
                    </a:srgbClr>
                  </a:outerShdw>
                </a:effectLst>
              </a:rPr>
              <a:t>(multi-level supervision)</a:t>
            </a:r>
            <a:endParaRPr lang="en-US" altLang="zh-CN" sz="2400" b="1">
              <a:solidFill>
                <a:srgbClr val="0070C0"/>
              </a:solidFill>
              <a:effectLst>
                <a:outerShdw blurRad="38100" dist="25400" dir="5400000" algn="ctr" rotWithShape="0">
                  <a:srgbClr val="6E747A">
                    <a:alpha val="43000"/>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2473325" y="1758315"/>
            <a:ext cx="2209165" cy="3040380"/>
            <a:chOff x="1558" y="1280"/>
            <a:chExt cx="1315" cy="1810"/>
          </a:xfrm>
          <a:solidFill>
            <a:schemeClr val="tx1">
              <a:lumMod val="75000"/>
              <a:lumOff val="25000"/>
            </a:schemeClr>
          </a:solidFill>
        </p:grpSpPr>
        <p:sp>
          <p:nvSpPr>
            <p:cNvPr id="6" name="Freeform 5"/>
            <p:cNvSpPr/>
            <p:nvPr/>
          </p:nvSpPr>
          <p:spPr bwMode="auto">
            <a:xfrm>
              <a:off x="1838" y="1280"/>
              <a:ext cx="1035" cy="922"/>
            </a:xfrm>
            <a:custGeom>
              <a:avLst/>
              <a:gdLst>
                <a:gd name="T0" fmla="*/ 9 w 244"/>
                <a:gd name="T1" fmla="*/ 127 h 218"/>
                <a:gd name="T2" fmla="*/ 53 w 244"/>
                <a:gd name="T3" fmla="*/ 203 h 218"/>
                <a:gd name="T4" fmla="*/ 141 w 244"/>
                <a:gd name="T5" fmla="*/ 212 h 218"/>
                <a:gd name="T6" fmla="*/ 209 w 244"/>
                <a:gd name="T7" fmla="*/ 84 h 218"/>
                <a:gd name="T8" fmla="*/ 45 w 244"/>
                <a:gd name="T9" fmla="*/ 42 h 218"/>
                <a:gd name="T10" fmla="*/ 2 w 244"/>
                <a:gd name="T11" fmla="*/ 115 h 218"/>
                <a:gd name="T12" fmla="*/ 44 w 244"/>
                <a:gd name="T13" fmla="*/ 188 h 218"/>
                <a:gd name="T14" fmla="*/ 48 w 244"/>
                <a:gd name="T15" fmla="*/ 181 h 218"/>
                <a:gd name="T16" fmla="*/ 9 w 244"/>
                <a:gd name="T17" fmla="*/ 129 h 218"/>
                <a:gd name="T18" fmla="*/ 53 w 244"/>
                <a:gd name="T19" fmla="*/ 44 h 218"/>
                <a:gd name="T20" fmla="*/ 196 w 244"/>
                <a:gd name="T21" fmla="*/ 80 h 218"/>
                <a:gd name="T22" fmla="*/ 210 w 244"/>
                <a:gd name="T23" fmla="*/ 155 h 218"/>
                <a:gd name="T24" fmla="*/ 141 w 244"/>
                <a:gd name="T25" fmla="*/ 205 h 218"/>
                <a:gd name="T26" fmla="*/ 63 w 244"/>
                <a:gd name="T27" fmla="*/ 199 h 218"/>
                <a:gd name="T28" fmla="*/ 16 w 244"/>
                <a:gd name="T29" fmla="*/ 125 h 218"/>
                <a:gd name="T30" fmla="*/ 9 w 244"/>
                <a:gd name="T31" fmla="*/ 12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 h="218">
                  <a:moveTo>
                    <a:pt x="9" y="127"/>
                  </a:moveTo>
                  <a:cubicBezTo>
                    <a:pt x="6" y="163"/>
                    <a:pt x="21" y="188"/>
                    <a:pt x="53" y="203"/>
                  </a:cubicBezTo>
                  <a:cubicBezTo>
                    <a:pt x="80" y="216"/>
                    <a:pt x="112" y="218"/>
                    <a:pt x="141" y="212"/>
                  </a:cubicBezTo>
                  <a:cubicBezTo>
                    <a:pt x="201" y="200"/>
                    <a:pt x="244" y="141"/>
                    <a:pt x="209" y="84"/>
                  </a:cubicBezTo>
                  <a:cubicBezTo>
                    <a:pt x="177" y="33"/>
                    <a:pt x="97" y="0"/>
                    <a:pt x="45" y="42"/>
                  </a:cubicBezTo>
                  <a:cubicBezTo>
                    <a:pt x="24" y="59"/>
                    <a:pt x="2" y="86"/>
                    <a:pt x="2" y="115"/>
                  </a:cubicBezTo>
                  <a:cubicBezTo>
                    <a:pt x="1" y="147"/>
                    <a:pt x="21" y="168"/>
                    <a:pt x="44" y="188"/>
                  </a:cubicBezTo>
                  <a:cubicBezTo>
                    <a:pt x="47" y="190"/>
                    <a:pt x="51" y="184"/>
                    <a:pt x="48" y="181"/>
                  </a:cubicBezTo>
                  <a:cubicBezTo>
                    <a:pt x="32" y="166"/>
                    <a:pt x="16" y="151"/>
                    <a:pt x="9" y="129"/>
                  </a:cubicBezTo>
                  <a:cubicBezTo>
                    <a:pt x="0" y="96"/>
                    <a:pt x="28" y="62"/>
                    <a:pt x="53" y="44"/>
                  </a:cubicBezTo>
                  <a:cubicBezTo>
                    <a:pt x="100" y="10"/>
                    <a:pt x="163" y="41"/>
                    <a:pt x="196" y="80"/>
                  </a:cubicBezTo>
                  <a:cubicBezTo>
                    <a:pt x="215" y="101"/>
                    <a:pt x="221" y="129"/>
                    <a:pt x="210" y="155"/>
                  </a:cubicBezTo>
                  <a:cubicBezTo>
                    <a:pt x="199" y="183"/>
                    <a:pt x="168" y="198"/>
                    <a:pt x="141" y="205"/>
                  </a:cubicBezTo>
                  <a:cubicBezTo>
                    <a:pt x="115" y="211"/>
                    <a:pt x="88" y="207"/>
                    <a:pt x="63" y="199"/>
                  </a:cubicBezTo>
                  <a:cubicBezTo>
                    <a:pt x="30" y="187"/>
                    <a:pt x="13" y="160"/>
                    <a:pt x="16" y="125"/>
                  </a:cubicBezTo>
                  <a:cubicBezTo>
                    <a:pt x="16" y="120"/>
                    <a:pt x="9" y="124"/>
                    <a:pt x="9"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6"/>
            <p:cNvSpPr/>
            <p:nvPr/>
          </p:nvSpPr>
          <p:spPr bwMode="auto">
            <a:xfrm>
              <a:off x="1775" y="2126"/>
              <a:ext cx="670" cy="537"/>
            </a:xfrm>
            <a:custGeom>
              <a:avLst/>
              <a:gdLst>
                <a:gd name="T0" fmla="*/ 64 w 158"/>
                <a:gd name="T1" fmla="*/ 3 h 127"/>
                <a:gd name="T2" fmla="*/ 32 w 158"/>
                <a:gd name="T3" fmla="*/ 38 h 127"/>
                <a:gd name="T4" fmla="*/ 7 w 158"/>
                <a:gd name="T5" fmla="*/ 76 h 127"/>
                <a:gd name="T6" fmla="*/ 60 w 158"/>
                <a:gd name="T7" fmla="*/ 115 h 127"/>
                <a:gd name="T8" fmla="*/ 139 w 158"/>
                <a:gd name="T9" fmla="*/ 103 h 127"/>
                <a:gd name="T10" fmla="*/ 153 w 158"/>
                <a:gd name="T11" fmla="*/ 5 h 127"/>
                <a:gd name="T12" fmla="*/ 146 w 158"/>
                <a:gd name="T13" fmla="*/ 8 h 127"/>
                <a:gd name="T14" fmla="*/ 142 w 158"/>
                <a:gd name="T15" fmla="*/ 76 h 127"/>
                <a:gd name="T16" fmla="*/ 100 w 158"/>
                <a:gd name="T17" fmla="*/ 111 h 127"/>
                <a:gd name="T18" fmla="*/ 75 w 158"/>
                <a:gd name="T19" fmla="*/ 109 h 127"/>
                <a:gd name="T20" fmla="*/ 15 w 158"/>
                <a:gd name="T21" fmla="*/ 84 h 127"/>
                <a:gd name="T22" fmla="*/ 37 w 158"/>
                <a:gd name="T23" fmla="*/ 41 h 127"/>
                <a:gd name="T24" fmla="*/ 66 w 158"/>
                <a:gd name="T25" fmla="*/ 10 h 127"/>
                <a:gd name="T26" fmla="*/ 64 w 158"/>
                <a:gd name="T27" fmla="*/ 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27">
                  <a:moveTo>
                    <a:pt x="64" y="3"/>
                  </a:moveTo>
                  <a:cubicBezTo>
                    <a:pt x="51" y="12"/>
                    <a:pt x="42" y="26"/>
                    <a:pt x="32" y="38"/>
                  </a:cubicBezTo>
                  <a:cubicBezTo>
                    <a:pt x="22" y="50"/>
                    <a:pt x="12" y="61"/>
                    <a:pt x="7" y="76"/>
                  </a:cubicBezTo>
                  <a:cubicBezTo>
                    <a:pt x="0" y="104"/>
                    <a:pt x="42" y="113"/>
                    <a:pt x="60" y="115"/>
                  </a:cubicBezTo>
                  <a:cubicBezTo>
                    <a:pt x="86" y="118"/>
                    <a:pt x="121" y="127"/>
                    <a:pt x="139" y="103"/>
                  </a:cubicBezTo>
                  <a:cubicBezTo>
                    <a:pt x="158" y="77"/>
                    <a:pt x="151" y="35"/>
                    <a:pt x="153" y="5"/>
                  </a:cubicBezTo>
                  <a:cubicBezTo>
                    <a:pt x="153" y="0"/>
                    <a:pt x="146" y="4"/>
                    <a:pt x="146" y="8"/>
                  </a:cubicBezTo>
                  <a:cubicBezTo>
                    <a:pt x="145" y="30"/>
                    <a:pt x="147" y="54"/>
                    <a:pt x="142" y="76"/>
                  </a:cubicBezTo>
                  <a:cubicBezTo>
                    <a:pt x="138" y="97"/>
                    <a:pt x="125" y="113"/>
                    <a:pt x="100" y="111"/>
                  </a:cubicBezTo>
                  <a:cubicBezTo>
                    <a:pt x="92" y="110"/>
                    <a:pt x="83" y="110"/>
                    <a:pt x="75" y="109"/>
                  </a:cubicBezTo>
                  <a:cubicBezTo>
                    <a:pt x="54" y="108"/>
                    <a:pt x="24" y="106"/>
                    <a:pt x="15" y="84"/>
                  </a:cubicBezTo>
                  <a:cubicBezTo>
                    <a:pt x="9" y="70"/>
                    <a:pt x="29" y="51"/>
                    <a:pt x="37" y="41"/>
                  </a:cubicBezTo>
                  <a:cubicBezTo>
                    <a:pt x="46" y="30"/>
                    <a:pt x="54" y="18"/>
                    <a:pt x="66" y="10"/>
                  </a:cubicBezTo>
                  <a:cubicBezTo>
                    <a:pt x="70" y="7"/>
                    <a:pt x="69" y="0"/>
                    <a:pt x="6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7"/>
            <p:cNvSpPr/>
            <p:nvPr/>
          </p:nvSpPr>
          <p:spPr bwMode="auto">
            <a:xfrm>
              <a:off x="1787" y="2562"/>
              <a:ext cx="365" cy="528"/>
            </a:xfrm>
            <a:custGeom>
              <a:avLst/>
              <a:gdLst>
                <a:gd name="T0" fmla="*/ 35 w 86"/>
                <a:gd name="T1" fmla="*/ 8 h 125"/>
                <a:gd name="T2" fmla="*/ 35 w 86"/>
                <a:gd name="T3" fmla="*/ 5 h 125"/>
                <a:gd name="T4" fmla="*/ 28 w 86"/>
                <a:gd name="T5" fmla="*/ 8 h 125"/>
                <a:gd name="T6" fmla="*/ 52 w 86"/>
                <a:gd name="T7" fmla="*/ 54 h 125"/>
                <a:gd name="T8" fmla="*/ 67 w 86"/>
                <a:gd name="T9" fmla="*/ 80 h 125"/>
                <a:gd name="T10" fmla="*/ 46 w 86"/>
                <a:gd name="T11" fmla="*/ 88 h 125"/>
                <a:gd name="T12" fmla="*/ 10 w 86"/>
                <a:gd name="T13" fmla="*/ 111 h 125"/>
                <a:gd name="T14" fmla="*/ 68 w 86"/>
                <a:gd name="T15" fmla="*/ 110 h 125"/>
                <a:gd name="T16" fmla="*/ 86 w 86"/>
                <a:gd name="T17" fmla="*/ 95 h 125"/>
                <a:gd name="T18" fmla="*/ 60 w 86"/>
                <a:gd name="T19" fmla="*/ 84 h 125"/>
                <a:gd name="T20" fmla="*/ 59 w 86"/>
                <a:gd name="T21" fmla="*/ 91 h 125"/>
                <a:gd name="T22" fmla="*/ 63 w 86"/>
                <a:gd name="T23" fmla="*/ 91 h 125"/>
                <a:gd name="T24" fmla="*/ 68 w 86"/>
                <a:gd name="T25" fmla="*/ 103 h 125"/>
                <a:gd name="T26" fmla="*/ 52 w 86"/>
                <a:gd name="T27" fmla="*/ 107 h 125"/>
                <a:gd name="T28" fmla="*/ 28 w 86"/>
                <a:gd name="T29" fmla="*/ 109 h 125"/>
                <a:gd name="T30" fmla="*/ 21 w 86"/>
                <a:gd name="T31" fmla="*/ 98 h 125"/>
                <a:gd name="T32" fmla="*/ 37 w 86"/>
                <a:gd name="T33" fmla="*/ 95 h 125"/>
                <a:gd name="T34" fmla="*/ 70 w 86"/>
                <a:gd name="T35" fmla="*/ 95 h 125"/>
                <a:gd name="T36" fmla="*/ 73 w 86"/>
                <a:gd name="T37" fmla="*/ 74 h 125"/>
                <a:gd name="T38" fmla="*/ 35 w 86"/>
                <a:gd name="T39" fmla="*/ 4 h 125"/>
                <a:gd name="T40" fmla="*/ 28 w 86"/>
                <a:gd name="T41" fmla="*/ 7 h 125"/>
                <a:gd name="T42" fmla="*/ 28 w 86"/>
                <a:gd name="T43" fmla="*/ 10 h 125"/>
                <a:gd name="T44" fmla="*/ 35 w 86"/>
                <a:gd name="T45" fmla="*/ 8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25">
                  <a:moveTo>
                    <a:pt x="35" y="8"/>
                  </a:moveTo>
                  <a:cubicBezTo>
                    <a:pt x="35" y="7"/>
                    <a:pt x="35" y="6"/>
                    <a:pt x="35" y="5"/>
                  </a:cubicBezTo>
                  <a:cubicBezTo>
                    <a:pt x="33" y="6"/>
                    <a:pt x="31" y="7"/>
                    <a:pt x="28" y="8"/>
                  </a:cubicBezTo>
                  <a:cubicBezTo>
                    <a:pt x="32" y="23"/>
                    <a:pt x="44" y="40"/>
                    <a:pt x="52" y="54"/>
                  </a:cubicBezTo>
                  <a:cubicBezTo>
                    <a:pt x="57" y="62"/>
                    <a:pt x="61" y="72"/>
                    <a:pt x="67" y="80"/>
                  </a:cubicBezTo>
                  <a:cubicBezTo>
                    <a:pt x="77" y="92"/>
                    <a:pt x="51" y="88"/>
                    <a:pt x="46" y="88"/>
                  </a:cubicBezTo>
                  <a:cubicBezTo>
                    <a:pt x="34" y="88"/>
                    <a:pt x="0" y="91"/>
                    <a:pt x="10" y="111"/>
                  </a:cubicBezTo>
                  <a:cubicBezTo>
                    <a:pt x="17" y="125"/>
                    <a:pt x="57" y="113"/>
                    <a:pt x="68" y="110"/>
                  </a:cubicBezTo>
                  <a:cubicBezTo>
                    <a:pt x="74" y="109"/>
                    <a:pt x="86" y="102"/>
                    <a:pt x="86" y="95"/>
                  </a:cubicBezTo>
                  <a:cubicBezTo>
                    <a:pt x="85" y="83"/>
                    <a:pt x="69" y="84"/>
                    <a:pt x="60" y="84"/>
                  </a:cubicBezTo>
                  <a:cubicBezTo>
                    <a:pt x="57" y="84"/>
                    <a:pt x="54" y="91"/>
                    <a:pt x="59" y="91"/>
                  </a:cubicBezTo>
                  <a:cubicBezTo>
                    <a:pt x="60" y="91"/>
                    <a:pt x="62" y="91"/>
                    <a:pt x="63" y="91"/>
                  </a:cubicBezTo>
                  <a:cubicBezTo>
                    <a:pt x="74" y="89"/>
                    <a:pt x="75" y="93"/>
                    <a:pt x="68" y="103"/>
                  </a:cubicBezTo>
                  <a:cubicBezTo>
                    <a:pt x="63" y="105"/>
                    <a:pt x="57" y="106"/>
                    <a:pt x="52" y="107"/>
                  </a:cubicBezTo>
                  <a:cubicBezTo>
                    <a:pt x="44" y="108"/>
                    <a:pt x="36" y="109"/>
                    <a:pt x="28" y="109"/>
                  </a:cubicBezTo>
                  <a:cubicBezTo>
                    <a:pt x="26" y="109"/>
                    <a:pt x="4" y="105"/>
                    <a:pt x="21" y="98"/>
                  </a:cubicBezTo>
                  <a:cubicBezTo>
                    <a:pt x="26" y="96"/>
                    <a:pt x="32" y="96"/>
                    <a:pt x="37" y="95"/>
                  </a:cubicBezTo>
                  <a:cubicBezTo>
                    <a:pt x="48" y="94"/>
                    <a:pt x="59" y="96"/>
                    <a:pt x="70" y="95"/>
                  </a:cubicBezTo>
                  <a:cubicBezTo>
                    <a:pt x="82" y="94"/>
                    <a:pt x="76" y="80"/>
                    <a:pt x="73" y="74"/>
                  </a:cubicBezTo>
                  <a:cubicBezTo>
                    <a:pt x="60" y="54"/>
                    <a:pt x="40" y="28"/>
                    <a:pt x="35" y="4"/>
                  </a:cubicBezTo>
                  <a:cubicBezTo>
                    <a:pt x="34" y="0"/>
                    <a:pt x="28" y="4"/>
                    <a:pt x="28" y="7"/>
                  </a:cubicBezTo>
                  <a:cubicBezTo>
                    <a:pt x="28" y="8"/>
                    <a:pt x="28" y="9"/>
                    <a:pt x="28" y="10"/>
                  </a:cubicBezTo>
                  <a:cubicBezTo>
                    <a:pt x="28" y="15"/>
                    <a:pt x="35" y="11"/>
                    <a:pt x="3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
            <p:cNvSpPr/>
            <p:nvPr/>
          </p:nvSpPr>
          <p:spPr bwMode="auto">
            <a:xfrm>
              <a:off x="2228" y="2591"/>
              <a:ext cx="276" cy="474"/>
            </a:xfrm>
            <a:custGeom>
              <a:avLst/>
              <a:gdLst>
                <a:gd name="T0" fmla="*/ 2 w 65"/>
                <a:gd name="T1" fmla="*/ 8 h 112"/>
                <a:gd name="T2" fmla="*/ 26 w 65"/>
                <a:gd name="T3" fmla="*/ 44 h 112"/>
                <a:gd name="T4" fmla="*/ 50 w 65"/>
                <a:gd name="T5" fmla="*/ 85 h 112"/>
                <a:gd name="T6" fmla="*/ 55 w 65"/>
                <a:gd name="T7" fmla="*/ 79 h 112"/>
                <a:gd name="T8" fmla="*/ 12 w 65"/>
                <a:gd name="T9" fmla="*/ 85 h 112"/>
                <a:gd name="T10" fmla="*/ 18 w 65"/>
                <a:gd name="T11" fmla="*/ 103 h 112"/>
                <a:gd name="T12" fmla="*/ 64 w 65"/>
                <a:gd name="T13" fmla="*/ 79 h 112"/>
                <a:gd name="T14" fmla="*/ 58 w 65"/>
                <a:gd name="T15" fmla="*/ 79 h 112"/>
                <a:gd name="T16" fmla="*/ 32 w 65"/>
                <a:gd name="T17" fmla="*/ 98 h 112"/>
                <a:gd name="T18" fmla="*/ 25 w 65"/>
                <a:gd name="T19" fmla="*/ 97 h 112"/>
                <a:gd name="T20" fmla="*/ 27 w 65"/>
                <a:gd name="T21" fmla="*/ 86 h 112"/>
                <a:gd name="T22" fmla="*/ 51 w 65"/>
                <a:gd name="T23" fmla="*/ 87 h 112"/>
                <a:gd name="T24" fmla="*/ 56 w 65"/>
                <a:gd name="T25" fmla="*/ 81 h 112"/>
                <a:gd name="T26" fmla="*/ 38 w 65"/>
                <a:gd name="T27" fmla="*/ 49 h 112"/>
                <a:gd name="T28" fmla="*/ 8 w 65"/>
                <a:gd name="T29" fmla="*/ 3 h 112"/>
                <a:gd name="T30" fmla="*/ 2 w 65"/>
                <a:gd name="T31" fmla="*/ 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 h="112">
                  <a:moveTo>
                    <a:pt x="2" y="8"/>
                  </a:moveTo>
                  <a:cubicBezTo>
                    <a:pt x="10" y="20"/>
                    <a:pt x="18" y="32"/>
                    <a:pt x="26" y="44"/>
                  </a:cubicBezTo>
                  <a:cubicBezTo>
                    <a:pt x="34" y="56"/>
                    <a:pt x="46" y="71"/>
                    <a:pt x="50" y="85"/>
                  </a:cubicBezTo>
                  <a:cubicBezTo>
                    <a:pt x="51" y="83"/>
                    <a:pt x="53" y="81"/>
                    <a:pt x="55" y="79"/>
                  </a:cubicBezTo>
                  <a:cubicBezTo>
                    <a:pt x="40" y="78"/>
                    <a:pt x="23" y="75"/>
                    <a:pt x="12" y="85"/>
                  </a:cubicBezTo>
                  <a:cubicBezTo>
                    <a:pt x="5" y="92"/>
                    <a:pt x="12" y="100"/>
                    <a:pt x="18" y="103"/>
                  </a:cubicBezTo>
                  <a:cubicBezTo>
                    <a:pt x="36" y="112"/>
                    <a:pt x="61" y="99"/>
                    <a:pt x="64" y="79"/>
                  </a:cubicBezTo>
                  <a:cubicBezTo>
                    <a:pt x="65" y="74"/>
                    <a:pt x="58" y="75"/>
                    <a:pt x="58" y="79"/>
                  </a:cubicBezTo>
                  <a:cubicBezTo>
                    <a:pt x="56" y="93"/>
                    <a:pt x="44" y="98"/>
                    <a:pt x="32" y="98"/>
                  </a:cubicBezTo>
                  <a:cubicBezTo>
                    <a:pt x="29" y="98"/>
                    <a:pt x="27" y="97"/>
                    <a:pt x="25" y="97"/>
                  </a:cubicBezTo>
                  <a:cubicBezTo>
                    <a:pt x="16" y="95"/>
                    <a:pt x="17" y="92"/>
                    <a:pt x="27" y="86"/>
                  </a:cubicBezTo>
                  <a:cubicBezTo>
                    <a:pt x="34" y="84"/>
                    <a:pt x="44" y="86"/>
                    <a:pt x="51" y="87"/>
                  </a:cubicBezTo>
                  <a:cubicBezTo>
                    <a:pt x="54" y="87"/>
                    <a:pt x="57" y="84"/>
                    <a:pt x="56" y="81"/>
                  </a:cubicBezTo>
                  <a:cubicBezTo>
                    <a:pt x="53" y="70"/>
                    <a:pt x="44" y="59"/>
                    <a:pt x="38" y="49"/>
                  </a:cubicBezTo>
                  <a:cubicBezTo>
                    <a:pt x="29" y="33"/>
                    <a:pt x="18" y="18"/>
                    <a:pt x="8" y="3"/>
                  </a:cubicBezTo>
                  <a:cubicBezTo>
                    <a:pt x="5"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9"/>
            <p:cNvSpPr/>
            <p:nvPr/>
          </p:nvSpPr>
          <p:spPr bwMode="auto">
            <a:xfrm>
              <a:off x="1783" y="2164"/>
              <a:ext cx="598" cy="355"/>
            </a:xfrm>
            <a:custGeom>
              <a:avLst/>
              <a:gdLst>
                <a:gd name="T0" fmla="*/ 50 w 141"/>
                <a:gd name="T1" fmla="*/ 10 h 84"/>
                <a:gd name="T2" fmla="*/ 52 w 141"/>
                <a:gd name="T3" fmla="*/ 6 h 84"/>
                <a:gd name="T4" fmla="*/ 48 w 141"/>
                <a:gd name="T5" fmla="*/ 2 h 84"/>
                <a:gd name="T6" fmla="*/ 13 w 141"/>
                <a:gd name="T7" fmla="*/ 25 h 84"/>
                <a:gd name="T8" fmla="*/ 1 w 141"/>
                <a:gd name="T9" fmla="*/ 35 h 84"/>
                <a:gd name="T10" fmla="*/ 2 w 141"/>
                <a:gd name="T11" fmla="*/ 39 h 84"/>
                <a:gd name="T12" fmla="*/ 82 w 141"/>
                <a:gd name="T13" fmla="*/ 65 h 84"/>
                <a:gd name="T14" fmla="*/ 120 w 141"/>
                <a:gd name="T15" fmla="*/ 66 h 84"/>
                <a:gd name="T16" fmla="*/ 85 w 141"/>
                <a:gd name="T17" fmla="*/ 61 h 84"/>
                <a:gd name="T18" fmla="*/ 92 w 141"/>
                <a:gd name="T19" fmla="*/ 57 h 84"/>
                <a:gd name="T20" fmla="*/ 106 w 141"/>
                <a:gd name="T21" fmla="*/ 54 h 84"/>
                <a:gd name="T22" fmla="*/ 89 w 141"/>
                <a:gd name="T23" fmla="*/ 60 h 84"/>
                <a:gd name="T24" fmla="*/ 87 w 141"/>
                <a:gd name="T25" fmla="*/ 56 h 84"/>
                <a:gd name="T26" fmla="*/ 25 w 141"/>
                <a:gd name="T27" fmla="*/ 41 h 84"/>
                <a:gd name="T28" fmla="*/ 11 w 141"/>
                <a:gd name="T29" fmla="*/ 35 h 84"/>
                <a:gd name="T30" fmla="*/ 15 w 141"/>
                <a:gd name="T31" fmla="*/ 31 h 84"/>
                <a:gd name="T32" fmla="*/ 50 w 141"/>
                <a:gd name="T33" fmla="*/ 9 h 84"/>
                <a:gd name="T34" fmla="*/ 46 w 141"/>
                <a:gd name="T35" fmla="*/ 5 h 84"/>
                <a:gd name="T36" fmla="*/ 44 w 141"/>
                <a:gd name="T37" fmla="*/ 9 h 84"/>
                <a:gd name="T38" fmla="*/ 50 w 141"/>
                <a:gd name="T39"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1" h="84">
                  <a:moveTo>
                    <a:pt x="50" y="10"/>
                  </a:moveTo>
                  <a:cubicBezTo>
                    <a:pt x="51" y="9"/>
                    <a:pt x="51" y="8"/>
                    <a:pt x="52" y="6"/>
                  </a:cubicBezTo>
                  <a:cubicBezTo>
                    <a:pt x="52" y="4"/>
                    <a:pt x="51" y="0"/>
                    <a:pt x="48" y="2"/>
                  </a:cubicBezTo>
                  <a:cubicBezTo>
                    <a:pt x="36" y="10"/>
                    <a:pt x="25" y="18"/>
                    <a:pt x="13" y="25"/>
                  </a:cubicBezTo>
                  <a:cubicBezTo>
                    <a:pt x="8" y="28"/>
                    <a:pt x="3" y="29"/>
                    <a:pt x="1" y="35"/>
                  </a:cubicBezTo>
                  <a:cubicBezTo>
                    <a:pt x="0" y="36"/>
                    <a:pt x="0" y="38"/>
                    <a:pt x="2" y="39"/>
                  </a:cubicBezTo>
                  <a:cubicBezTo>
                    <a:pt x="10" y="46"/>
                    <a:pt x="82" y="64"/>
                    <a:pt x="82" y="65"/>
                  </a:cubicBezTo>
                  <a:cubicBezTo>
                    <a:pt x="77" y="84"/>
                    <a:pt x="115" y="73"/>
                    <a:pt x="120" y="66"/>
                  </a:cubicBezTo>
                  <a:cubicBezTo>
                    <a:pt x="141" y="41"/>
                    <a:pt x="80" y="41"/>
                    <a:pt x="85" y="61"/>
                  </a:cubicBezTo>
                  <a:cubicBezTo>
                    <a:pt x="87" y="65"/>
                    <a:pt x="93" y="60"/>
                    <a:pt x="92" y="57"/>
                  </a:cubicBezTo>
                  <a:cubicBezTo>
                    <a:pt x="91" y="55"/>
                    <a:pt x="104" y="54"/>
                    <a:pt x="106" y="54"/>
                  </a:cubicBezTo>
                  <a:cubicBezTo>
                    <a:pt x="138" y="53"/>
                    <a:pt x="84" y="81"/>
                    <a:pt x="89" y="60"/>
                  </a:cubicBezTo>
                  <a:cubicBezTo>
                    <a:pt x="90" y="58"/>
                    <a:pt x="89" y="56"/>
                    <a:pt x="87" y="56"/>
                  </a:cubicBezTo>
                  <a:cubicBezTo>
                    <a:pt x="66" y="56"/>
                    <a:pt x="46" y="45"/>
                    <a:pt x="25" y="41"/>
                  </a:cubicBezTo>
                  <a:cubicBezTo>
                    <a:pt x="20" y="40"/>
                    <a:pt x="15" y="38"/>
                    <a:pt x="11" y="35"/>
                  </a:cubicBezTo>
                  <a:cubicBezTo>
                    <a:pt x="7" y="33"/>
                    <a:pt x="10" y="34"/>
                    <a:pt x="15" y="31"/>
                  </a:cubicBezTo>
                  <a:cubicBezTo>
                    <a:pt x="27" y="24"/>
                    <a:pt x="38" y="16"/>
                    <a:pt x="50" y="9"/>
                  </a:cubicBezTo>
                  <a:cubicBezTo>
                    <a:pt x="48" y="7"/>
                    <a:pt x="47" y="6"/>
                    <a:pt x="46" y="5"/>
                  </a:cubicBezTo>
                  <a:cubicBezTo>
                    <a:pt x="45" y="6"/>
                    <a:pt x="45" y="7"/>
                    <a:pt x="44" y="9"/>
                  </a:cubicBezTo>
                  <a:cubicBezTo>
                    <a:pt x="43" y="14"/>
                    <a:pt x="49" y="15"/>
                    <a:pt x="5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0"/>
            <p:cNvSpPr/>
            <p:nvPr/>
          </p:nvSpPr>
          <p:spPr bwMode="auto">
            <a:xfrm>
              <a:off x="2347" y="2227"/>
              <a:ext cx="496" cy="267"/>
            </a:xfrm>
            <a:custGeom>
              <a:avLst/>
              <a:gdLst>
                <a:gd name="T0" fmla="*/ 14 w 117"/>
                <a:gd name="T1" fmla="*/ 9 h 63"/>
                <a:gd name="T2" fmla="*/ 14 w 117"/>
                <a:gd name="T3" fmla="*/ 5 h 63"/>
                <a:gd name="T4" fmla="*/ 7 w 117"/>
                <a:gd name="T5" fmla="*/ 8 h 63"/>
                <a:gd name="T6" fmla="*/ 16 w 117"/>
                <a:gd name="T7" fmla="*/ 42 h 63"/>
                <a:gd name="T8" fmla="*/ 80 w 117"/>
                <a:gd name="T9" fmla="*/ 55 h 63"/>
                <a:gd name="T10" fmla="*/ 82 w 117"/>
                <a:gd name="T11" fmla="*/ 48 h 63"/>
                <a:gd name="T12" fmla="*/ 80 w 117"/>
                <a:gd name="T13" fmla="*/ 48 h 63"/>
                <a:gd name="T14" fmla="*/ 77 w 117"/>
                <a:gd name="T15" fmla="*/ 55 h 63"/>
                <a:gd name="T16" fmla="*/ 116 w 117"/>
                <a:gd name="T17" fmla="*/ 43 h 63"/>
                <a:gd name="T18" fmla="*/ 116 w 117"/>
                <a:gd name="T19" fmla="*/ 40 h 63"/>
                <a:gd name="T20" fmla="*/ 76 w 117"/>
                <a:gd name="T21" fmla="*/ 48 h 63"/>
                <a:gd name="T22" fmla="*/ 109 w 117"/>
                <a:gd name="T23" fmla="*/ 51 h 63"/>
                <a:gd name="T24" fmla="*/ 109 w 117"/>
                <a:gd name="T25" fmla="*/ 44 h 63"/>
                <a:gd name="T26" fmla="*/ 102 w 117"/>
                <a:gd name="T27" fmla="*/ 46 h 63"/>
                <a:gd name="T28" fmla="*/ 91 w 117"/>
                <a:gd name="T29" fmla="*/ 48 h 63"/>
                <a:gd name="T30" fmla="*/ 91 w 117"/>
                <a:gd name="T31" fmla="*/ 45 h 63"/>
                <a:gd name="T32" fmla="*/ 82 w 117"/>
                <a:gd name="T33" fmla="*/ 48 h 63"/>
                <a:gd name="T34" fmla="*/ 79 w 117"/>
                <a:gd name="T35" fmla="*/ 55 h 63"/>
                <a:gd name="T36" fmla="*/ 80 w 117"/>
                <a:gd name="T37" fmla="*/ 55 h 63"/>
                <a:gd name="T38" fmla="*/ 82 w 117"/>
                <a:gd name="T39" fmla="*/ 48 h 63"/>
                <a:gd name="T40" fmla="*/ 35 w 117"/>
                <a:gd name="T41" fmla="*/ 40 h 63"/>
                <a:gd name="T42" fmla="*/ 12 w 117"/>
                <a:gd name="T43" fmla="*/ 23 h 63"/>
                <a:gd name="T44" fmla="*/ 14 w 117"/>
                <a:gd name="T45" fmla="*/ 5 h 63"/>
                <a:gd name="T46" fmla="*/ 7 w 117"/>
                <a:gd name="T47" fmla="*/ 8 h 63"/>
                <a:gd name="T48" fmla="*/ 7 w 117"/>
                <a:gd name="T49" fmla="*/ 12 h 63"/>
                <a:gd name="T50" fmla="*/ 14 w 117"/>
                <a:gd name="T51" fmla="*/ 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7" h="63">
                  <a:moveTo>
                    <a:pt x="14" y="9"/>
                  </a:moveTo>
                  <a:cubicBezTo>
                    <a:pt x="14" y="8"/>
                    <a:pt x="14" y="7"/>
                    <a:pt x="14" y="5"/>
                  </a:cubicBezTo>
                  <a:cubicBezTo>
                    <a:pt x="14" y="0"/>
                    <a:pt x="7" y="4"/>
                    <a:pt x="7" y="8"/>
                  </a:cubicBezTo>
                  <a:cubicBezTo>
                    <a:pt x="7" y="20"/>
                    <a:pt x="0" y="36"/>
                    <a:pt x="16" y="42"/>
                  </a:cubicBezTo>
                  <a:cubicBezTo>
                    <a:pt x="38" y="49"/>
                    <a:pt x="58" y="55"/>
                    <a:pt x="80" y="55"/>
                  </a:cubicBezTo>
                  <a:cubicBezTo>
                    <a:pt x="84" y="55"/>
                    <a:pt x="86" y="48"/>
                    <a:pt x="82" y="48"/>
                  </a:cubicBezTo>
                  <a:cubicBezTo>
                    <a:pt x="81" y="48"/>
                    <a:pt x="81" y="48"/>
                    <a:pt x="80" y="48"/>
                  </a:cubicBezTo>
                  <a:cubicBezTo>
                    <a:pt x="78" y="48"/>
                    <a:pt x="74" y="53"/>
                    <a:pt x="77" y="55"/>
                  </a:cubicBezTo>
                  <a:cubicBezTo>
                    <a:pt x="87" y="62"/>
                    <a:pt x="111" y="54"/>
                    <a:pt x="116" y="43"/>
                  </a:cubicBezTo>
                  <a:cubicBezTo>
                    <a:pt x="116" y="42"/>
                    <a:pt x="116" y="40"/>
                    <a:pt x="116" y="40"/>
                  </a:cubicBezTo>
                  <a:cubicBezTo>
                    <a:pt x="108" y="32"/>
                    <a:pt x="79" y="35"/>
                    <a:pt x="76" y="48"/>
                  </a:cubicBezTo>
                  <a:cubicBezTo>
                    <a:pt x="73" y="63"/>
                    <a:pt x="103" y="53"/>
                    <a:pt x="109" y="51"/>
                  </a:cubicBezTo>
                  <a:cubicBezTo>
                    <a:pt x="113" y="50"/>
                    <a:pt x="114" y="43"/>
                    <a:pt x="109" y="44"/>
                  </a:cubicBezTo>
                  <a:cubicBezTo>
                    <a:pt x="106" y="45"/>
                    <a:pt x="104" y="46"/>
                    <a:pt x="102" y="46"/>
                  </a:cubicBezTo>
                  <a:cubicBezTo>
                    <a:pt x="98" y="47"/>
                    <a:pt x="95" y="48"/>
                    <a:pt x="91" y="48"/>
                  </a:cubicBezTo>
                  <a:cubicBezTo>
                    <a:pt x="86" y="49"/>
                    <a:pt x="86" y="48"/>
                    <a:pt x="91" y="45"/>
                  </a:cubicBezTo>
                  <a:cubicBezTo>
                    <a:pt x="117" y="41"/>
                    <a:pt x="91" y="54"/>
                    <a:pt x="82" y="48"/>
                  </a:cubicBezTo>
                  <a:cubicBezTo>
                    <a:pt x="81" y="51"/>
                    <a:pt x="80" y="53"/>
                    <a:pt x="79" y="55"/>
                  </a:cubicBezTo>
                  <a:cubicBezTo>
                    <a:pt x="79" y="55"/>
                    <a:pt x="80" y="55"/>
                    <a:pt x="80" y="55"/>
                  </a:cubicBezTo>
                  <a:cubicBezTo>
                    <a:pt x="84" y="55"/>
                    <a:pt x="86" y="48"/>
                    <a:pt x="82" y="48"/>
                  </a:cubicBezTo>
                  <a:cubicBezTo>
                    <a:pt x="65" y="48"/>
                    <a:pt x="50" y="44"/>
                    <a:pt x="35" y="40"/>
                  </a:cubicBezTo>
                  <a:cubicBezTo>
                    <a:pt x="26" y="38"/>
                    <a:pt x="12" y="34"/>
                    <a:pt x="12" y="23"/>
                  </a:cubicBezTo>
                  <a:cubicBezTo>
                    <a:pt x="13" y="17"/>
                    <a:pt x="14" y="11"/>
                    <a:pt x="14" y="5"/>
                  </a:cubicBezTo>
                  <a:cubicBezTo>
                    <a:pt x="14" y="0"/>
                    <a:pt x="7" y="4"/>
                    <a:pt x="7" y="8"/>
                  </a:cubicBezTo>
                  <a:cubicBezTo>
                    <a:pt x="7" y="9"/>
                    <a:pt x="7" y="10"/>
                    <a:pt x="7" y="12"/>
                  </a:cubicBezTo>
                  <a:cubicBezTo>
                    <a:pt x="7" y="17"/>
                    <a:pt x="14" y="13"/>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1"/>
            <p:cNvSpPr/>
            <p:nvPr/>
          </p:nvSpPr>
          <p:spPr bwMode="auto">
            <a:xfrm>
              <a:off x="2665" y="1808"/>
              <a:ext cx="55" cy="60"/>
            </a:xfrm>
            <a:custGeom>
              <a:avLst/>
              <a:gdLst>
                <a:gd name="T0" fmla="*/ 8 w 13"/>
                <a:gd name="T1" fmla="*/ 3 h 14"/>
                <a:gd name="T2" fmla="*/ 1 w 13"/>
                <a:gd name="T3" fmla="*/ 8 h 14"/>
                <a:gd name="T4" fmla="*/ 4 w 13"/>
                <a:gd name="T5" fmla="*/ 12 h 14"/>
                <a:gd name="T6" fmla="*/ 9 w 13"/>
                <a:gd name="T7" fmla="*/ 4 h 14"/>
                <a:gd name="T8" fmla="*/ 7 w 13"/>
                <a:gd name="T9" fmla="*/ 2 h 14"/>
                <a:gd name="T10" fmla="*/ 0 w 13"/>
                <a:gd name="T11" fmla="*/ 11 h 14"/>
                <a:gd name="T12" fmla="*/ 5 w 13"/>
                <a:gd name="T13" fmla="*/ 12 h 14"/>
                <a:gd name="T14" fmla="*/ 9 w 13"/>
                <a:gd name="T15" fmla="*/ 5 h 14"/>
                <a:gd name="T16" fmla="*/ 3 w 13"/>
                <a:gd name="T17" fmla="*/ 6 h 14"/>
                <a:gd name="T18" fmla="*/ 2 w 13"/>
                <a:gd name="T19" fmla="*/ 7 h 14"/>
                <a:gd name="T20" fmla="*/ 7 w 13"/>
                <a:gd name="T21" fmla="*/ 8 h 14"/>
                <a:gd name="T22" fmla="*/ 7 w 13"/>
                <a:gd name="T23" fmla="*/ 9 h 14"/>
                <a:gd name="T24" fmla="*/ 5 w 13"/>
                <a:gd name="T25" fmla="*/ 9 h 14"/>
                <a:gd name="T26" fmla="*/ 3 w 13"/>
                <a:gd name="T27" fmla="*/ 7 h 14"/>
                <a:gd name="T28" fmla="*/ 3 w 13"/>
                <a:gd name="T29" fmla="*/ 7 h 14"/>
                <a:gd name="T30" fmla="*/ 4 w 13"/>
                <a:gd name="T31" fmla="*/ 5 h 14"/>
                <a:gd name="T32" fmla="*/ 4 w 13"/>
                <a:gd name="T33" fmla="*/ 5 h 14"/>
                <a:gd name="T34" fmla="*/ 6 w 13"/>
                <a:gd name="T35" fmla="*/ 4 h 14"/>
                <a:gd name="T36" fmla="*/ 5 w 13"/>
                <a:gd name="T37" fmla="*/ 4 h 14"/>
                <a:gd name="T38" fmla="*/ 8 w 13"/>
                <a:gd name="T39" fmla="*/ 8 h 14"/>
                <a:gd name="T40" fmla="*/ 8 w 13"/>
                <a:gd name="T41" fmla="*/ 8 h 14"/>
                <a:gd name="T42" fmla="*/ 7 w 13"/>
                <a:gd name="T43" fmla="*/ 10 h 14"/>
                <a:gd name="T44" fmla="*/ 7 w 13"/>
                <a:gd name="T45" fmla="*/ 10 h 14"/>
                <a:gd name="T46" fmla="*/ 5 w 13"/>
                <a:gd name="T47" fmla="*/ 11 h 14"/>
                <a:gd name="T48" fmla="*/ 7 w 13"/>
                <a:gd name="T49" fmla="*/ 10 h 14"/>
                <a:gd name="T50" fmla="*/ 8 w 13"/>
                <a:gd name="T51"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 h="14">
                  <a:moveTo>
                    <a:pt x="8" y="3"/>
                  </a:moveTo>
                  <a:cubicBezTo>
                    <a:pt x="5" y="3"/>
                    <a:pt x="2" y="5"/>
                    <a:pt x="1" y="8"/>
                  </a:cubicBezTo>
                  <a:cubicBezTo>
                    <a:pt x="1" y="10"/>
                    <a:pt x="2" y="12"/>
                    <a:pt x="4" y="12"/>
                  </a:cubicBezTo>
                  <a:cubicBezTo>
                    <a:pt x="8" y="11"/>
                    <a:pt x="9" y="8"/>
                    <a:pt x="9" y="4"/>
                  </a:cubicBezTo>
                  <a:cubicBezTo>
                    <a:pt x="9" y="3"/>
                    <a:pt x="8" y="2"/>
                    <a:pt x="7" y="2"/>
                  </a:cubicBezTo>
                  <a:cubicBezTo>
                    <a:pt x="3" y="2"/>
                    <a:pt x="0" y="7"/>
                    <a:pt x="0" y="11"/>
                  </a:cubicBezTo>
                  <a:cubicBezTo>
                    <a:pt x="0" y="14"/>
                    <a:pt x="3" y="14"/>
                    <a:pt x="5" y="12"/>
                  </a:cubicBezTo>
                  <a:cubicBezTo>
                    <a:pt x="7" y="10"/>
                    <a:pt x="9" y="8"/>
                    <a:pt x="9" y="5"/>
                  </a:cubicBezTo>
                  <a:cubicBezTo>
                    <a:pt x="10" y="0"/>
                    <a:pt x="3" y="2"/>
                    <a:pt x="3" y="6"/>
                  </a:cubicBezTo>
                  <a:cubicBezTo>
                    <a:pt x="3" y="6"/>
                    <a:pt x="2" y="7"/>
                    <a:pt x="2" y="7"/>
                  </a:cubicBezTo>
                  <a:cubicBezTo>
                    <a:pt x="3" y="7"/>
                    <a:pt x="5" y="8"/>
                    <a:pt x="7" y="8"/>
                  </a:cubicBezTo>
                  <a:cubicBezTo>
                    <a:pt x="7" y="8"/>
                    <a:pt x="7" y="8"/>
                    <a:pt x="7" y="9"/>
                  </a:cubicBezTo>
                  <a:cubicBezTo>
                    <a:pt x="7" y="8"/>
                    <a:pt x="7" y="9"/>
                    <a:pt x="5" y="9"/>
                  </a:cubicBezTo>
                  <a:cubicBezTo>
                    <a:pt x="4" y="8"/>
                    <a:pt x="4" y="7"/>
                    <a:pt x="3" y="7"/>
                  </a:cubicBezTo>
                  <a:cubicBezTo>
                    <a:pt x="3" y="7"/>
                    <a:pt x="3" y="7"/>
                    <a:pt x="3" y="7"/>
                  </a:cubicBezTo>
                  <a:cubicBezTo>
                    <a:pt x="3" y="6"/>
                    <a:pt x="4" y="6"/>
                    <a:pt x="4" y="5"/>
                  </a:cubicBezTo>
                  <a:cubicBezTo>
                    <a:pt x="4" y="5"/>
                    <a:pt x="4" y="5"/>
                    <a:pt x="4" y="5"/>
                  </a:cubicBezTo>
                  <a:cubicBezTo>
                    <a:pt x="5" y="5"/>
                    <a:pt x="5" y="5"/>
                    <a:pt x="6" y="4"/>
                  </a:cubicBezTo>
                  <a:cubicBezTo>
                    <a:pt x="6" y="4"/>
                    <a:pt x="6" y="4"/>
                    <a:pt x="5" y="4"/>
                  </a:cubicBezTo>
                  <a:cubicBezTo>
                    <a:pt x="6" y="6"/>
                    <a:pt x="7" y="7"/>
                    <a:pt x="8" y="8"/>
                  </a:cubicBezTo>
                  <a:cubicBezTo>
                    <a:pt x="8" y="8"/>
                    <a:pt x="8" y="8"/>
                    <a:pt x="8" y="8"/>
                  </a:cubicBezTo>
                  <a:cubicBezTo>
                    <a:pt x="7" y="9"/>
                    <a:pt x="7" y="9"/>
                    <a:pt x="7" y="10"/>
                  </a:cubicBezTo>
                  <a:cubicBezTo>
                    <a:pt x="7" y="10"/>
                    <a:pt x="7" y="10"/>
                    <a:pt x="7" y="10"/>
                  </a:cubicBezTo>
                  <a:cubicBezTo>
                    <a:pt x="6" y="10"/>
                    <a:pt x="6" y="10"/>
                    <a:pt x="5" y="11"/>
                  </a:cubicBezTo>
                  <a:cubicBezTo>
                    <a:pt x="6" y="10"/>
                    <a:pt x="6" y="10"/>
                    <a:pt x="7" y="10"/>
                  </a:cubicBezTo>
                  <a:cubicBezTo>
                    <a:pt x="10" y="10"/>
                    <a:pt x="13" y="3"/>
                    <a:pt x="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2"/>
            <p:cNvSpPr/>
            <p:nvPr/>
          </p:nvSpPr>
          <p:spPr bwMode="auto">
            <a:xfrm>
              <a:off x="2648" y="1770"/>
              <a:ext cx="144" cy="195"/>
            </a:xfrm>
            <a:custGeom>
              <a:avLst/>
              <a:gdLst>
                <a:gd name="T0" fmla="*/ 7 w 34"/>
                <a:gd name="T1" fmla="*/ 39 h 46"/>
                <a:gd name="T2" fmla="*/ 7 w 34"/>
                <a:gd name="T3" fmla="*/ 37 h 46"/>
                <a:gd name="T4" fmla="*/ 3 w 34"/>
                <a:gd name="T5" fmla="*/ 42 h 46"/>
                <a:gd name="T6" fmla="*/ 12 w 34"/>
                <a:gd name="T7" fmla="*/ 38 h 46"/>
                <a:gd name="T8" fmla="*/ 18 w 34"/>
                <a:gd name="T9" fmla="*/ 32 h 46"/>
                <a:gd name="T10" fmla="*/ 25 w 34"/>
                <a:gd name="T11" fmla="*/ 26 h 46"/>
                <a:gd name="T12" fmla="*/ 33 w 34"/>
                <a:gd name="T13" fmla="*/ 13 h 46"/>
                <a:gd name="T14" fmla="*/ 30 w 34"/>
                <a:gd name="T15" fmla="*/ 4 h 46"/>
                <a:gd name="T16" fmla="*/ 24 w 34"/>
                <a:gd name="T17" fmla="*/ 9 h 46"/>
                <a:gd name="T18" fmla="*/ 25 w 34"/>
                <a:gd name="T19" fmla="*/ 15 h 46"/>
                <a:gd name="T20" fmla="*/ 20 w 34"/>
                <a:gd name="T21" fmla="*/ 22 h 46"/>
                <a:gd name="T22" fmla="*/ 4 w 34"/>
                <a:gd name="T23" fmla="*/ 35 h 46"/>
                <a:gd name="T24" fmla="*/ 0 w 34"/>
                <a:gd name="T25" fmla="*/ 40 h 46"/>
                <a:gd name="T26" fmla="*/ 0 w 34"/>
                <a:gd name="T27" fmla="*/ 41 h 46"/>
                <a:gd name="T28" fmla="*/ 7 w 34"/>
                <a:gd name="T29" fmla="*/ 3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46">
                  <a:moveTo>
                    <a:pt x="7" y="39"/>
                  </a:moveTo>
                  <a:cubicBezTo>
                    <a:pt x="7" y="38"/>
                    <a:pt x="7" y="38"/>
                    <a:pt x="7" y="37"/>
                  </a:cubicBezTo>
                  <a:cubicBezTo>
                    <a:pt x="5" y="39"/>
                    <a:pt x="4" y="41"/>
                    <a:pt x="3" y="42"/>
                  </a:cubicBezTo>
                  <a:cubicBezTo>
                    <a:pt x="6" y="41"/>
                    <a:pt x="9" y="39"/>
                    <a:pt x="12" y="38"/>
                  </a:cubicBezTo>
                  <a:cubicBezTo>
                    <a:pt x="14" y="36"/>
                    <a:pt x="16" y="34"/>
                    <a:pt x="18" y="32"/>
                  </a:cubicBezTo>
                  <a:cubicBezTo>
                    <a:pt x="20" y="30"/>
                    <a:pt x="23" y="28"/>
                    <a:pt x="25" y="26"/>
                  </a:cubicBezTo>
                  <a:cubicBezTo>
                    <a:pt x="29" y="23"/>
                    <a:pt x="31" y="17"/>
                    <a:pt x="33" y="13"/>
                  </a:cubicBezTo>
                  <a:cubicBezTo>
                    <a:pt x="34" y="9"/>
                    <a:pt x="32" y="6"/>
                    <a:pt x="30" y="4"/>
                  </a:cubicBezTo>
                  <a:cubicBezTo>
                    <a:pt x="28" y="0"/>
                    <a:pt x="22" y="6"/>
                    <a:pt x="24" y="9"/>
                  </a:cubicBezTo>
                  <a:cubicBezTo>
                    <a:pt x="26" y="12"/>
                    <a:pt x="27" y="12"/>
                    <a:pt x="25" y="15"/>
                  </a:cubicBezTo>
                  <a:cubicBezTo>
                    <a:pt x="24" y="18"/>
                    <a:pt x="22" y="21"/>
                    <a:pt x="20" y="22"/>
                  </a:cubicBezTo>
                  <a:cubicBezTo>
                    <a:pt x="15" y="26"/>
                    <a:pt x="10" y="34"/>
                    <a:pt x="4" y="35"/>
                  </a:cubicBezTo>
                  <a:cubicBezTo>
                    <a:pt x="2" y="35"/>
                    <a:pt x="0" y="37"/>
                    <a:pt x="0" y="40"/>
                  </a:cubicBezTo>
                  <a:cubicBezTo>
                    <a:pt x="0" y="40"/>
                    <a:pt x="0" y="40"/>
                    <a:pt x="0" y="41"/>
                  </a:cubicBezTo>
                  <a:cubicBezTo>
                    <a:pt x="0" y="46"/>
                    <a:pt x="7" y="42"/>
                    <a:pt x="7"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3"/>
            <p:cNvSpPr/>
            <p:nvPr/>
          </p:nvSpPr>
          <p:spPr bwMode="auto">
            <a:xfrm>
              <a:off x="2466" y="1635"/>
              <a:ext cx="182" cy="114"/>
            </a:xfrm>
            <a:custGeom>
              <a:avLst/>
              <a:gdLst>
                <a:gd name="T0" fmla="*/ 3 w 43"/>
                <a:gd name="T1" fmla="*/ 23 h 27"/>
                <a:gd name="T2" fmla="*/ 21 w 43"/>
                <a:gd name="T3" fmla="*/ 22 h 27"/>
                <a:gd name="T4" fmla="*/ 31 w 43"/>
                <a:gd name="T5" fmla="*/ 18 h 27"/>
                <a:gd name="T6" fmla="*/ 41 w 43"/>
                <a:gd name="T7" fmla="*/ 8 h 27"/>
                <a:gd name="T8" fmla="*/ 36 w 43"/>
                <a:gd name="T9" fmla="*/ 5 h 27"/>
                <a:gd name="T10" fmla="*/ 21 w 43"/>
                <a:gd name="T11" fmla="*/ 15 h 27"/>
                <a:gd name="T12" fmla="*/ 16 w 43"/>
                <a:gd name="T13" fmla="*/ 17 h 27"/>
                <a:gd name="T14" fmla="*/ 7 w 43"/>
                <a:gd name="T15" fmla="*/ 16 h 27"/>
                <a:gd name="T16" fmla="*/ 3 w 43"/>
                <a:gd name="T17" fmla="*/ 2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3" y="23"/>
                  </a:moveTo>
                  <a:cubicBezTo>
                    <a:pt x="8" y="27"/>
                    <a:pt x="16" y="26"/>
                    <a:pt x="21" y="22"/>
                  </a:cubicBezTo>
                  <a:cubicBezTo>
                    <a:pt x="24" y="20"/>
                    <a:pt x="28" y="20"/>
                    <a:pt x="31" y="18"/>
                  </a:cubicBezTo>
                  <a:cubicBezTo>
                    <a:pt x="35" y="15"/>
                    <a:pt x="38" y="12"/>
                    <a:pt x="41" y="8"/>
                  </a:cubicBezTo>
                  <a:cubicBezTo>
                    <a:pt x="43" y="4"/>
                    <a:pt x="38" y="0"/>
                    <a:pt x="36" y="5"/>
                  </a:cubicBezTo>
                  <a:cubicBezTo>
                    <a:pt x="33" y="10"/>
                    <a:pt x="27" y="13"/>
                    <a:pt x="21" y="15"/>
                  </a:cubicBezTo>
                  <a:cubicBezTo>
                    <a:pt x="19" y="15"/>
                    <a:pt x="18" y="17"/>
                    <a:pt x="16" y="17"/>
                  </a:cubicBezTo>
                  <a:cubicBezTo>
                    <a:pt x="13" y="19"/>
                    <a:pt x="10" y="19"/>
                    <a:pt x="7" y="16"/>
                  </a:cubicBezTo>
                  <a:cubicBezTo>
                    <a:pt x="4" y="14"/>
                    <a:pt x="0" y="21"/>
                    <a:pt x="3"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4"/>
            <p:cNvSpPr/>
            <p:nvPr/>
          </p:nvSpPr>
          <p:spPr bwMode="auto">
            <a:xfrm>
              <a:off x="2330" y="1580"/>
              <a:ext cx="127" cy="63"/>
            </a:xfrm>
            <a:custGeom>
              <a:avLst/>
              <a:gdLst>
                <a:gd name="T0" fmla="*/ 25 w 30"/>
                <a:gd name="T1" fmla="*/ 1 h 15"/>
                <a:gd name="T2" fmla="*/ 5 w 30"/>
                <a:gd name="T3" fmla="*/ 8 h 15"/>
                <a:gd name="T4" fmla="*/ 4 w 30"/>
                <a:gd name="T5" fmla="*/ 15 h 15"/>
                <a:gd name="T6" fmla="*/ 6 w 30"/>
                <a:gd name="T7" fmla="*/ 15 h 15"/>
                <a:gd name="T8" fmla="*/ 7 w 30"/>
                <a:gd name="T9" fmla="*/ 8 h 15"/>
                <a:gd name="T10" fmla="*/ 6 w 30"/>
                <a:gd name="T11" fmla="*/ 8 h 15"/>
                <a:gd name="T12" fmla="*/ 5 w 30"/>
                <a:gd name="T13" fmla="*/ 15 h 15"/>
                <a:gd name="T14" fmla="*/ 25 w 30"/>
                <a:gd name="T15" fmla="*/ 8 h 15"/>
                <a:gd name="T16" fmla="*/ 25 w 30"/>
                <a:gd name="T1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5">
                  <a:moveTo>
                    <a:pt x="25" y="1"/>
                  </a:moveTo>
                  <a:cubicBezTo>
                    <a:pt x="18" y="3"/>
                    <a:pt x="11" y="5"/>
                    <a:pt x="5" y="8"/>
                  </a:cubicBezTo>
                  <a:cubicBezTo>
                    <a:pt x="2" y="9"/>
                    <a:pt x="0" y="15"/>
                    <a:pt x="4" y="15"/>
                  </a:cubicBezTo>
                  <a:cubicBezTo>
                    <a:pt x="5" y="15"/>
                    <a:pt x="5" y="15"/>
                    <a:pt x="6" y="15"/>
                  </a:cubicBezTo>
                  <a:cubicBezTo>
                    <a:pt x="9" y="15"/>
                    <a:pt x="12" y="8"/>
                    <a:pt x="7" y="8"/>
                  </a:cubicBezTo>
                  <a:cubicBezTo>
                    <a:pt x="7" y="8"/>
                    <a:pt x="6" y="8"/>
                    <a:pt x="6" y="8"/>
                  </a:cubicBezTo>
                  <a:cubicBezTo>
                    <a:pt x="6" y="10"/>
                    <a:pt x="5" y="13"/>
                    <a:pt x="5" y="15"/>
                  </a:cubicBezTo>
                  <a:cubicBezTo>
                    <a:pt x="12" y="12"/>
                    <a:pt x="18" y="10"/>
                    <a:pt x="25" y="8"/>
                  </a:cubicBezTo>
                  <a:cubicBezTo>
                    <a:pt x="29" y="7"/>
                    <a:pt x="30" y="0"/>
                    <a:pt x="2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5"/>
            <p:cNvSpPr/>
            <p:nvPr/>
          </p:nvSpPr>
          <p:spPr bwMode="auto">
            <a:xfrm>
              <a:off x="2500" y="1546"/>
              <a:ext cx="102" cy="47"/>
            </a:xfrm>
            <a:custGeom>
              <a:avLst/>
              <a:gdLst>
                <a:gd name="T0" fmla="*/ 7 w 24"/>
                <a:gd name="T1" fmla="*/ 7 h 11"/>
                <a:gd name="T2" fmla="*/ 7 w 24"/>
                <a:gd name="T3" fmla="*/ 7 h 11"/>
                <a:gd name="T4" fmla="*/ 6 w 24"/>
                <a:gd name="T5" fmla="*/ 9 h 11"/>
                <a:gd name="T6" fmla="*/ 6 w 24"/>
                <a:gd name="T7" fmla="*/ 10 h 11"/>
                <a:gd name="T8" fmla="*/ 11 w 24"/>
                <a:gd name="T9" fmla="*/ 10 h 11"/>
                <a:gd name="T10" fmla="*/ 20 w 24"/>
                <a:gd name="T11" fmla="*/ 8 h 11"/>
                <a:gd name="T12" fmla="*/ 20 w 24"/>
                <a:gd name="T13" fmla="*/ 1 h 11"/>
                <a:gd name="T14" fmla="*/ 7 w 24"/>
                <a:gd name="T15" fmla="*/ 2 h 11"/>
                <a:gd name="T16" fmla="*/ 0 w 24"/>
                <a:gd name="T17" fmla="*/ 8 h 11"/>
                <a:gd name="T18" fmla="*/ 3 w 24"/>
                <a:gd name="T19" fmla="*/ 11 h 11"/>
                <a:gd name="T20" fmla="*/ 7 w 24"/>
                <a:gd name="T21"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11">
                  <a:moveTo>
                    <a:pt x="7" y="7"/>
                  </a:moveTo>
                  <a:cubicBezTo>
                    <a:pt x="7" y="7"/>
                    <a:pt x="7" y="7"/>
                    <a:pt x="7" y="7"/>
                  </a:cubicBezTo>
                  <a:cubicBezTo>
                    <a:pt x="7" y="8"/>
                    <a:pt x="6" y="9"/>
                    <a:pt x="6" y="9"/>
                  </a:cubicBezTo>
                  <a:cubicBezTo>
                    <a:pt x="5" y="10"/>
                    <a:pt x="5" y="10"/>
                    <a:pt x="6" y="10"/>
                  </a:cubicBezTo>
                  <a:cubicBezTo>
                    <a:pt x="8" y="10"/>
                    <a:pt x="9" y="10"/>
                    <a:pt x="11" y="10"/>
                  </a:cubicBezTo>
                  <a:cubicBezTo>
                    <a:pt x="14" y="10"/>
                    <a:pt x="17" y="9"/>
                    <a:pt x="20" y="8"/>
                  </a:cubicBezTo>
                  <a:cubicBezTo>
                    <a:pt x="23" y="7"/>
                    <a:pt x="24" y="0"/>
                    <a:pt x="20" y="1"/>
                  </a:cubicBezTo>
                  <a:cubicBezTo>
                    <a:pt x="15" y="3"/>
                    <a:pt x="11" y="2"/>
                    <a:pt x="7" y="2"/>
                  </a:cubicBezTo>
                  <a:cubicBezTo>
                    <a:pt x="4" y="3"/>
                    <a:pt x="1" y="4"/>
                    <a:pt x="0" y="8"/>
                  </a:cubicBezTo>
                  <a:cubicBezTo>
                    <a:pt x="0" y="9"/>
                    <a:pt x="1" y="11"/>
                    <a:pt x="3" y="11"/>
                  </a:cubicBezTo>
                  <a:cubicBezTo>
                    <a:pt x="5" y="11"/>
                    <a:pt x="6" y="9"/>
                    <a:pt x="7"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6"/>
            <p:cNvSpPr/>
            <p:nvPr/>
          </p:nvSpPr>
          <p:spPr bwMode="auto">
            <a:xfrm>
              <a:off x="1613" y="2430"/>
              <a:ext cx="106" cy="165"/>
            </a:xfrm>
            <a:custGeom>
              <a:avLst/>
              <a:gdLst>
                <a:gd name="T0" fmla="*/ 20 w 25"/>
                <a:gd name="T1" fmla="*/ 0 h 39"/>
                <a:gd name="T2" fmla="*/ 8 w 25"/>
                <a:gd name="T3" fmla="*/ 36 h 39"/>
                <a:gd name="T4" fmla="*/ 14 w 25"/>
                <a:gd name="T5" fmla="*/ 30 h 39"/>
                <a:gd name="T6" fmla="*/ 19 w 25"/>
                <a:gd name="T7" fmla="*/ 7 h 39"/>
                <a:gd name="T8" fmla="*/ 20 w 25"/>
                <a:gd name="T9" fmla="*/ 0 h 39"/>
              </a:gdLst>
              <a:ahLst/>
              <a:cxnLst>
                <a:cxn ang="0">
                  <a:pos x="T0" y="T1"/>
                </a:cxn>
                <a:cxn ang="0">
                  <a:pos x="T2" y="T3"/>
                </a:cxn>
                <a:cxn ang="0">
                  <a:pos x="T4" y="T5"/>
                </a:cxn>
                <a:cxn ang="0">
                  <a:pos x="T6" y="T7"/>
                </a:cxn>
                <a:cxn ang="0">
                  <a:pos x="T8" y="T9"/>
                </a:cxn>
              </a:cxnLst>
              <a:rect l="0" t="0" r="r" b="b"/>
              <a:pathLst>
                <a:path w="25" h="39">
                  <a:moveTo>
                    <a:pt x="20" y="0"/>
                  </a:moveTo>
                  <a:cubicBezTo>
                    <a:pt x="6" y="2"/>
                    <a:pt x="0" y="26"/>
                    <a:pt x="8" y="36"/>
                  </a:cubicBezTo>
                  <a:cubicBezTo>
                    <a:pt x="11" y="39"/>
                    <a:pt x="17" y="33"/>
                    <a:pt x="14" y="30"/>
                  </a:cubicBezTo>
                  <a:cubicBezTo>
                    <a:pt x="10" y="26"/>
                    <a:pt x="10" y="8"/>
                    <a:pt x="19" y="7"/>
                  </a:cubicBezTo>
                  <a:cubicBezTo>
                    <a:pt x="22" y="7"/>
                    <a:pt x="25"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7"/>
            <p:cNvSpPr/>
            <p:nvPr/>
          </p:nvSpPr>
          <p:spPr bwMode="auto">
            <a:xfrm>
              <a:off x="1558" y="2418"/>
              <a:ext cx="60" cy="156"/>
            </a:xfrm>
            <a:custGeom>
              <a:avLst/>
              <a:gdLst>
                <a:gd name="T0" fmla="*/ 6 w 14"/>
                <a:gd name="T1" fmla="*/ 6 h 37"/>
                <a:gd name="T2" fmla="*/ 4 w 14"/>
                <a:gd name="T3" fmla="*/ 11 h 37"/>
                <a:gd name="T4" fmla="*/ 2 w 14"/>
                <a:gd name="T5" fmla="*/ 18 h 37"/>
                <a:gd name="T6" fmla="*/ 0 w 14"/>
                <a:gd name="T7" fmla="*/ 32 h 37"/>
                <a:gd name="T8" fmla="*/ 6 w 14"/>
                <a:gd name="T9" fmla="*/ 30 h 37"/>
                <a:gd name="T10" fmla="*/ 7 w 14"/>
                <a:gd name="T11" fmla="*/ 21 h 37"/>
                <a:gd name="T12" fmla="*/ 10 w 14"/>
                <a:gd name="T13" fmla="*/ 15 h 37"/>
                <a:gd name="T14" fmla="*/ 10 w 14"/>
                <a:gd name="T15" fmla="*/ 12 h 37"/>
                <a:gd name="T16" fmla="*/ 11 w 14"/>
                <a:gd name="T17" fmla="*/ 10 h 37"/>
                <a:gd name="T18" fmla="*/ 13 w 14"/>
                <a:gd name="T19" fmla="*/ 5 h 37"/>
                <a:gd name="T20" fmla="*/ 6 w 14"/>
                <a:gd name="T21" fmla="*/ 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37">
                  <a:moveTo>
                    <a:pt x="6" y="6"/>
                  </a:moveTo>
                  <a:cubicBezTo>
                    <a:pt x="6" y="8"/>
                    <a:pt x="4" y="9"/>
                    <a:pt x="4" y="11"/>
                  </a:cubicBezTo>
                  <a:cubicBezTo>
                    <a:pt x="3" y="14"/>
                    <a:pt x="3" y="16"/>
                    <a:pt x="2" y="18"/>
                  </a:cubicBezTo>
                  <a:cubicBezTo>
                    <a:pt x="0" y="23"/>
                    <a:pt x="0" y="27"/>
                    <a:pt x="0" y="32"/>
                  </a:cubicBezTo>
                  <a:cubicBezTo>
                    <a:pt x="0" y="37"/>
                    <a:pt x="6" y="33"/>
                    <a:pt x="6" y="30"/>
                  </a:cubicBezTo>
                  <a:cubicBezTo>
                    <a:pt x="6" y="27"/>
                    <a:pt x="6" y="24"/>
                    <a:pt x="7" y="21"/>
                  </a:cubicBezTo>
                  <a:cubicBezTo>
                    <a:pt x="8" y="19"/>
                    <a:pt x="9" y="17"/>
                    <a:pt x="10" y="15"/>
                  </a:cubicBezTo>
                  <a:cubicBezTo>
                    <a:pt x="10" y="14"/>
                    <a:pt x="10" y="13"/>
                    <a:pt x="10" y="12"/>
                  </a:cubicBezTo>
                  <a:cubicBezTo>
                    <a:pt x="10" y="10"/>
                    <a:pt x="10" y="12"/>
                    <a:pt x="11" y="10"/>
                  </a:cubicBezTo>
                  <a:cubicBezTo>
                    <a:pt x="12" y="9"/>
                    <a:pt x="13" y="7"/>
                    <a:pt x="13" y="5"/>
                  </a:cubicBezTo>
                  <a:cubicBezTo>
                    <a:pt x="14" y="0"/>
                    <a:pt x="7" y="2"/>
                    <a:pt x="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0" name="文本框 29"/>
          <p:cNvSpPr txBox="1"/>
          <p:nvPr/>
        </p:nvSpPr>
        <p:spPr>
          <a:xfrm>
            <a:off x="5066030" y="2502535"/>
            <a:ext cx="5411470" cy="2214880"/>
          </a:xfrm>
          <a:prstGeom prst="rect">
            <a:avLst/>
          </a:prstGeom>
          <a:noFill/>
        </p:spPr>
        <p:txBody>
          <a:bodyPr wrap="square" rtlCol="0">
            <a:spAutoFit/>
          </a:bodyPr>
          <a:lstStyle/>
          <a:p>
            <a:r>
              <a:rPr lang="en-US" altLang="zh-CN" sz="13800" dirty="0">
                <a:ln>
                  <a:solidFill>
                    <a:srgbClr val="4A67AA"/>
                  </a:solidFill>
                </a:ln>
                <a:blipFill>
                  <a:blip r:embed="rId1"/>
                  <a:stretch>
                    <a:fillRect/>
                  </a:stretch>
                </a:blipFill>
                <a:latin typeface="Impact" panose="020B0806030902050204" pitchFamily="34" charset="0"/>
              </a:rPr>
              <a:t>PART </a:t>
            </a:r>
            <a:r>
              <a:rPr lang="en-US" sz="13800" dirty="0">
                <a:ln>
                  <a:solidFill>
                    <a:srgbClr val="4A67AA"/>
                  </a:solidFill>
                </a:ln>
                <a:blipFill>
                  <a:blip r:embed="rId1"/>
                  <a:stretch>
                    <a:fillRect/>
                  </a:stretch>
                </a:blipFill>
                <a:latin typeface="Impact" panose="020B0806030902050204" pitchFamily="34" charset="0"/>
              </a:rPr>
              <a:t>3</a:t>
            </a:r>
            <a:endParaRPr lang="en-US" sz="13800" dirty="0">
              <a:ln>
                <a:solidFill>
                  <a:srgbClr val="4A67AA"/>
                </a:solidFill>
              </a:ln>
              <a:blipFill>
                <a:blip r:embed="rId1"/>
                <a:stretch>
                  <a:fillRect/>
                </a:stretch>
              </a:blipFill>
              <a:latin typeface="Impact" panose="020B0806030902050204" pitchFamily="34" charset="0"/>
            </a:endParaRPr>
          </a:p>
        </p:txBody>
      </p:sp>
      <p:sp>
        <p:nvSpPr>
          <p:cNvPr id="31" name="Freeform 21"/>
          <p:cNvSpPr/>
          <p:nvPr/>
        </p:nvSpPr>
        <p:spPr bwMode="auto">
          <a:xfrm>
            <a:off x="2817812" y="4734972"/>
            <a:ext cx="7342187" cy="354461"/>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 name="组合 2"/>
          <p:cNvGrpSpPr/>
          <p:nvPr/>
        </p:nvGrpSpPr>
        <p:grpSpPr>
          <a:xfrm>
            <a:off x="3544570" y="307975"/>
            <a:ext cx="5516245" cy="939800"/>
            <a:chOff x="5525" y="743"/>
            <a:chExt cx="8687" cy="1480"/>
          </a:xfrm>
        </p:grpSpPr>
        <p:sp>
          <p:nvSpPr>
            <p:cNvPr id="63" name="Freeform 22"/>
            <p:cNvSpPr>
              <a:spLocks noEditPoints="1"/>
            </p:cNvSpPr>
            <p:nvPr/>
          </p:nvSpPr>
          <p:spPr bwMode="auto">
            <a:xfrm>
              <a:off x="6809" y="1881"/>
              <a:ext cx="7403" cy="342"/>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nvGrpSpPr>
            <p:cNvPr id="64" name="Group 227"/>
            <p:cNvGrpSpPr>
              <a:grpSpLocks noChangeAspect="1"/>
            </p:cNvGrpSpPr>
            <p:nvPr/>
          </p:nvGrpSpPr>
          <p:grpSpPr bwMode="auto">
            <a:xfrm>
              <a:off x="5525" y="976"/>
              <a:ext cx="1041" cy="1198"/>
              <a:chOff x="1024" y="313"/>
              <a:chExt cx="780" cy="898"/>
            </a:xfrm>
            <a:solidFill>
              <a:schemeClr val="tx1">
                <a:lumMod val="75000"/>
                <a:lumOff val="25000"/>
              </a:schemeClr>
            </a:solidFill>
          </p:grpSpPr>
          <p:sp>
            <p:nvSpPr>
              <p:cNvPr id="65"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66"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67"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68"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69"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70"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71"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72"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73"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74" name="文本框 73"/>
            <p:cNvSpPr txBox="1"/>
            <p:nvPr/>
          </p:nvSpPr>
          <p:spPr>
            <a:xfrm>
              <a:off x="7090" y="743"/>
              <a:ext cx="7024" cy="1307"/>
            </a:xfrm>
            <a:prstGeom prst="rect">
              <a:avLst/>
            </a:prstGeom>
            <a:noFill/>
          </p:spPr>
          <p:txBody>
            <a:bodyPr wrap="square" rtlCol="0">
              <a:spAutoFit/>
            </a:bodyPr>
            <a:p>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算法结果</a:t>
              </a:r>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展示</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grpSp>
      <p:pic>
        <p:nvPicPr>
          <p:cNvPr id="2" name="图片 1"/>
          <p:cNvPicPr>
            <a:picLocks noChangeAspect="1"/>
          </p:cNvPicPr>
          <p:nvPr/>
        </p:nvPicPr>
        <p:blipFill>
          <a:blip r:embed="rId1"/>
          <a:stretch>
            <a:fillRect/>
          </a:stretch>
        </p:blipFill>
        <p:spPr>
          <a:xfrm>
            <a:off x="1043940" y="1404620"/>
            <a:ext cx="10103485" cy="5251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66" name="组合 1865"/>
          <p:cNvGrpSpPr/>
          <p:nvPr/>
        </p:nvGrpSpPr>
        <p:grpSpPr>
          <a:xfrm>
            <a:off x="3603625" y="2481580"/>
            <a:ext cx="647700" cy="577850"/>
            <a:chOff x="7239000" y="2012949"/>
            <a:chExt cx="1166813" cy="577851"/>
          </a:xfrm>
        </p:grpSpPr>
        <p:sp>
          <p:nvSpPr>
            <p:cNvPr id="1867" name="矩形 1866"/>
            <p:cNvSpPr/>
            <p:nvPr/>
          </p:nvSpPr>
          <p:spPr>
            <a:xfrm>
              <a:off x="7239000" y="2012949"/>
              <a:ext cx="1079500" cy="484810"/>
            </a:xfrm>
            <a:prstGeom prst="rect">
              <a:avLst/>
            </a:prstGeom>
            <a:noFill/>
            <a:ln w="25400">
              <a:solidFill>
                <a:srgbClr val="4A67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68" name="直接连接符 1867"/>
            <p:cNvCxnSpPr/>
            <p:nvPr/>
          </p:nvCxnSpPr>
          <p:spPr>
            <a:xfrm>
              <a:off x="8318498" y="2485157"/>
              <a:ext cx="0" cy="105643"/>
            </a:xfrm>
            <a:prstGeom prst="line">
              <a:avLst/>
            </a:prstGeom>
            <a:ln w="25400">
              <a:solidFill>
                <a:srgbClr val="4A67AA"/>
              </a:solidFill>
            </a:ln>
          </p:spPr>
          <p:style>
            <a:lnRef idx="1">
              <a:schemeClr val="accent1"/>
            </a:lnRef>
            <a:fillRef idx="0">
              <a:schemeClr val="accent1"/>
            </a:fillRef>
            <a:effectRef idx="0">
              <a:schemeClr val="accent1"/>
            </a:effectRef>
            <a:fontRef idx="minor">
              <a:schemeClr val="tx1"/>
            </a:fontRef>
          </p:style>
        </p:cxnSp>
        <p:cxnSp>
          <p:nvCxnSpPr>
            <p:cNvPr id="1869" name="直接连接符 1868"/>
            <p:cNvCxnSpPr/>
            <p:nvPr/>
          </p:nvCxnSpPr>
          <p:spPr>
            <a:xfrm>
              <a:off x="8318498" y="2497759"/>
              <a:ext cx="87315" cy="0"/>
            </a:xfrm>
            <a:prstGeom prst="line">
              <a:avLst/>
            </a:prstGeom>
            <a:ln w="25400">
              <a:solidFill>
                <a:srgbClr val="4A67AA"/>
              </a:solidFill>
            </a:ln>
          </p:spPr>
          <p:style>
            <a:lnRef idx="1">
              <a:schemeClr val="accent1"/>
            </a:lnRef>
            <a:fillRef idx="0">
              <a:schemeClr val="accent1"/>
            </a:fillRef>
            <a:effectRef idx="0">
              <a:schemeClr val="accent1"/>
            </a:effectRef>
            <a:fontRef idx="minor">
              <a:schemeClr val="tx1"/>
            </a:fontRef>
          </p:style>
        </p:cxnSp>
      </p:grpSp>
      <p:grpSp>
        <p:nvGrpSpPr>
          <p:cNvPr id="1870" name="组合 1869"/>
          <p:cNvGrpSpPr/>
          <p:nvPr/>
        </p:nvGrpSpPr>
        <p:grpSpPr>
          <a:xfrm>
            <a:off x="3603625" y="3547110"/>
            <a:ext cx="647700" cy="577850"/>
            <a:chOff x="7239000" y="2012949"/>
            <a:chExt cx="1166813" cy="577851"/>
          </a:xfrm>
        </p:grpSpPr>
        <p:sp>
          <p:nvSpPr>
            <p:cNvPr id="1871" name="矩形 1870"/>
            <p:cNvSpPr/>
            <p:nvPr/>
          </p:nvSpPr>
          <p:spPr>
            <a:xfrm>
              <a:off x="7239000" y="2012949"/>
              <a:ext cx="1079500" cy="484810"/>
            </a:xfrm>
            <a:prstGeom prst="rect">
              <a:avLst/>
            </a:prstGeom>
            <a:noFill/>
            <a:ln w="25400">
              <a:solidFill>
                <a:srgbClr val="4A67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2" name="直接连接符 1871"/>
            <p:cNvCxnSpPr/>
            <p:nvPr/>
          </p:nvCxnSpPr>
          <p:spPr>
            <a:xfrm>
              <a:off x="8318498" y="2485157"/>
              <a:ext cx="0" cy="105643"/>
            </a:xfrm>
            <a:prstGeom prst="line">
              <a:avLst/>
            </a:prstGeom>
            <a:ln w="25400">
              <a:solidFill>
                <a:srgbClr val="4A67AA"/>
              </a:solidFill>
            </a:ln>
          </p:spPr>
          <p:style>
            <a:lnRef idx="1">
              <a:schemeClr val="accent1"/>
            </a:lnRef>
            <a:fillRef idx="0">
              <a:schemeClr val="accent1"/>
            </a:fillRef>
            <a:effectRef idx="0">
              <a:schemeClr val="accent1"/>
            </a:effectRef>
            <a:fontRef idx="minor">
              <a:schemeClr val="tx1"/>
            </a:fontRef>
          </p:style>
        </p:cxnSp>
        <p:cxnSp>
          <p:nvCxnSpPr>
            <p:cNvPr id="1873" name="直接连接符 1872"/>
            <p:cNvCxnSpPr/>
            <p:nvPr/>
          </p:nvCxnSpPr>
          <p:spPr>
            <a:xfrm>
              <a:off x="8318498" y="2497759"/>
              <a:ext cx="87315" cy="0"/>
            </a:xfrm>
            <a:prstGeom prst="line">
              <a:avLst/>
            </a:prstGeom>
            <a:ln w="25400">
              <a:solidFill>
                <a:srgbClr val="4A67AA"/>
              </a:solidFill>
            </a:ln>
          </p:spPr>
          <p:style>
            <a:lnRef idx="1">
              <a:schemeClr val="accent1"/>
            </a:lnRef>
            <a:fillRef idx="0">
              <a:schemeClr val="accent1"/>
            </a:fillRef>
            <a:effectRef idx="0">
              <a:schemeClr val="accent1"/>
            </a:effectRef>
            <a:fontRef idx="minor">
              <a:schemeClr val="tx1"/>
            </a:fontRef>
          </p:style>
        </p:cxnSp>
      </p:grpSp>
      <p:grpSp>
        <p:nvGrpSpPr>
          <p:cNvPr id="1874" name="组合 1873"/>
          <p:cNvGrpSpPr/>
          <p:nvPr/>
        </p:nvGrpSpPr>
        <p:grpSpPr>
          <a:xfrm>
            <a:off x="3603625" y="4637405"/>
            <a:ext cx="647700" cy="577850"/>
            <a:chOff x="7239000" y="2012949"/>
            <a:chExt cx="1166813" cy="577851"/>
          </a:xfrm>
        </p:grpSpPr>
        <p:sp>
          <p:nvSpPr>
            <p:cNvPr id="1875" name="矩形 1874"/>
            <p:cNvSpPr/>
            <p:nvPr/>
          </p:nvSpPr>
          <p:spPr>
            <a:xfrm>
              <a:off x="7239000" y="2012949"/>
              <a:ext cx="1079500" cy="484810"/>
            </a:xfrm>
            <a:prstGeom prst="rect">
              <a:avLst/>
            </a:prstGeom>
            <a:noFill/>
            <a:ln w="25400">
              <a:solidFill>
                <a:srgbClr val="4A67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6" name="直接连接符 1875"/>
            <p:cNvCxnSpPr/>
            <p:nvPr/>
          </p:nvCxnSpPr>
          <p:spPr>
            <a:xfrm>
              <a:off x="8318498" y="2485157"/>
              <a:ext cx="0" cy="105643"/>
            </a:xfrm>
            <a:prstGeom prst="line">
              <a:avLst/>
            </a:prstGeom>
            <a:ln w="25400">
              <a:solidFill>
                <a:srgbClr val="4A67AA"/>
              </a:solidFill>
            </a:ln>
          </p:spPr>
          <p:style>
            <a:lnRef idx="1">
              <a:schemeClr val="accent1"/>
            </a:lnRef>
            <a:fillRef idx="0">
              <a:schemeClr val="accent1"/>
            </a:fillRef>
            <a:effectRef idx="0">
              <a:schemeClr val="accent1"/>
            </a:effectRef>
            <a:fontRef idx="minor">
              <a:schemeClr val="tx1"/>
            </a:fontRef>
          </p:style>
        </p:cxnSp>
        <p:cxnSp>
          <p:nvCxnSpPr>
            <p:cNvPr id="1877" name="直接连接符 1876"/>
            <p:cNvCxnSpPr/>
            <p:nvPr/>
          </p:nvCxnSpPr>
          <p:spPr>
            <a:xfrm>
              <a:off x="8318498" y="2497759"/>
              <a:ext cx="87315" cy="0"/>
            </a:xfrm>
            <a:prstGeom prst="line">
              <a:avLst/>
            </a:prstGeom>
            <a:ln w="25400">
              <a:solidFill>
                <a:srgbClr val="4A67AA"/>
              </a:solidFill>
            </a:ln>
          </p:spPr>
          <p:style>
            <a:lnRef idx="1">
              <a:schemeClr val="accent1"/>
            </a:lnRef>
            <a:fillRef idx="0">
              <a:schemeClr val="accent1"/>
            </a:fillRef>
            <a:effectRef idx="0">
              <a:schemeClr val="accent1"/>
            </a:effectRef>
            <a:fontRef idx="minor">
              <a:schemeClr val="tx1"/>
            </a:fontRef>
          </p:style>
        </p:cxnSp>
      </p:grpSp>
      <p:grpSp>
        <p:nvGrpSpPr>
          <p:cNvPr id="1878" name="组合 1877"/>
          <p:cNvGrpSpPr/>
          <p:nvPr/>
        </p:nvGrpSpPr>
        <p:grpSpPr>
          <a:xfrm>
            <a:off x="3603625" y="5702935"/>
            <a:ext cx="647700" cy="577850"/>
            <a:chOff x="7239000" y="2012949"/>
            <a:chExt cx="1166813" cy="577851"/>
          </a:xfrm>
        </p:grpSpPr>
        <p:sp>
          <p:nvSpPr>
            <p:cNvPr id="1879" name="矩形 1878"/>
            <p:cNvSpPr/>
            <p:nvPr/>
          </p:nvSpPr>
          <p:spPr>
            <a:xfrm>
              <a:off x="7239000" y="2012949"/>
              <a:ext cx="1079500" cy="484810"/>
            </a:xfrm>
            <a:prstGeom prst="rect">
              <a:avLst/>
            </a:prstGeom>
            <a:noFill/>
            <a:ln w="25400">
              <a:solidFill>
                <a:srgbClr val="4A67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80" name="直接连接符 1879"/>
            <p:cNvCxnSpPr/>
            <p:nvPr/>
          </p:nvCxnSpPr>
          <p:spPr>
            <a:xfrm>
              <a:off x="8318498" y="2485157"/>
              <a:ext cx="0" cy="105643"/>
            </a:xfrm>
            <a:prstGeom prst="line">
              <a:avLst/>
            </a:prstGeom>
            <a:ln w="25400">
              <a:solidFill>
                <a:srgbClr val="4A67AA"/>
              </a:solidFill>
            </a:ln>
          </p:spPr>
          <p:style>
            <a:lnRef idx="1">
              <a:schemeClr val="accent1"/>
            </a:lnRef>
            <a:fillRef idx="0">
              <a:schemeClr val="accent1"/>
            </a:fillRef>
            <a:effectRef idx="0">
              <a:schemeClr val="accent1"/>
            </a:effectRef>
            <a:fontRef idx="minor">
              <a:schemeClr val="tx1"/>
            </a:fontRef>
          </p:style>
        </p:cxnSp>
        <p:cxnSp>
          <p:nvCxnSpPr>
            <p:cNvPr id="1881" name="直接连接符 1880"/>
            <p:cNvCxnSpPr/>
            <p:nvPr/>
          </p:nvCxnSpPr>
          <p:spPr>
            <a:xfrm>
              <a:off x="8318498" y="2497759"/>
              <a:ext cx="87315" cy="0"/>
            </a:xfrm>
            <a:prstGeom prst="line">
              <a:avLst/>
            </a:prstGeom>
            <a:ln w="25400">
              <a:solidFill>
                <a:srgbClr val="4A67AA"/>
              </a:solidFill>
            </a:ln>
          </p:spPr>
          <p:style>
            <a:lnRef idx="1">
              <a:schemeClr val="accent1"/>
            </a:lnRef>
            <a:fillRef idx="0">
              <a:schemeClr val="accent1"/>
            </a:fillRef>
            <a:effectRef idx="0">
              <a:schemeClr val="accent1"/>
            </a:effectRef>
            <a:fontRef idx="minor">
              <a:schemeClr val="tx1"/>
            </a:fontRef>
          </p:style>
        </p:cxnSp>
      </p:grpSp>
      <p:sp>
        <p:nvSpPr>
          <p:cNvPr id="1882" name="文本框 1881"/>
          <p:cNvSpPr txBox="1"/>
          <p:nvPr/>
        </p:nvSpPr>
        <p:spPr>
          <a:xfrm>
            <a:off x="3688080" y="2378075"/>
            <a:ext cx="718185" cy="645160"/>
          </a:xfrm>
          <a:prstGeom prst="rect">
            <a:avLst/>
          </a:prstGeom>
          <a:noFill/>
        </p:spPr>
        <p:txBody>
          <a:bodyPr wrap="square" rtlCol="0">
            <a:spAutoFit/>
          </a:bodyPr>
          <a:lstStyle/>
          <a:p>
            <a:r>
              <a:rPr lang="en-US" altLang="zh-CN" sz="3600" b="1" dirty="0">
                <a:solidFill>
                  <a:srgbClr val="4A67AA"/>
                </a:solidFill>
                <a:latin typeface="方正静蕾简体" panose="02000000000000000000" pitchFamily="2" charset="-122"/>
                <a:ea typeface="方正静蕾简体" panose="02000000000000000000" pitchFamily="2" charset="-122"/>
              </a:rPr>
              <a:t>1</a:t>
            </a:r>
            <a:endParaRPr lang="en-US" altLang="zh-CN" sz="3600" b="1" dirty="0">
              <a:solidFill>
                <a:srgbClr val="4A67AA"/>
              </a:solidFill>
              <a:latin typeface="方正静蕾简体" panose="02000000000000000000" pitchFamily="2" charset="-122"/>
              <a:ea typeface="方正静蕾简体" panose="02000000000000000000" pitchFamily="2" charset="-122"/>
            </a:endParaRPr>
          </a:p>
        </p:txBody>
      </p:sp>
      <p:sp>
        <p:nvSpPr>
          <p:cNvPr id="1883" name="文本框 1882"/>
          <p:cNvSpPr txBox="1"/>
          <p:nvPr/>
        </p:nvSpPr>
        <p:spPr>
          <a:xfrm>
            <a:off x="3688080" y="3481070"/>
            <a:ext cx="514350" cy="645160"/>
          </a:xfrm>
          <a:prstGeom prst="rect">
            <a:avLst/>
          </a:prstGeom>
          <a:noFill/>
        </p:spPr>
        <p:txBody>
          <a:bodyPr wrap="square" rtlCol="0">
            <a:spAutoFit/>
          </a:bodyPr>
          <a:lstStyle/>
          <a:p>
            <a:r>
              <a:rPr lang="en-US" altLang="zh-CN" sz="3600" b="1" dirty="0">
                <a:solidFill>
                  <a:srgbClr val="4A67AA"/>
                </a:solidFill>
                <a:latin typeface="方正静蕾简体" panose="02000000000000000000" pitchFamily="2" charset="-122"/>
                <a:ea typeface="方正静蕾简体" panose="02000000000000000000" pitchFamily="2" charset="-122"/>
              </a:rPr>
              <a:t>2</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sp>
        <p:nvSpPr>
          <p:cNvPr id="1884" name="文本框 1883"/>
          <p:cNvSpPr txBox="1"/>
          <p:nvPr/>
        </p:nvSpPr>
        <p:spPr>
          <a:xfrm>
            <a:off x="3645535" y="4562475"/>
            <a:ext cx="558165" cy="645160"/>
          </a:xfrm>
          <a:prstGeom prst="rect">
            <a:avLst/>
          </a:prstGeom>
          <a:noFill/>
        </p:spPr>
        <p:txBody>
          <a:bodyPr wrap="square" rtlCol="0">
            <a:spAutoFit/>
          </a:bodyPr>
          <a:lstStyle/>
          <a:p>
            <a:r>
              <a:rPr lang="en-US" altLang="zh-CN" sz="3600" b="1" dirty="0">
                <a:solidFill>
                  <a:srgbClr val="4A67AA"/>
                </a:solidFill>
                <a:latin typeface="方正静蕾简体" panose="02000000000000000000" pitchFamily="2" charset="-122"/>
                <a:ea typeface="方正静蕾简体" panose="02000000000000000000" pitchFamily="2" charset="-122"/>
              </a:rPr>
              <a:t>3</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sp>
        <p:nvSpPr>
          <p:cNvPr id="1885" name="文本框 1884"/>
          <p:cNvSpPr txBox="1"/>
          <p:nvPr/>
        </p:nvSpPr>
        <p:spPr>
          <a:xfrm>
            <a:off x="3688080" y="5596890"/>
            <a:ext cx="515620" cy="645160"/>
          </a:xfrm>
          <a:prstGeom prst="rect">
            <a:avLst/>
          </a:prstGeom>
          <a:noFill/>
        </p:spPr>
        <p:txBody>
          <a:bodyPr wrap="square" rtlCol="0">
            <a:spAutoFit/>
          </a:bodyPr>
          <a:lstStyle/>
          <a:p>
            <a:r>
              <a:rPr lang="en-US" altLang="zh-CN" sz="3600" b="1" dirty="0">
                <a:solidFill>
                  <a:srgbClr val="4A67AA"/>
                </a:solidFill>
                <a:latin typeface="方正静蕾简体" panose="02000000000000000000" pitchFamily="2" charset="-122"/>
                <a:ea typeface="方正静蕾简体" panose="02000000000000000000" pitchFamily="2" charset="-122"/>
              </a:rPr>
              <a:t>4</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sp>
        <p:nvSpPr>
          <p:cNvPr id="1886" name="文本框 1885"/>
          <p:cNvSpPr txBox="1"/>
          <p:nvPr/>
        </p:nvSpPr>
        <p:spPr>
          <a:xfrm>
            <a:off x="4406265" y="2370455"/>
            <a:ext cx="3162935" cy="922020"/>
          </a:xfrm>
          <a:prstGeom prst="rect">
            <a:avLst/>
          </a:prstGeom>
          <a:noFill/>
        </p:spPr>
        <p:txBody>
          <a:bodyPr wrap="square" rtlCol="0">
            <a:spAutoFit/>
          </a:bodyPr>
          <a:lstStyle/>
          <a:p>
            <a:r>
              <a:rPr lang="en-US" altLang="zh-CN" dirty="0">
                <a:latin typeface="Microsoft YaHei" panose="020B0503020204020204" pitchFamily="34" charset="-122"/>
                <a:ea typeface="Microsoft YaHei" panose="020B0503020204020204" pitchFamily="34" charset="-122"/>
              </a:rPr>
              <a:t>MAE </a:t>
            </a:r>
            <a:endParaRPr lang="en-US" altLang="zh-CN" dirty="0">
              <a:latin typeface="Microsoft YaHei" panose="020B0503020204020204" pitchFamily="34" charset="-122"/>
              <a:ea typeface="Microsoft YaHei" panose="020B0503020204020204" pitchFamily="34" charset="-122"/>
            </a:endParaRPr>
          </a:p>
          <a:p>
            <a:r>
              <a:rPr lang="en-US" altLang="zh-CN" dirty="0">
                <a:latin typeface="Microsoft YaHei" panose="020B0503020204020204" pitchFamily="34" charset="-122"/>
                <a:ea typeface="Microsoft YaHei" panose="020B0503020204020204" pitchFamily="34" charset="-122"/>
              </a:rPr>
              <a:t>Mean Absolute Error</a:t>
            </a:r>
            <a:endParaRPr lang="en-US" altLang="zh-CN" dirty="0">
              <a:latin typeface="Microsoft YaHei" panose="020B0503020204020204" pitchFamily="34" charset="-122"/>
              <a:ea typeface="Microsoft YaHei" panose="020B0503020204020204" pitchFamily="34" charset="-122"/>
            </a:endParaRPr>
          </a:p>
          <a:p>
            <a:r>
              <a:rPr lang="en-US" altLang="zh-CN" dirty="0">
                <a:latin typeface="Microsoft YaHei" panose="020B0503020204020204" pitchFamily="34" charset="-122"/>
                <a:ea typeface="Microsoft YaHei" panose="020B0503020204020204" pitchFamily="34" charset="-122"/>
              </a:rPr>
              <a:t>(mae, smaller is better)</a:t>
            </a:r>
            <a:endParaRPr lang="en-US" altLang="zh-CN" dirty="0">
              <a:latin typeface="Microsoft YaHei" panose="020B0503020204020204" pitchFamily="34" charset="-122"/>
              <a:ea typeface="Microsoft YaHei" panose="020B0503020204020204" pitchFamily="34" charset="-122"/>
            </a:endParaRPr>
          </a:p>
        </p:txBody>
      </p:sp>
      <p:sp>
        <p:nvSpPr>
          <p:cNvPr id="1887" name="文本框 1886"/>
          <p:cNvSpPr txBox="1"/>
          <p:nvPr/>
        </p:nvSpPr>
        <p:spPr>
          <a:xfrm>
            <a:off x="4438644" y="3417941"/>
            <a:ext cx="3130060" cy="706755"/>
          </a:xfrm>
          <a:prstGeom prst="rect">
            <a:avLst/>
          </a:prstGeom>
          <a:noFill/>
        </p:spPr>
        <p:txBody>
          <a:bodyPr wrap="square" rtlCol="0">
            <a:spAutoFit/>
          </a:bodyPr>
          <a:lstStyle/>
          <a:p>
            <a:r>
              <a:rPr lang="zh-CN" altLang="en-US" sz="2000" dirty="0">
                <a:latin typeface="Microsoft YaHei" panose="020B0503020204020204" pitchFamily="34" charset="-122"/>
                <a:ea typeface="Microsoft YaHei" panose="020B0503020204020204" pitchFamily="34" charset="-122"/>
              </a:rPr>
              <a:t>mean Fmeasure</a:t>
            </a:r>
            <a:endParaRPr lang="zh-CN" altLang="en-US" sz="2000" dirty="0">
              <a:latin typeface="Microsoft YaHei" panose="020B0503020204020204" pitchFamily="34" charset="-122"/>
              <a:ea typeface="Microsoft YaHei" panose="020B0503020204020204" pitchFamily="34" charset="-122"/>
            </a:endParaRPr>
          </a:p>
          <a:p>
            <a:r>
              <a:rPr lang="zh-CN" altLang="en-US" sz="2000" dirty="0">
                <a:latin typeface="Microsoft YaHei" panose="020B0503020204020204" pitchFamily="34" charset="-122"/>
                <a:ea typeface="Microsoft YaHei" panose="020B0503020204020204" pitchFamily="34" charset="-122"/>
              </a:rPr>
              <a:t>(mF, larger is better)</a:t>
            </a:r>
            <a:endParaRPr lang="zh-CN" altLang="en-US" sz="2000" dirty="0">
              <a:latin typeface="Microsoft YaHei" panose="020B0503020204020204" pitchFamily="34" charset="-122"/>
              <a:ea typeface="Microsoft YaHei" panose="020B0503020204020204" pitchFamily="34" charset="-122"/>
            </a:endParaRPr>
          </a:p>
        </p:txBody>
      </p:sp>
      <p:sp>
        <p:nvSpPr>
          <p:cNvPr id="1888" name="文本框 1887"/>
          <p:cNvSpPr txBox="1"/>
          <p:nvPr/>
        </p:nvSpPr>
        <p:spPr>
          <a:xfrm>
            <a:off x="4438650" y="4526280"/>
            <a:ext cx="3465195" cy="922020"/>
          </a:xfrm>
          <a:prstGeom prst="rect">
            <a:avLst/>
          </a:prstGeom>
          <a:noFill/>
        </p:spPr>
        <p:txBody>
          <a:bodyPr wrap="square" rtlCol="0">
            <a:spAutoFit/>
          </a:bodyPr>
          <a:lstStyle/>
          <a:p>
            <a:r>
              <a:rPr lang="zh-CN" altLang="en-US" dirty="0">
                <a:latin typeface="Microsoft YaHei" panose="020B0503020204020204" pitchFamily="34" charset="-122"/>
                <a:ea typeface="Microsoft YaHei" panose="020B0503020204020204" pitchFamily="34" charset="-122"/>
              </a:rPr>
              <a:t>Smeasure</a:t>
            </a:r>
            <a:endParaRPr lang="zh-CN" altLang="en-US" dirty="0">
              <a:latin typeface="Microsoft YaHei" panose="020B0503020204020204" pitchFamily="34" charset="-122"/>
              <a:ea typeface="Microsoft YaHei" panose="020B0503020204020204" pitchFamily="34" charset="-122"/>
            </a:endParaRPr>
          </a:p>
          <a:p>
            <a:r>
              <a:rPr lang="en-US" altLang="zh-CN" dirty="0">
                <a:latin typeface="Microsoft YaHei" panose="020B0503020204020204" pitchFamily="34" charset="-122"/>
                <a:ea typeface="Microsoft YaHei" panose="020B0503020204020204" pitchFamily="34" charset="-122"/>
              </a:rPr>
              <a:t>structural similarity measure</a:t>
            </a:r>
            <a:endParaRPr lang="en-US" altLang="zh-CN" dirty="0">
              <a:latin typeface="Microsoft YaHei" panose="020B0503020204020204" pitchFamily="34" charset="-122"/>
              <a:ea typeface="Microsoft YaHei" panose="020B0503020204020204" pitchFamily="34" charset="-122"/>
            </a:endParaRPr>
          </a:p>
          <a:p>
            <a:r>
              <a:rPr lang="zh-CN" altLang="en-US" dirty="0">
                <a:latin typeface="Microsoft YaHei" panose="020B0503020204020204" pitchFamily="34" charset="-122"/>
                <a:ea typeface="Microsoft YaHei" panose="020B0503020204020204" pitchFamily="34" charset="-122"/>
              </a:rPr>
              <a:t>(Sα, larger is better)</a:t>
            </a:r>
            <a:endParaRPr lang="zh-CN" altLang="en-US" dirty="0">
              <a:latin typeface="Microsoft YaHei" panose="020B0503020204020204" pitchFamily="34" charset="-122"/>
              <a:ea typeface="Microsoft YaHei" panose="020B0503020204020204" pitchFamily="34" charset="-122"/>
            </a:endParaRPr>
          </a:p>
        </p:txBody>
      </p:sp>
      <p:sp>
        <p:nvSpPr>
          <p:cNvPr id="1889" name="文本框 1888"/>
          <p:cNvSpPr txBox="1"/>
          <p:nvPr/>
        </p:nvSpPr>
        <p:spPr>
          <a:xfrm>
            <a:off x="4438650" y="5574030"/>
            <a:ext cx="3660775" cy="922020"/>
          </a:xfrm>
          <a:prstGeom prst="rect">
            <a:avLst/>
          </a:prstGeom>
          <a:noFill/>
        </p:spPr>
        <p:txBody>
          <a:bodyPr wrap="square" rtlCol="0">
            <a:spAutoFit/>
          </a:bodyPr>
          <a:lstStyle/>
          <a:p>
            <a:r>
              <a:rPr lang="zh-CN" altLang="en-US" dirty="0">
                <a:latin typeface="Microsoft YaHei" panose="020B0503020204020204" pitchFamily="34" charset="-122"/>
                <a:ea typeface="Microsoft YaHei" panose="020B0503020204020204" pitchFamily="34" charset="-122"/>
              </a:rPr>
              <a:t>Emeasure </a:t>
            </a:r>
            <a:endParaRPr lang="zh-CN" altLang="en-US" dirty="0">
              <a:latin typeface="Microsoft YaHei" panose="020B0503020204020204" pitchFamily="34" charset="-122"/>
              <a:ea typeface="Microsoft YaHei" panose="020B0503020204020204" pitchFamily="34" charset="-122"/>
            </a:endParaRPr>
          </a:p>
          <a:p>
            <a:r>
              <a:rPr lang="zh-CN" altLang="en-US" dirty="0">
                <a:latin typeface="Microsoft YaHei" panose="020B0503020204020204" pitchFamily="34" charset="-122"/>
                <a:ea typeface="Microsoft YaHei" panose="020B0503020204020204" pitchFamily="34" charset="-122"/>
              </a:rPr>
              <a:t>Enhanced-alignment measure</a:t>
            </a:r>
            <a:endParaRPr lang="zh-CN" altLang="en-US" dirty="0">
              <a:latin typeface="Microsoft YaHei" panose="020B0503020204020204" pitchFamily="34" charset="-122"/>
              <a:ea typeface="Microsoft YaHei" panose="020B0503020204020204" pitchFamily="34" charset="-122"/>
            </a:endParaRPr>
          </a:p>
          <a:p>
            <a:r>
              <a:rPr lang="zh-CN" altLang="en-US" dirty="0">
                <a:latin typeface="Microsoft YaHei" panose="020B0503020204020204" pitchFamily="34" charset="-122"/>
                <a:ea typeface="Microsoft YaHei" panose="020B0503020204020204" pitchFamily="34" charset="-122"/>
              </a:rPr>
              <a:t>(Eξ, larger is better)</a:t>
            </a:r>
            <a:endParaRPr lang="zh-CN" altLang="en-US" dirty="0">
              <a:latin typeface="Microsoft YaHei" panose="020B0503020204020204" pitchFamily="34" charset="-122"/>
              <a:ea typeface="Microsoft YaHei" panose="020B0503020204020204" pitchFamily="34" charset="-122"/>
            </a:endParaRPr>
          </a:p>
        </p:txBody>
      </p:sp>
      <p:grpSp>
        <p:nvGrpSpPr>
          <p:cNvPr id="3" name="Group 4"/>
          <p:cNvGrpSpPr>
            <a:grpSpLocks noChangeAspect="1"/>
          </p:cNvGrpSpPr>
          <p:nvPr/>
        </p:nvGrpSpPr>
        <p:grpSpPr bwMode="auto">
          <a:xfrm>
            <a:off x="324485" y="2240915"/>
            <a:ext cx="2717165" cy="3565525"/>
            <a:chOff x="1250" y="1571"/>
            <a:chExt cx="1676" cy="2092"/>
          </a:xfrm>
          <a:solidFill>
            <a:srgbClr val="4A67AA"/>
          </a:solidFill>
        </p:grpSpPr>
        <p:sp>
          <p:nvSpPr>
            <p:cNvPr id="8" name="Freeform 5"/>
            <p:cNvSpPr/>
            <p:nvPr/>
          </p:nvSpPr>
          <p:spPr bwMode="auto">
            <a:xfrm>
              <a:off x="1588" y="2273"/>
              <a:ext cx="575" cy="870"/>
            </a:xfrm>
            <a:custGeom>
              <a:avLst/>
              <a:gdLst>
                <a:gd name="T0" fmla="*/ 29 w 126"/>
                <a:gd name="T1" fmla="*/ 175 h 191"/>
                <a:gd name="T2" fmla="*/ 12 w 126"/>
                <a:gd name="T3" fmla="*/ 88 h 191"/>
                <a:gd name="T4" fmla="*/ 25 w 126"/>
                <a:gd name="T5" fmla="*/ 29 h 191"/>
                <a:gd name="T6" fmla="*/ 95 w 126"/>
                <a:gd name="T7" fmla="*/ 40 h 191"/>
                <a:gd name="T8" fmla="*/ 106 w 126"/>
                <a:gd name="T9" fmla="*/ 137 h 191"/>
                <a:gd name="T10" fmla="*/ 70 w 126"/>
                <a:gd name="T11" fmla="*/ 175 h 191"/>
                <a:gd name="T12" fmla="*/ 29 w 126"/>
                <a:gd name="T13" fmla="*/ 176 h 191"/>
                <a:gd name="T14" fmla="*/ 23 w 126"/>
                <a:gd name="T15" fmla="*/ 181 h 191"/>
                <a:gd name="T16" fmla="*/ 56 w 126"/>
                <a:gd name="T17" fmla="*/ 185 h 191"/>
                <a:gd name="T18" fmla="*/ 100 w 126"/>
                <a:gd name="T19" fmla="*/ 160 h 191"/>
                <a:gd name="T20" fmla="*/ 104 w 126"/>
                <a:gd name="T21" fmla="*/ 39 h 191"/>
                <a:gd name="T22" fmla="*/ 10 w 126"/>
                <a:gd name="T23" fmla="*/ 39 h 191"/>
                <a:gd name="T24" fmla="*/ 7 w 126"/>
                <a:gd name="T25" fmla="*/ 108 h 191"/>
                <a:gd name="T26" fmla="*/ 22 w 126"/>
                <a:gd name="T27" fmla="*/ 179 h 191"/>
                <a:gd name="T28" fmla="*/ 29 w 126"/>
                <a:gd name="T29" fmla="*/ 175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6" h="191">
                  <a:moveTo>
                    <a:pt x="29" y="175"/>
                  </a:moveTo>
                  <a:cubicBezTo>
                    <a:pt x="20" y="147"/>
                    <a:pt x="15" y="117"/>
                    <a:pt x="12" y="88"/>
                  </a:cubicBezTo>
                  <a:cubicBezTo>
                    <a:pt x="9" y="66"/>
                    <a:pt x="9" y="46"/>
                    <a:pt x="25" y="29"/>
                  </a:cubicBezTo>
                  <a:cubicBezTo>
                    <a:pt x="45" y="7"/>
                    <a:pt x="79" y="21"/>
                    <a:pt x="95" y="40"/>
                  </a:cubicBezTo>
                  <a:cubicBezTo>
                    <a:pt x="116" y="64"/>
                    <a:pt x="116" y="109"/>
                    <a:pt x="106" y="137"/>
                  </a:cubicBezTo>
                  <a:cubicBezTo>
                    <a:pt x="100" y="155"/>
                    <a:pt x="87" y="169"/>
                    <a:pt x="70" y="175"/>
                  </a:cubicBezTo>
                  <a:cubicBezTo>
                    <a:pt x="62" y="177"/>
                    <a:pt x="35" y="185"/>
                    <a:pt x="29" y="176"/>
                  </a:cubicBezTo>
                  <a:cubicBezTo>
                    <a:pt x="27" y="172"/>
                    <a:pt x="21" y="178"/>
                    <a:pt x="23" y="181"/>
                  </a:cubicBezTo>
                  <a:cubicBezTo>
                    <a:pt x="29" y="191"/>
                    <a:pt x="47" y="187"/>
                    <a:pt x="56" y="185"/>
                  </a:cubicBezTo>
                  <a:cubicBezTo>
                    <a:pt x="75" y="181"/>
                    <a:pt x="88" y="175"/>
                    <a:pt x="100" y="160"/>
                  </a:cubicBezTo>
                  <a:cubicBezTo>
                    <a:pt x="126" y="128"/>
                    <a:pt x="124" y="72"/>
                    <a:pt x="104" y="39"/>
                  </a:cubicBezTo>
                  <a:cubicBezTo>
                    <a:pt x="83" y="4"/>
                    <a:pt x="28" y="0"/>
                    <a:pt x="10" y="39"/>
                  </a:cubicBezTo>
                  <a:cubicBezTo>
                    <a:pt x="0" y="62"/>
                    <a:pt x="4" y="84"/>
                    <a:pt x="7" y="108"/>
                  </a:cubicBezTo>
                  <a:cubicBezTo>
                    <a:pt x="11" y="132"/>
                    <a:pt x="15" y="156"/>
                    <a:pt x="22" y="179"/>
                  </a:cubicBezTo>
                  <a:cubicBezTo>
                    <a:pt x="23" y="183"/>
                    <a:pt x="30" y="178"/>
                    <a:pt x="29" y="17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6"/>
            <p:cNvSpPr/>
            <p:nvPr/>
          </p:nvSpPr>
          <p:spPr bwMode="auto">
            <a:xfrm>
              <a:off x="2072" y="2865"/>
              <a:ext cx="402" cy="465"/>
            </a:xfrm>
            <a:custGeom>
              <a:avLst/>
              <a:gdLst>
                <a:gd name="T0" fmla="*/ 3 w 88"/>
                <a:gd name="T1" fmla="*/ 8 h 102"/>
                <a:gd name="T2" fmla="*/ 32 w 88"/>
                <a:gd name="T3" fmla="*/ 35 h 102"/>
                <a:gd name="T4" fmla="*/ 35 w 88"/>
                <a:gd name="T5" fmla="*/ 69 h 102"/>
                <a:gd name="T6" fmla="*/ 42 w 88"/>
                <a:gd name="T7" fmla="*/ 67 h 102"/>
                <a:gd name="T8" fmla="*/ 42 w 88"/>
                <a:gd name="T9" fmla="*/ 65 h 102"/>
                <a:gd name="T10" fmla="*/ 37 w 88"/>
                <a:gd name="T11" fmla="*/ 63 h 102"/>
                <a:gd name="T12" fmla="*/ 29 w 88"/>
                <a:gd name="T13" fmla="*/ 92 h 102"/>
                <a:gd name="T14" fmla="*/ 74 w 88"/>
                <a:gd name="T15" fmla="*/ 75 h 102"/>
                <a:gd name="T16" fmla="*/ 70 w 88"/>
                <a:gd name="T17" fmla="*/ 53 h 102"/>
                <a:gd name="T18" fmla="*/ 44 w 88"/>
                <a:gd name="T19" fmla="*/ 63 h 102"/>
                <a:gd name="T20" fmla="*/ 34 w 88"/>
                <a:gd name="T21" fmla="*/ 68 h 102"/>
                <a:gd name="T22" fmla="*/ 40 w 88"/>
                <a:gd name="T23" fmla="*/ 70 h 102"/>
                <a:gd name="T24" fmla="*/ 47 w 88"/>
                <a:gd name="T25" fmla="*/ 69 h 102"/>
                <a:gd name="T26" fmla="*/ 62 w 88"/>
                <a:gd name="T27" fmla="*/ 63 h 102"/>
                <a:gd name="T28" fmla="*/ 67 w 88"/>
                <a:gd name="T29" fmla="*/ 61 h 102"/>
                <a:gd name="T30" fmla="*/ 67 w 88"/>
                <a:gd name="T31" fmla="*/ 74 h 102"/>
                <a:gd name="T32" fmla="*/ 59 w 88"/>
                <a:gd name="T33" fmla="*/ 81 h 102"/>
                <a:gd name="T34" fmla="*/ 44 w 88"/>
                <a:gd name="T35" fmla="*/ 88 h 102"/>
                <a:gd name="T36" fmla="*/ 39 w 88"/>
                <a:gd name="T37" fmla="*/ 69 h 102"/>
                <a:gd name="T38" fmla="*/ 35 w 88"/>
                <a:gd name="T39" fmla="*/ 67 h 102"/>
                <a:gd name="T40" fmla="*/ 35 w 88"/>
                <a:gd name="T41" fmla="*/ 69 h 102"/>
                <a:gd name="T42" fmla="*/ 42 w 88"/>
                <a:gd name="T43" fmla="*/ 67 h 102"/>
                <a:gd name="T44" fmla="*/ 38 w 88"/>
                <a:gd name="T45" fmla="*/ 26 h 102"/>
                <a:gd name="T46" fmla="*/ 8 w 88"/>
                <a:gd name="T47" fmla="*/ 2 h 102"/>
                <a:gd name="T48" fmla="*/ 3 w 88"/>
                <a:gd name="T49" fmla="*/ 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102">
                  <a:moveTo>
                    <a:pt x="3" y="8"/>
                  </a:moveTo>
                  <a:cubicBezTo>
                    <a:pt x="16" y="15"/>
                    <a:pt x="30" y="19"/>
                    <a:pt x="32" y="35"/>
                  </a:cubicBezTo>
                  <a:cubicBezTo>
                    <a:pt x="34" y="46"/>
                    <a:pt x="35" y="57"/>
                    <a:pt x="35" y="69"/>
                  </a:cubicBezTo>
                  <a:cubicBezTo>
                    <a:pt x="35" y="74"/>
                    <a:pt x="42" y="71"/>
                    <a:pt x="42" y="67"/>
                  </a:cubicBezTo>
                  <a:cubicBezTo>
                    <a:pt x="42" y="66"/>
                    <a:pt x="42" y="65"/>
                    <a:pt x="42" y="65"/>
                  </a:cubicBezTo>
                  <a:cubicBezTo>
                    <a:pt x="42" y="62"/>
                    <a:pt x="39" y="62"/>
                    <a:pt x="37" y="63"/>
                  </a:cubicBezTo>
                  <a:cubicBezTo>
                    <a:pt x="30" y="67"/>
                    <a:pt x="15" y="84"/>
                    <a:pt x="29" y="92"/>
                  </a:cubicBezTo>
                  <a:cubicBezTo>
                    <a:pt x="46" y="102"/>
                    <a:pt x="63" y="88"/>
                    <a:pt x="74" y="75"/>
                  </a:cubicBezTo>
                  <a:cubicBezTo>
                    <a:pt x="80" y="68"/>
                    <a:pt x="88" y="49"/>
                    <a:pt x="70" y="53"/>
                  </a:cubicBezTo>
                  <a:cubicBezTo>
                    <a:pt x="61" y="55"/>
                    <a:pt x="52" y="60"/>
                    <a:pt x="44" y="63"/>
                  </a:cubicBezTo>
                  <a:cubicBezTo>
                    <a:pt x="40" y="64"/>
                    <a:pt x="36" y="64"/>
                    <a:pt x="34" y="68"/>
                  </a:cubicBezTo>
                  <a:cubicBezTo>
                    <a:pt x="32" y="73"/>
                    <a:pt x="38" y="74"/>
                    <a:pt x="40" y="70"/>
                  </a:cubicBezTo>
                  <a:cubicBezTo>
                    <a:pt x="38" y="74"/>
                    <a:pt x="45" y="69"/>
                    <a:pt x="47" y="69"/>
                  </a:cubicBezTo>
                  <a:cubicBezTo>
                    <a:pt x="52" y="67"/>
                    <a:pt x="57" y="65"/>
                    <a:pt x="62" y="63"/>
                  </a:cubicBezTo>
                  <a:cubicBezTo>
                    <a:pt x="64" y="62"/>
                    <a:pt x="65" y="61"/>
                    <a:pt x="67" y="61"/>
                  </a:cubicBezTo>
                  <a:cubicBezTo>
                    <a:pt x="74" y="66"/>
                    <a:pt x="74" y="70"/>
                    <a:pt x="67" y="74"/>
                  </a:cubicBezTo>
                  <a:cubicBezTo>
                    <a:pt x="64" y="77"/>
                    <a:pt x="61" y="79"/>
                    <a:pt x="59" y="81"/>
                  </a:cubicBezTo>
                  <a:cubicBezTo>
                    <a:pt x="54" y="84"/>
                    <a:pt x="49" y="86"/>
                    <a:pt x="44" y="88"/>
                  </a:cubicBezTo>
                  <a:cubicBezTo>
                    <a:pt x="32" y="79"/>
                    <a:pt x="30" y="72"/>
                    <a:pt x="39" y="69"/>
                  </a:cubicBezTo>
                  <a:cubicBezTo>
                    <a:pt x="38" y="68"/>
                    <a:pt x="36" y="68"/>
                    <a:pt x="35" y="67"/>
                  </a:cubicBezTo>
                  <a:cubicBezTo>
                    <a:pt x="35" y="68"/>
                    <a:pt x="35" y="68"/>
                    <a:pt x="35" y="69"/>
                  </a:cubicBezTo>
                  <a:cubicBezTo>
                    <a:pt x="35" y="74"/>
                    <a:pt x="42" y="71"/>
                    <a:pt x="42" y="67"/>
                  </a:cubicBezTo>
                  <a:cubicBezTo>
                    <a:pt x="42" y="53"/>
                    <a:pt x="40" y="40"/>
                    <a:pt x="38" y="26"/>
                  </a:cubicBezTo>
                  <a:cubicBezTo>
                    <a:pt x="36" y="12"/>
                    <a:pt x="19" y="7"/>
                    <a:pt x="8" y="2"/>
                  </a:cubicBezTo>
                  <a:cubicBezTo>
                    <a:pt x="4" y="0"/>
                    <a:pt x="0" y="6"/>
                    <a:pt x="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7"/>
            <p:cNvSpPr/>
            <p:nvPr/>
          </p:nvSpPr>
          <p:spPr bwMode="auto">
            <a:xfrm>
              <a:off x="1647" y="3011"/>
              <a:ext cx="315" cy="643"/>
            </a:xfrm>
            <a:custGeom>
              <a:avLst/>
              <a:gdLst>
                <a:gd name="T0" fmla="*/ 25 w 69"/>
                <a:gd name="T1" fmla="*/ 8 h 141"/>
                <a:gd name="T2" fmla="*/ 28 w 69"/>
                <a:gd name="T3" fmla="*/ 49 h 141"/>
                <a:gd name="T4" fmla="*/ 23 w 69"/>
                <a:gd name="T5" fmla="*/ 86 h 141"/>
                <a:gd name="T6" fmla="*/ 14 w 69"/>
                <a:gd name="T7" fmla="*/ 129 h 141"/>
                <a:gd name="T8" fmla="*/ 63 w 69"/>
                <a:gd name="T9" fmla="*/ 117 h 141"/>
                <a:gd name="T10" fmla="*/ 15 w 69"/>
                <a:gd name="T11" fmla="*/ 103 h 141"/>
                <a:gd name="T12" fmla="*/ 12 w 69"/>
                <a:gd name="T13" fmla="*/ 110 h 141"/>
                <a:gd name="T14" fmla="*/ 16 w 69"/>
                <a:gd name="T15" fmla="*/ 112 h 141"/>
                <a:gd name="T16" fmla="*/ 18 w 69"/>
                <a:gd name="T17" fmla="*/ 104 h 141"/>
                <a:gd name="T18" fmla="*/ 18 w 69"/>
                <a:gd name="T19" fmla="*/ 104 h 141"/>
                <a:gd name="T20" fmla="*/ 15 w 69"/>
                <a:gd name="T21" fmla="*/ 110 h 141"/>
                <a:gd name="T22" fmla="*/ 45 w 69"/>
                <a:gd name="T23" fmla="*/ 112 h 141"/>
                <a:gd name="T24" fmla="*/ 49 w 69"/>
                <a:gd name="T25" fmla="*/ 123 h 141"/>
                <a:gd name="T26" fmla="*/ 31 w 69"/>
                <a:gd name="T27" fmla="*/ 125 h 141"/>
                <a:gd name="T28" fmla="*/ 28 w 69"/>
                <a:gd name="T29" fmla="*/ 92 h 141"/>
                <a:gd name="T30" fmla="*/ 30 w 69"/>
                <a:gd name="T31" fmla="*/ 3 h 141"/>
                <a:gd name="T32" fmla="*/ 28 w 69"/>
                <a:gd name="T33" fmla="*/ 0 h 141"/>
                <a:gd name="T34" fmla="*/ 27 w 69"/>
                <a:gd name="T35" fmla="*/ 0 h 141"/>
                <a:gd name="T36" fmla="*/ 25 w 69"/>
                <a:gd name="T37" fmla="*/ 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9" h="141">
                  <a:moveTo>
                    <a:pt x="25" y="8"/>
                  </a:moveTo>
                  <a:cubicBezTo>
                    <a:pt x="22" y="8"/>
                    <a:pt x="27" y="46"/>
                    <a:pt x="28" y="49"/>
                  </a:cubicBezTo>
                  <a:cubicBezTo>
                    <a:pt x="29" y="62"/>
                    <a:pt x="26" y="74"/>
                    <a:pt x="23" y="86"/>
                  </a:cubicBezTo>
                  <a:cubicBezTo>
                    <a:pt x="21" y="101"/>
                    <a:pt x="0" y="114"/>
                    <a:pt x="14" y="129"/>
                  </a:cubicBezTo>
                  <a:cubicBezTo>
                    <a:pt x="26" y="141"/>
                    <a:pt x="58" y="132"/>
                    <a:pt x="63" y="117"/>
                  </a:cubicBezTo>
                  <a:cubicBezTo>
                    <a:pt x="69" y="101"/>
                    <a:pt x="23" y="100"/>
                    <a:pt x="15" y="103"/>
                  </a:cubicBezTo>
                  <a:cubicBezTo>
                    <a:pt x="13" y="104"/>
                    <a:pt x="11" y="107"/>
                    <a:pt x="12" y="110"/>
                  </a:cubicBezTo>
                  <a:cubicBezTo>
                    <a:pt x="13" y="111"/>
                    <a:pt x="14" y="111"/>
                    <a:pt x="16" y="112"/>
                  </a:cubicBezTo>
                  <a:cubicBezTo>
                    <a:pt x="20" y="112"/>
                    <a:pt x="22" y="105"/>
                    <a:pt x="18" y="104"/>
                  </a:cubicBezTo>
                  <a:cubicBezTo>
                    <a:pt x="18" y="104"/>
                    <a:pt x="18" y="104"/>
                    <a:pt x="18" y="104"/>
                  </a:cubicBezTo>
                  <a:cubicBezTo>
                    <a:pt x="17" y="106"/>
                    <a:pt x="16" y="108"/>
                    <a:pt x="15" y="110"/>
                  </a:cubicBezTo>
                  <a:cubicBezTo>
                    <a:pt x="25" y="106"/>
                    <a:pt x="35" y="109"/>
                    <a:pt x="45" y="112"/>
                  </a:cubicBezTo>
                  <a:cubicBezTo>
                    <a:pt x="52" y="112"/>
                    <a:pt x="53" y="116"/>
                    <a:pt x="49" y="123"/>
                  </a:cubicBezTo>
                  <a:cubicBezTo>
                    <a:pt x="43" y="126"/>
                    <a:pt x="38" y="126"/>
                    <a:pt x="31" y="125"/>
                  </a:cubicBezTo>
                  <a:cubicBezTo>
                    <a:pt x="7" y="124"/>
                    <a:pt x="23" y="103"/>
                    <a:pt x="28" y="92"/>
                  </a:cubicBezTo>
                  <a:cubicBezTo>
                    <a:pt x="40" y="63"/>
                    <a:pt x="30" y="33"/>
                    <a:pt x="30" y="3"/>
                  </a:cubicBezTo>
                  <a:cubicBezTo>
                    <a:pt x="30" y="1"/>
                    <a:pt x="29" y="0"/>
                    <a:pt x="28" y="0"/>
                  </a:cubicBezTo>
                  <a:cubicBezTo>
                    <a:pt x="27" y="0"/>
                    <a:pt x="27" y="0"/>
                    <a:pt x="27" y="0"/>
                  </a:cubicBezTo>
                  <a:cubicBezTo>
                    <a:pt x="23" y="0"/>
                    <a:pt x="21" y="8"/>
                    <a:pt x="2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
            <p:cNvSpPr/>
            <p:nvPr/>
          </p:nvSpPr>
          <p:spPr bwMode="auto">
            <a:xfrm>
              <a:off x="2086" y="3285"/>
              <a:ext cx="45" cy="364"/>
            </a:xfrm>
            <a:custGeom>
              <a:avLst/>
              <a:gdLst>
                <a:gd name="T0" fmla="*/ 3 w 10"/>
                <a:gd name="T1" fmla="*/ 7 h 80"/>
                <a:gd name="T2" fmla="*/ 0 w 10"/>
                <a:gd name="T3" fmla="*/ 75 h 80"/>
                <a:gd name="T4" fmla="*/ 7 w 10"/>
                <a:gd name="T5" fmla="*/ 73 h 80"/>
                <a:gd name="T6" fmla="*/ 10 w 10"/>
                <a:gd name="T7" fmla="*/ 5 h 80"/>
                <a:gd name="T8" fmla="*/ 3 w 10"/>
                <a:gd name="T9" fmla="*/ 7 h 80"/>
              </a:gdLst>
              <a:ahLst/>
              <a:cxnLst>
                <a:cxn ang="0">
                  <a:pos x="T0" y="T1"/>
                </a:cxn>
                <a:cxn ang="0">
                  <a:pos x="T2" y="T3"/>
                </a:cxn>
                <a:cxn ang="0">
                  <a:pos x="T4" y="T5"/>
                </a:cxn>
                <a:cxn ang="0">
                  <a:pos x="T6" y="T7"/>
                </a:cxn>
                <a:cxn ang="0">
                  <a:pos x="T8" y="T9"/>
                </a:cxn>
              </a:cxnLst>
              <a:rect l="0" t="0" r="r" b="b"/>
              <a:pathLst>
                <a:path w="10" h="80">
                  <a:moveTo>
                    <a:pt x="3" y="7"/>
                  </a:moveTo>
                  <a:cubicBezTo>
                    <a:pt x="1" y="30"/>
                    <a:pt x="0" y="52"/>
                    <a:pt x="0" y="75"/>
                  </a:cubicBezTo>
                  <a:cubicBezTo>
                    <a:pt x="0" y="80"/>
                    <a:pt x="7" y="77"/>
                    <a:pt x="7" y="73"/>
                  </a:cubicBezTo>
                  <a:cubicBezTo>
                    <a:pt x="7" y="50"/>
                    <a:pt x="8" y="27"/>
                    <a:pt x="10" y="5"/>
                  </a:cubicBezTo>
                  <a:cubicBezTo>
                    <a:pt x="10" y="0"/>
                    <a:pt x="3" y="3"/>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9"/>
            <p:cNvSpPr/>
            <p:nvPr/>
          </p:nvSpPr>
          <p:spPr bwMode="auto">
            <a:xfrm>
              <a:off x="2515" y="2961"/>
              <a:ext cx="41" cy="355"/>
            </a:xfrm>
            <a:custGeom>
              <a:avLst/>
              <a:gdLst>
                <a:gd name="T0" fmla="*/ 0 w 9"/>
                <a:gd name="T1" fmla="*/ 7 h 78"/>
                <a:gd name="T2" fmla="*/ 2 w 9"/>
                <a:gd name="T3" fmla="*/ 37 h 78"/>
                <a:gd name="T4" fmla="*/ 2 w 9"/>
                <a:gd name="T5" fmla="*/ 61 h 78"/>
                <a:gd name="T6" fmla="*/ 0 w 9"/>
                <a:gd name="T7" fmla="*/ 73 h 78"/>
                <a:gd name="T8" fmla="*/ 7 w 9"/>
                <a:gd name="T9" fmla="*/ 71 h 78"/>
                <a:gd name="T10" fmla="*/ 9 w 9"/>
                <a:gd name="T11" fmla="*/ 63 h 78"/>
                <a:gd name="T12" fmla="*/ 9 w 9"/>
                <a:gd name="T13" fmla="*/ 40 h 78"/>
                <a:gd name="T14" fmla="*/ 7 w 9"/>
                <a:gd name="T15" fmla="*/ 5 h 78"/>
                <a:gd name="T16" fmla="*/ 0 w 9"/>
                <a:gd name="T17" fmla="*/ 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78">
                  <a:moveTo>
                    <a:pt x="0" y="7"/>
                  </a:moveTo>
                  <a:cubicBezTo>
                    <a:pt x="0" y="17"/>
                    <a:pt x="2" y="27"/>
                    <a:pt x="2" y="37"/>
                  </a:cubicBezTo>
                  <a:cubicBezTo>
                    <a:pt x="2" y="45"/>
                    <a:pt x="2" y="53"/>
                    <a:pt x="2" y="61"/>
                  </a:cubicBezTo>
                  <a:cubicBezTo>
                    <a:pt x="2" y="65"/>
                    <a:pt x="0" y="69"/>
                    <a:pt x="0" y="73"/>
                  </a:cubicBezTo>
                  <a:cubicBezTo>
                    <a:pt x="0" y="78"/>
                    <a:pt x="6" y="75"/>
                    <a:pt x="7" y="71"/>
                  </a:cubicBezTo>
                  <a:cubicBezTo>
                    <a:pt x="7" y="68"/>
                    <a:pt x="9" y="65"/>
                    <a:pt x="9" y="63"/>
                  </a:cubicBezTo>
                  <a:cubicBezTo>
                    <a:pt x="9" y="55"/>
                    <a:pt x="9" y="48"/>
                    <a:pt x="9" y="40"/>
                  </a:cubicBezTo>
                  <a:cubicBezTo>
                    <a:pt x="9" y="28"/>
                    <a:pt x="7" y="17"/>
                    <a:pt x="7" y="5"/>
                  </a:cubicBezTo>
                  <a:cubicBezTo>
                    <a:pt x="7" y="0"/>
                    <a:pt x="0" y="3"/>
                    <a:pt x="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0"/>
            <p:cNvSpPr/>
            <p:nvPr/>
          </p:nvSpPr>
          <p:spPr bwMode="auto">
            <a:xfrm>
              <a:off x="2876" y="2642"/>
              <a:ext cx="46" cy="369"/>
            </a:xfrm>
            <a:custGeom>
              <a:avLst/>
              <a:gdLst>
                <a:gd name="T0" fmla="*/ 0 w 10"/>
                <a:gd name="T1" fmla="*/ 7 h 81"/>
                <a:gd name="T2" fmla="*/ 3 w 10"/>
                <a:gd name="T3" fmla="*/ 76 h 81"/>
                <a:gd name="T4" fmla="*/ 10 w 10"/>
                <a:gd name="T5" fmla="*/ 74 h 81"/>
                <a:gd name="T6" fmla="*/ 7 w 10"/>
                <a:gd name="T7" fmla="*/ 5 h 81"/>
                <a:gd name="T8" fmla="*/ 0 w 10"/>
                <a:gd name="T9" fmla="*/ 7 h 81"/>
              </a:gdLst>
              <a:ahLst/>
              <a:cxnLst>
                <a:cxn ang="0">
                  <a:pos x="T0" y="T1"/>
                </a:cxn>
                <a:cxn ang="0">
                  <a:pos x="T2" y="T3"/>
                </a:cxn>
                <a:cxn ang="0">
                  <a:pos x="T4" y="T5"/>
                </a:cxn>
                <a:cxn ang="0">
                  <a:pos x="T6" y="T7"/>
                </a:cxn>
                <a:cxn ang="0">
                  <a:pos x="T8" y="T9"/>
                </a:cxn>
              </a:cxnLst>
              <a:rect l="0" t="0" r="r" b="b"/>
              <a:pathLst>
                <a:path w="10" h="81">
                  <a:moveTo>
                    <a:pt x="0" y="7"/>
                  </a:moveTo>
                  <a:cubicBezTo>
                    <a:pt x="0" y="30"/>
                    <a:pt x="3" y="53"/>
                    <a:pt x="3" y="76"/>
                  </a:cubicBezTo>
                  <a:cubicBezTo>
                    <a:pt x="3" y="81"/>
                    <a:pt x="10" y="78"/>
                    <a:pt x="10" y="74"/>
                  </a:cubicBezTo>
                  <a:cubicBezTo>
                    <a:pt x="10" y="51"/>
                    <a:pt x="7" y="28"/>
                    <a:pt x="7" y="5"/>
                  </a:cubicBezTo>
                  <a:cubicBezTo>
                    <a:pt x="7" y="0"/>
                    <a:pt x="0" y="3"/>
                    <a:pt x="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1"/>
            <p:cNvSpPr/>
            <p:nvPr/>
          </p:nvSpPr>
          <p:spPr bwMode="auto">
            <a:xfrm>
              <a:off x="2510" y="2956"/>
              <a:ext cx="416" cy="60"/>
            </a:xfrm>
            <a:custGeom>
              <a:avLst/>
              <a:gdLst>
                <a:gd name="T0" fmla="*/ 86 w 91"/>
                <a:gd name="T1" fmla="*/ 2 h 13"/>
                <a:gd name="T2" fmla="*/ 44 w 91"/>
                <a:gd name="T3" fmla="*/ 2 h 13"/>
                <a:gd name="T4" fmla="*/ 4 w 91"/>
                <a:gd name="T5" fmla="*/ 3 h 13"/>
                <a:gd name="T6" fmla="*/ 4 w 91"/>
                <a:gd name="T7" fmla="*/ 10 h 13"/>
                <a:gd name="T8" fmla="*/ 50 w 91"/>
                <a:gd name="T9" fmla="*/ 10 h 13"/>
                <a:gd name="T10" fmla="*/ 86 w 91"/>
                <a:gd name="T11" fmla="*/ 9 h 13"/>
                <a:gd name="T12" fmla="*/ 86 w 91"/>
                <a:gd name="T13" fmla="*/ 2 h 13"/>
              </a:gdLst>
              <a:ahLst/>
              <a:cxnLst>
                <a:cxn ang="0">
                  <a:pos x="T0" y="T1"/>
                </a:cxn>
                <a:cxn ang="0">
                  <a:pos x="T2" y="T3"/>
                </a:cxn>
                <a:cxn ang="0">
                  <a:pos x="T4" y="T5"/>
                </a:cxn>
                <a:cxn ang="0">
                  <a:pos x="T6" y="T7"/>
                </a:cxn>
                <a:cxn ang="0">
                  <a:pos x="T8" y="T9"/>
                </a:cxn>
                <a:cxn ang="0">
                  <a:pos x="T10" y="T11"/>
                </a:cxn>
                <a:cxn ang="0">
                  <a:pos x="T12" y="T13"/>
                </a:cxn>
              </a:cxnLst>
              <a:rect l="0" t="0" r="r" b="b"/>
              <a:pathLst>
                <a:path w="91" h="13">
                  <a:moveTo>
                    <a:pt x="86" y="2"/>
                  </a:moveTo>
                  <a:cubicBezTo>
                    <a:pt x="74" y="6"/>
                    <a:pt x="57" y="2"/>
                    <a:pt x="44" y="2"/>
                  </a:cubicBezTo>
                  <a:cubicBezTo>
                    <a:pt x="31" y="2"/>
                    <a:pt x="17" y="0"/>
                    <a:pt x="4" y="3"/>
                  </a:cubicBezTo>
                  <a:cubicBezTo>
                    <a:pt x="1" y="4"/>
                    <a:pt x="0" y="12"/>
                    <a:pt x="4" y="10"/>
                  </a:cubicBezTo>
                  <a:cubicBezTo>
                    <a:pt x="19" y="7"/>
                    <a:pt x="35" y="9"/>
                    <a:pt x="50" y="10"/>
                  </a:cubicBezTo>
                  <a:cubicBezTo>
                    <a:pt x="61" y="10"/>
                    <a:pt x="76" y="13"/>
                    <a:pt x="86" y="9"/>
                  </a:cubicBezTo>
                  <a:cubicBezTo>
                    <a:pt x="90" y="8"/>
                    <a:pt x="91" y="1"/>
                    <a:pt x="8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2"/>
            <p:cNvSpPr/>
            <p:nvPr/>
          </p:nvSpPr>
          <p:spPr bwMode="auto">
            <a:xfrm>
              <a:off x="2095" y="3266"/>
              <a:ext cx="457" cy="69"/>
            </a:xfrm>
            <a:custGeom>
              <a:avLst/>
              <a:gdLst>
                <a:gd name="T0" fmla="*/ 95 w 100"/>
                <a:gd name="T1" fmla="*/ 1 h 15"/>
                <a:gd name="T2" fmla="*/ 48 w 100"/>
                <a:gd name="T3" fmla="*/ 3 h 15"/>
                <a:gd name="T4" fmla="*/ 3 w 100"/>
                <a:gd name="T5" fmla="*/ 7 h 15"/>
                <a:gd name="T6" fmla="*/ 5 w 100"/>
                <a:gd name="T7" fmla="*/ 13 h 15"/>
                <a:gd name="T8" fmla="*/ 28 w 100"/>
                <a:gd name="T9" fmla="*/ 11 h 15"/>
                <a:gd name="T10" fmla="*/ 54 w 100"/>
                <a:gd name="T11" fmla="*/ 10 h 15"/>
                <a:gd name="T12" fmla="*/ 95 w 100"/>
                <a:gd name="T13" fmla="*/ 8 h 15"/>
                <a:gd name="T14" fmla="*/ 95 w 100"/>
                <a:gd name="T15" fmla="*/ 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5">
                  <a:moveTo>
                    <a:pt x="95" y="1"/>
                  </a:moveTo>
                  <a:cubicBezTo>
                    <a:pt x="81" y="5"/>
                    <a:pt x="63" y="3"/>
                    <a:pt x="48" y="3"/>
                  </a:cubicBezTo>
                  <a:cubicBezTo>
                    <a:pt x="35" y="4"/>
                    <a:pt x="15" y="1"/>
                    <a:pt x="3" y="7"/>
                  </a:cubicBezTo>
                  <a:cubicBezTo>
                    <a:pt x="0" y="9"/>
                    <a:pt x="1" y="15"/>
                    <a:pt x="5" y="13"/>
                  </a:cubicBezTo>
                  <a:cubicBezTo>
                    <a:pt x="11" y="10"/>
                    <a:pt x="21" y="12"/>
                    <a:pt x="28" y="11"/>
                  </a:cubicBezTo>
                  <a:cubicBezTo>
                    <a:pt x="36" y="11"/>
                    <a:pt x="45" y="11"/>
                    <a:pt x="54" y="10"/>
                  </a:cubicBezTo>
                  <a:cubicBezTo>
                    <a:pt x="67" y="10"/>
                    <a:pt x="82" y="12"/>
                    <a:pt x="95" y="8"/>
                  </a:cubicBezTo>
                  <a:cubicBezTo>
                    <a:pt x="99" y="8"/>
                    <a:pt x="100" y="0"/>
                    <a:pt x="9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3"/>
            <p:cNvSpPr/>
            <p:nvPr/>
          </p:nvSpPr>
          <p:spPr bwMode="auto">
            <a:xfrm>
              <a:off x="1250" y="3604"/>
              <a:ext cx="881" cy="59"/>
            </a:xfrm>
            <a:custGeom>
              <a:avLst/>
              <a:gdLst>
                <a:gd name="T0" fmla="*/ 188 w 193"/>
                <a:gd name="T1" fmla="*/ 2 h 13"/>
                <a:gd name="T2" fmla="*/ 6 w 193"/>
                <a:gd name="T3" fmla="*/ 0 h 13"/>
                <a:gd name="T4" fmla="*/ 5 w 193"/>
                <a:gd name="T5" fmla="*/ 8 h 13"/>
                <a:gd name="T6" fmla="*/ 187 w 193"/>
                <a:gd name="T7" fmla="*/ 10 h 13"/>
                <a:gd name="T8" fmla="*/ 188 w 193"/>
                <a:gd name="T9" fmla="*/ 2 h 13"/>
              </a:gdLst>
              <a:ahLst/>
              <a:cxnLst>
                <a:cxn ang="0">
                  <a:pos x="T0" y="T1"/>
                </a:cxn>
                <a:cxn ang="0">
                  <a:pos x="T2" y="T3"/>
                </a:cxn>
                <a:cxn ang="0">
                  <a:pos x="T4" y="T5"/>
                </a:cxn>
                <a:cxn ang="0">
                  <a:pos x="T6" y="T7"/>
                </a:cxn>
                <a:cxn ang="0">
                  <a:pos x="T8" y="T9"/>
                </a:cxn>
              </a:cxnLst>
              <a:rect l="0" t="0" r="r" b="b"/>
              <a:pathLst>
                <a:path w="193" h="13">
                  <a:moveTo>
                    <a:pt x="188" y="2"/>
                  </a:moveTo>
                  <a:cubicBezTo>
                    <a:pt x="128" y="6"/>
                    <a:pt x="67" y="1"/>
                    <a:pt x="6" y="0"/>
                  </a:cubicBezTo>
                  <a:cubicBezTo>
                    <a:pt x="2" y="0"/>
                    <a:pt x="0" y="8"/>
                    <a:pt x="5" y="8"/>
                  </a:cubicBezTo>
                  <a:cubicBezTo>
                    <a:pt x="65" y="8"/>
                    <a:pt x="126" y="13"/>
                    <a:pt x="187" y="10"/>
                  </a:cubicBezTo>
                  <a:cubicBezTo>
                    <a:pt x="190" y="9"/>
                    <a:pt x="193" y="2"/>
                    <a:pt x="18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4"/>
            <p:cNvSpPr/>
            <p:nvPr/>
          </p:nvSpPr>
          <p:spPr bwMode="auto">
            <a:xfrm>
              <a:off x="2099" y="2560"/>
              <a:ext cx="338" cy="123"/>
            </a:xfrm>
            <a:custGeom>
              <a:avLst/>
              <a:gdLst>
                <a:gd name="T0" fmla="*/ 5 w 74"/>
                <a:gd name="T1" fmla="*/ 27 h 27"/>
                <a:gd name="T2" fmla="*/ 26 w 74"/>
                <a:gd name="T3" fmla="*/ 21 h 27"/>
                <a:gd name="T4" fmla="*/ 35 w 74"/>
                <a:gd name="T5" fmla="*/ 19 h 27"/>
                <a:gd name="T6" fmla="*/ 41 w 74"/>
                <a:gd name="T7" fmla="*/ 22 h 27"/>
                <a:gd name="T8" fmla="*/ 69 w 74"/>
                <a:gd name="T9" fmla="*/ 15 h 27"/>
                <a:gd name="T10" fmla="*/ 62 w 74"/>
                <a:gd name="T11" fmla="*/ 0 h 27"/>
                <a:gd name="T12" fmla="*/ 34 w 74"/>
                <a:gd name="T13" fmla="*/ 16 h 27"/>
                <a:gd name="T14" fmla="*/ 41 w 74"/>
                <a:gd name="T15" fmla="*/ 16 h 27"/>
                <a:gd name="T16" fmla="*/ 52 w 74"/>
                <a:gd name="T17" fmla="*/ 8 h 27"/>
                <a:gd name="T18" fmla="*/ 57 w 74"/>
                <a:gd name="T19" fmla="*/ 8 h 27"/>
                <a:gd name="T20" fmla="*/ 57 w 74"/>
                <a:gd name="T21" fmla="*/ 14 h 27"/>
                <a:gd name="T22" fmla="*/ 39 w 74"/>
                <a:gd name="T23" fmla="*/ 12 h 27"/>
                <a:gd name="T24" fmla="*/ 37 w 74"/>
                <a:gd name="T25" fmla="*/ 11 h 27"/>
                <a:gd name="T26" fmla="*/ 6 w 74"/>
                <a:gd name="T27" fmla="*/ 19 h 27"/>
                <a:gd name="T28" fmla="*/ 5 w 74"/>
                <a:gd name="T2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4" h="27">
                  <a:moveTo>
                    <a:pt x="5" y="27"/>
                  </a:moveTo>
                  <a:cubicBezTo>
                    <a:pt x="12" y="27"/>
                    <a:pt x="19" y="24"/>
                    <a:pt x="26" y="21"/>
                  </a:cubicBezTo>
                  <a:cubicBezTo>
                    <a:pt x="29" y="21"/>
                    <a:pt x="33" y="18"/>
                    <a:pt x="35" y="19"/>
                  </a:cubicBezTo>
                  <a:cubicBezTo>
                    <a:pt x="37" y="21"/>
                    <a:pt x="39" y="21"/>
                    <a:pt x="41" y="22"/>
                  </a:cubicBezTo>
                  <a:cubicBezTo>
                    <a:pt x="49" y="24"/>
                    <a:pt x="63" y="22"/>
                    <a:pt x="69" y="15"/>
                  </a:cubicBezTo>
                  <a:cubicBezTo>
                    <a:pt x="74" y="9"/>
                    <a:pt x="71" y="0"/>
                    <a:pt x="62" y="0"/>
                  </a:cubicBezTo>
                  <a:cubicBezTo>
                    <a:pt x="50" y="0"/>
                    <a:pt x="37" y="3"/>
                    <a:pt x="34" y="16"/>
                  </a:cubicBezTo>
                  <a:cubicBezTo>
                    <a:pt x="33" y="21"/>
                    <a:pt x="40" y="20"/>
                    <a:pt x="41" y="16"/>
                  </a:cubicBezTo>
                  <a:cubicBezTo>
                    <a:pt x="44" y="12"/>
                    <a:pt x="48" y="9"/>
                    <a:pt x="52" y="8"/>
                  </a:cubicBezTo>
                  <a:cubicBezTo>
                    <a:pt x="54" y="8"/>
                    <a:pt x="56" y="8"/>
                    <a:pt x="57" y="8"/>
                  </a:cubicBezTo>
                  <a:cubicBezTo>
                    <a:pt x="62" y="12"/>
                    <a:pt x="62" y="14"/>
                    <a:pt x="57" y="14"/>
                  </a:cubicBezTo>
                  <a:cubicBezTo>
                    <a:pt x="54" y="15"/>
                    <a:pt x="42" y="17"/>
                    <a:pt x="39" y="12"/>
                  </a:cubicBezTo>
                  <a:cubicBezTo>
                    <a:pt x="39" y="12"/>
                    <a:pt x="38" y="11"/>
                    <a:pt x="37" y="11"/>
                  </a:cubicBezTo>
                  <a:cubicBezTo>
                    <a:pt x="26" y="13"/>
                    <a:pt x="17" y="20"/>
                    <a:pt x="6" y="19"/>
                  </a:cubicBezTo>
                  <a:cubicBezTo>
                    <a:pt x="2" y="19"/>
                    <a:pt x="0" y="26"/>
                    <a:pt x="5"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5"/>
            <p:cNvSpPr/>
            <p:nvPr/>
          </p:nvSpPr>
          <p:spPr bwMode="auto">
            <a:xfrm>
              <a:off x="1533" y="1571"/>
              <a:ext cx="923" cy="816"/>
            </a:xfrm>
            <a:custGeom>
              <a:avLst/>
              <a:gdLst>
                <a:gd name="T0" fmla="*/ 49 w 202"/>
                <a:gd name="T1" fmla="*/ 23 h 179"/>
                <a:gd name="T2" fmla="*/ 16 w 202"/>
                <a:gd name="T3" fmla="*/ 141 h 179"/>
                <a:gd name="T4" fmla="*/ 83 w 202"/>
                <a:gd name="T5" fmla="*/ 175 h 179"/>
                <a:gd name="T6" fmla="*/ 154 w 202"/>
                <a:gd name="T7" fmla="*/ 155 h 179"/>
                <a:gd name="T8" fmla="*/ 162 w 202"/>
                <a:gd name="T9" fmla="*/ 27 h 179"/>
                <a:gd name="T10" fmla="*/ 86 w 202"/>
                <a:gd name="T11" fmla="*/ 5 h 179"/>
                <a:gd name="T12" fmla="*/ 31 w 202"/>
                <a:gd name="T13" fmla="*/ 43 h 179"/>
                <a:gd name="T14" fmla="*/ 37 w 202"/>
                <a:gd name="T15" fmla="*/ 45 h 179"/>
                <a:gd name="T16" fmla="*/ 97 w 202"/>
                <a:gd name="T17" fmla="*/ 10 h 179"/>
                <a:gd name="T18" fmla="*/ 153 w 202"/>
                <a:gd name="T19" fmla="*/ 29 h 179"/>
                <a:gd name="T20" fmla="*/ 155 w 202"/>
                <a:gd name="T21" fmla="*/ 146 h 179"/>
                <a:gd name="T22" fmla="*/ 41 w 202"/>
                <a:gd name="T23" fmla="*/ 154 h 179"/>
                <a:gd name="T24" fmla="*/ 14 w 202"/>
                <a:gd name="T25" fmla="*/ 103 h 179"/>
                <a:gd name="T26" fmla="*/ 48 w 202"/>
                <a:gd name="T27" fmla="*/ 31 h 179"/>
                <a:gd name="T28" fmla="*/ 49 w 202"/>
                <a:gd name="T29" fmla="*/ 2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2" h="179">
                  <a:moveTo>
                    <a:pt x="49" y="23"/>
                  </a:moveTo>
                  <a:cubicBezTo>
                    <a:pt x="0" y="30"/>
                    <a:pt x="0" y="107"/>
                    <a:pt x="16" y="141"/>
                  </a:cubicBezTo>
                  <a:cubicBezTo>
                    <a:pt x="27" y="164"/>
                    <a:pt x="60" y="171"/>
                    <a:pt x="83" y="175"/>
                  </a:cubicBezTo>
                  <a:cubicBezTo>
                    <a:pt x="107" y="179"/>
                    <a:pt x="135" y="171"/>
                    <a:pt x="154" y="155"/>
                  </a:cubicBezTo>
                  <a:cubicBezTo>
                    <a:pt x="193" y="121"/>
                    <a:pt x="202" y="63"/>
                    <a:pt x="162" y="27"/>
                  </a:cubicBezTo>
                  <a:cubicBezTo>
                    <a:pt x="142" y="8"/>
                    <a:pt x="113" y="0"/>
                    <a:pt x="86" y="5"/>
                  </a:cubicBezTo>
                  <a:cubicBezTo>
                    <a:pt x="64" y="9"/>
                    <a:pt x="39" y="22"/>
                    <a:pt x="31" y="43"/>
                  </a:cubicBezTo>
                  <a:cubicBezTo>
                    <a:pt x="29" y="48"/>
                    <a:pt x="35" y="49"/>
                    <a:pt x="37" y="45"/>
                  </a:cubicBezTo>
                  <a:cubicBezTo>
                    <a:pt x="46" y="22"/>
                    <a:pt x="75" y="13"/>
                    <a:pt x="97" y="10"/>
                  </a:cubicBezTo>
                  <a:cubicBezTo>
                    <a:pt x="117" y="8"/>
                    <a:pt x="137" y="18"/>
                    <a:pt x="153" y="29"/>
                  </a:cubicBezTo>
                  <a:cubicBezTo>
                    <a:pt x="194" y="59"/>
                    <a:pt x="187" y="113"/>
                    <a:pt x="155" y="146"/>
                  </a:cubicBezTo>
                  <a:cubicBezTo>
                    <a:pt x="125" y="176"/>
                    <a:pt x="76" y="172"/>
                    <a:pt x="41" y="154"/>
                  </a:cubicBezTo>
                  <a:cubicBezTo>
                    <a:pt x="21" y="144"/>
                    <a:pt x="16" y="123"/>
                    <a:pt x="14" y="103"/>
                  </a:cubicBezTo>
                  <a:cubicBezTo>
                    <a:pt x="12" y="79"/>
                    <a:pt x="16" y="35"/>
                    <a:pt x="48" y="31"/>
                  </a:cubicBezTo>
                  <a:cubicBezTo>
                    <a:pt x="52" y="30"/>
                    <a:pt x="54" y="22"/>
                    <a:pt x="49"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6"/>
            <p:cNvSpPr/>
            <p:nvPr/>
          </p:nvSpPr>
          <p:spPr bwMode="auto">
            <a:xfrm>
              <a:off x="2163" y="1917"/>
              <a:ext cx="165" cy="96"/>
            </a:xfrm>
            <a:custGeom>
              <a:avLst/>
              <a:gdLst>
                <a:gd name="T0" fmla="*/ 5 w 36"/>
                <a:gd name="T1" fmla="*/ 18 h 21"/>
                <a:gd name="T2" fmla="*/ 5 w 36"/>
                <a:gd name="T3" fmla="*/ 18 h 21"/>
                <a:gd name="T4" fmla="*/ 3 w 36"/>
                <a:gd name="T5" fmla="*/ 17 h 21"/>
                <a:gd name="T6" fmla="*/ 24 w 36"/>
                <a:gd name="T7" fmla="*/ 19 h 21"/>
                <a:gd name="T8" fmla="*/ 36 w 36"/>
                <a:gd name="T9" fmla="*/ 5 h 21"/>
                <a:gd name="T10" fmla="*/ 29 w 36"/>
                <a:gd name="T11" fmla="*/ 7 h 21"/>
                <a:gd name="T12" fmla="*/ 29 w 36"/>
                <a:gd name="T13" fmla="*/ 8 h 21"/>
                <a:gd name="T14" fmla="*/ 36 w 36"/>
                <a:gd name="T15" fmla="*/ 5 h 21"/>
                <a:gd name="T16" fmla="*/ 36 w 36"/>
                <a:gd name="T17" fmla="*/ 5 h 21"/>
                <a:gd name="T18" fmla="*/ 29 w 36"/>
                <a:gd name="T19" fmla="*/ 7 h 21"/>
                <a:gd name="T20" fmla="*/ 26 w 36"/>
                <a:gd name="T21" fmla="*/ 11 h 21"/>
                <a:gd name="T22" fmla="*/ 16 w 36"/>
                <a:gd name="T23" fmla="*/ 13 h 21"/>
                <a:gd name="T24" fmla="*/ 9 w 36"/>
                <a:gd name="T25" fmla="*/ 11 h 21"/>
                <a:gd name="T26" fmla="*/ 6 w 36"/>
                <a:gd name="T27" fmla="*/ 10 h 21"/>
                <a:gd name="T28" fmla="*/ 5 w 36"/>
                <a:gd name="T29"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21">
                  <a:moveTo>
                    <a:pt x="5" y="18"/>
                  </a:moveTo>
                  <a:cubicBezTo>
                    <a:pt x="5" y="18"/>
                    <a:pt x="5" y="18"/>
                    <a:pt x="5" y="18"/>
                  </a:cubicBezTo>
                  <a:cubicBezTo>
                    <a:pt x="4" y="17"/>
                    <a:pt x="4" y="17"/>
                    <a:pt x="3" y="17"/>
                  </a:cubicBezTo>
                  <a:cubicBezTo>
                    <a:pt x="7" y="21"/>
                    <a:pt x="18" y="21"/>
                    <a:pt x="24" y="19"/>
                  </a:cubicBezTo>
                  <a:cubicBezTo>
                    <a:pt x="30" y="17"/>
                    <a:pt x="36" y="11"/>
                    <a:pt x="36" y="5"/>
                  </a:cubicBezTo>
                  <a:cubicBezTo>
                    <a:pt x="34" y="6"/>
                    <a:pt x="32" y="6"/>
                    <a:pt x="29" y="7"/>
                  </a:cubicBezTo>
                  <a:cubicBezTo>
                    <a:pt x="29" y="7"/>
                    <a:pt x="29" y="7"/>
                    <a:pt x="29" y="8"/>
                  </a:cubicBezTo>
                  <a:cubicBezTo>
                    <a:pt x="29" y="13"/>
                    <a:pt x="36" y="9"/>
                    <a:pt x="36" y="5"/>
                  </a:cubicBezTo>
                  <a:cubicBezTo>
                    <a:pt x="36" y="5"/>
                    <a:pt x="36" y="5"/>
                    <a:pt x="36" y="5"/>
                  </a:cubicBezTo>
                  <a:cubicBezTo>
                    <a:pt x="36" y="0"/>
                    <a:pt x="30" y="4"/>
                    <a:pt x="29" y="7"/>
                  </a:cubicBezTo>
                  <a:cubicBezTo>
                    <a:pt x="29" y="8"/>
                    <a:pt x="27" y="10"/>
                    <a:pt x="26" y="11"/>
                  </a:cubicBezTo>
                  <a:cubicBezTo>
                    <a:pt x="23" y="13"/>
                    <a:pt x="20" y="13"/>
                    <a:pt x="16" y="13"/>
                  </a:cubicBezTo>
                  <a:cubicBezTo>
                    <a:pt x="15" y="13"/>
                    <a:pt x="10" y="12"/>
                    <a:pt x="9" y="11"/>
                  </a:cubicBezTo>
                  <a:cubicBezTo>
                    <a:pt x="8" y="10"/>
                    <a:pt x="7" y="10"/>
                    <a:pt x="6" y="10"/>
                  </a:cubicBezTo>
                  <a:cubicBezTo>
                    <a:pt x="2" y="10"/>
                    <a:pt x="0" y="18"/>
                    <a:pt x="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7"/>
            <p:cNvSpPr/>
            <p:nvPr/>
          </p:nvSpPr>
          <p:spPr bwMode="auto">
            <a:xfrm>
              <a:off x="2268" y="2082"/>
              <a:ext cx="46" cy="45"/>
            </a:xfrm>
            <a:custGeom>
              <a:avLst/>
              <a:gdLst>
                <a:gd name="T0" fmla="*/ 3 w 10"/>
                <a:gd name="T1" fmla="*/ 9 h 10"/>
                <a:gd name="T2" fmla="*/ 8 w 10"/>
                <a:gd name="T3" fmla="*/ 4 h 10"/>
                <a:gd name="T4" fmla="*/ 4 w 10"/>
                <a:gd name="T5" fmla="*/ 1 h 10"/>
                <a:gd name="T6" fmla="*/ 0 w 10"/>
                <a:gd name="T7" fmla="*/ 7 h 10"/>
                <a:gd name="T8" fmla="*/ 2 w 10"/>
                <a:gd name="T9" fmla="*/ 9 h 10"/>
                <a:gd name="T10" fmla="*/ 7 w 10"/>
                <a:gd name="T11" fmla="*/ 8 h 10"/>
                <a:gd name="T12" fmla="*/ 9 w 10"/>
                <a:gd name="T13" fmla="*/ 2 h 10"/>
                <a:gd name="T14" fmla="*/ 5 w 10"/>
                <a:gd name="T15" fmla="*/ 1 h 10"/>
                <a:gd name="T16" fmla="*/ 4 w 10"/>
                <a:gd name="T17" fmla="*/ 2 h 10"/>
                <a:gd name="T18" fmla="*/ 5 w 10"/>
                <a:gd name="T19" fmla="*/ 2 h 10"/>
                <a:gd name="T20" fmla="*/ 5 w 10"/>
                <a:gd name="T21" fmla="*/ 2 h 10"/>
                <a:gd name="T22" fmla="*/ 7 w 10"/>
                <a:gd name="T23" fmla="*/ 4 h 10"/>
                <a:gd name="T24" fmla="*/ 7 w 10"/>
                <a:gd name="T25" fmla="*/ 4 h 10"/>
                <a:gd name="T26" fmla="*/ 7 w 10"/>
                <a:gd name="T27" fmla="*/ 6 h 10"/>
                <a:gd name="T28" fmla="*/ 7 w 10"/>
                <a:gd name="T29" fmla="*/ 5 h 10"/>
                <a:gd name="T30" fmla="*/ 4 w 10"/>
                <a:gd name="T31" fmla="*/ 8 h 10"/>
                <a:gd name="T32" fmla="*/ 4 w 10"/>
                <a:gd name="T33" fmla="*/ 8 h 10"/>
                <a:gd name="T34" fmla="*/ 1 w 10"/>
                <a:gd name="T35" fmla="*/ 5 h 10"/>
                <a:gd name="T36" fmla="*/ 1 w 10"/>
                <a:gd name="T37" fmla="*/ 5 h 10"/>
                <a:gd name="T38" fmla="*/ 2 w 10"/>
                <a:gd name="T39" fmla="*/ 2 h 10"/>
                <a:gd name="T40" fmla="*/ 2 w 10"/>
                <a:gd name="T41" fmla="*/ 3 h 10"/>
                <a:gd name="T42" fmla="*/ 4 w 10"/>
                <a:gd name="T43" fmla="*/ 2 h 10"/>
                <a:gd name="T44" fmla="*/ 3 w 10"/>
                <a:gd name="T45" fmla="*/ 2 h 10"/>
                <a:gd name="T46" fmla="*/ 0 w 10"/>
                <a:gd name="T47" fmla="*/ 7 h 10"/>
                <a:gd name="T48" fmla="*/ 3 w 10"/>
                <a:gd name="T49"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10">
                  <a:moveTo>
                    <a:pt x="3" y="9"/>
                  </a:moveTo>
                  <a:cubicBezTo>
                    <a:pt x="6" y="8"/>
                    <a:pt x="7" y="6"/>
                    <a:pt x="8" y="4"/>
                  </a:cubicBezTo>
                  <a:cubicBezTo>
                    <a:pt x="8" y="2"/>
                    <a:pt x="6" y="0"/>
                    <a:pt x="4" y="1"/>
                  </a:cubicBezTo>
                  <a:cubicBezTo>
                    <a:pt x="2" y="2"/>
                    <a:pt x="1" y="4"/>
                    <a:pt x="0" y="7"/>
                  </a:cubicBezTo>
                  <a:cubicBezTo>
                    <a:pt x="0" y="8"/>
                    <a:pt x="1" y="9"/>
                    <a:pt x="2" y="9"/>
                  </a:cubicBezTo>
                  <a:cubicBezTo>
                    <a:pt x="4" y="10"/>
                    <a:pt x="5" y="8"/>
                    <a:pt x="7" y="8"/>
                  </a:cubicBezTo>
                  <a:cubicBezTo>
                    <a:pt x="8" y="7"/>
                    <a:pt x="10" y="4"/>
                    <a:pt x="9" y="2"/>
                  </a:cubicBezTo>
                  <a:cubicBezTo>
                    <a:pt x="8" y="1"/>
                    <a:pt x="6" y="0"/>
                    <a:pt x="5" y="1"/>
                  </a:cubicBezTo>
                  <a:cubicBezTo>
                    <a:pt x="5" y="2"/>
                    <a:pt x="3" y="3"/>
                    <a:pt x="4" y="2"/>
                  </a:cubicBezTo>
                  <a:cubicBezTo>
                    <a:pt x="4" y="2"/>
                    <a:pt x="5" y="2"/>
                    <a:pt x="5" y="2"/>
                  </a:cubicBezTo>
                  <a:cubicBezTo>
                    <a:pt x="5" y="2"/>
                    <a:pt x="5" y="2"/>
                    <a:pt x="5" y="2"/>
                  </a:cubicBezTo>
                  <a:cubicBezTo>
                    <a:pt x="6" y="3"/>
                    <a:pt x="7" y="3"/>
                    <a:pt x="7" y="4"/>
                  </a:cubicBezTo>
                  <a:cubicBezTo>
                    <a:pt x="7" y="4"/>
                    <a:pt x="7" y="4"/>
                    <a:pt x="7" y="4"/>
                  </a:cubicBezTo>
                  <a:cubicBezTo>
                    <a:pt x="7" y="4"/>
                    <a:pt x="7" y="5"/>
                    <a:pt x="7" y="6"/>
                  </a:cubicBezTo>
                  <a:cubicBezTo>
                    <a:pt x="7" y="6"/>
                    <a:pt x="7" y="5"/>
                    <a:pt x="7" y="5"/>
                  </a:cubicBezTo>
                  <a:cubicBezTo>
                    <a:pt x="6" y="6"/>
                    <a:pt x="5" y="7"/>
                    <a:pt x="4" y="8"/>
                  </a:cubicBezTo>
                  <a:cubicBezTo>
                    <a:pt x="4" y="8"/>
                    <a:pt x="4" y="8"/>
                    <a:pt x="4" y="8"/>
                  </a:cubicBezTo>
                  <a:cubicBezTo>
                    <a:pt x="3" y="7"/>
                    <a:pt x="2" y="6"/>
                    <a:pt x="1" y="5"/>
                  </a:cubicBezTo>
                  <a:cubicBezTo>
                    <a:pt x="1" y="5"/>
                    <a:pt x="1" y="5"/>
                    <a:pt x="1" y="5"/>
                  </a:cubicBezTo>
                  <a:cubicBezTo>
                    <a:pt x="1" y="4"/>
                    <a:pt x="2" y="3"/>
                    <a:pt x="2" y="2"/>
                  </a:cubicBezTo>
                  <a:cubicBezTo>
                    <a:pt x="2" y="3"/>
                    <a:pt x="2" y="3"/>
                    <a:pt x="2" y="3"/>
                  </a:cubicBezTo>
                  <a:cubicBezTo>
                    <a:pt x="3" y="2"/>
                    <a:pt x="3" y="2"/>
                    <a:pt x="4" y="2"/>
                  </a:cubicBezTo>
                  <a:cubicBezTo>
                    <a:pt x="4" y="2"/>
                    <a:pt x="3" y="2"/>
                    <a:pt x="3" y="2"/>
                  </a:cubicBezTo>
                  <a:cubicBezTo>
                    <a:pt x="1" y="3"/>
                    <a:pt x="0" y="5"/>
                    <a:pt x="0" y="7"/>
                  </a:cubicBezTo>
                  <a:cubicBezTo>
                    <a:pt x="0" y="8"/>
                    <a:pt x="2" y="10"/>
                    <a:pt x="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8"/>
            <p:cNvSpPr/>
            <p:nvPr/>
          </p:nvSpPr>
          <p:spPr bwMode="auto">
            <a:xfrm>
              <a:off x="2213" y="2104"/>
              <a:ext cx="101" cy="78"/>
            </a:xfrm>
            <a:custGeom>
              <a:avLst/>
              <a:gdLst>
                <a:gd name="T0" fmla="*/ 17 w 22"/>
                <a:gd name="T1" fmla="*/ 6 h 17"/>
                <a:gd name="T2" fmla="*/ 11 w 22"/>
                <a:gd name="T3" fmla="*/ 9 h 17"/>
                <a:gd name="T4" fmla="*/ 7 w 22"/>
                <a:gd name="T5" fmla="*/ 5 h 17"/>
                <a:gd name="T6" fmla="*/ 0 w 22"/>
                <a:gd name="T7" fmla="*/ 8 h 17"/>
                <a:gd name="T8" fmla="*/ 6 w 22"/>
                <a:gd name="T9" fmla="*/ 16 h 17"/>
                <a:gd name="T10" fmla="*/ 12 w 22"/>
                <a:gd name="T11" fmla="*/ 15 h 17"/>
                <a:gd name="T12" fmla="*/ 19 w 22"/>
                <a:gd name="T13" fmla="*/ 13 h 17"/>
                <a:gd name="T14" fmla="*/ 21 w 22"/>
                <a:gd name="T15" fmla="*/ 7 h 17"/>
                <a:gd name="T16" fmla="*/ 17 w 22"/>
                <a:gd name="T17"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17">
                  <a:moveTo>
                    <a:pt x="17" y="6"/>
                  </a:moveTo>
                  <a:cubicBezTo>
                    <a:pt x="15" y="8"/>
                    <a:pt x="13" y="8"/>
                    <a:pt x="11" y="9"/>
                  </a:cubicBezTo>
                  <a:cubicBezTo>
                    <a:pt x="8" y="9"/>
                    <a:pt x="7" y="8"/>
                    <a:pt x="7" y="5"/>
                  </a:cubicBezTo>
                  <a:cubicBezTo>
                    <a:pt x="7" y="0"/>
                    <a:pt x="0" y="4"/>
                    <a:pt x="0" y="8"/>
                  </a:cubicBezTo>
                  <a:cubicBezTo>
                    <a:pt x="1" y="11"/>
                    <a:pt x="2" y="15"/>
                    <a:pt x="6" y="16"/>
                  </a:cubicBezTo>
                  <a:cubicBezTo>
                    <a:pt x="8" y="17"/>
                    <a:pt x="10" y="16"/>
                    <a:pt x="12" y="15"/>
                  </a:cubicBezTo>
                  <a:cubicBezTo>
                    <a:pt x="14" y="15"/>
                    <a:pt x="17" y="14"/>
                    <a:pt x="19" y="13"/>
                  </a:cubicBezTo>
                  <a:cubicBezTo>
                    <a:pt x="20" y="11"/>
                    <a:pt x="22" y="10"/>
                    <a:pt x="21" y="7"/>
                  </a:cubicBezTo>
                  <a:cubicBezTo>
                    <a:pt x="21" y="6"/>
                    <a:pt x="18" y="5"/>
                    <a:pt x="1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9"/>
            <p:cNvSpPr/>
            <p:nvPr/>
          </p:nvSpPr>
          <p:spPr bwMode="auto">
            <a:xfrm>
              <a:off x="2547" y="1995"/>
              <a:ext cx="219" cy="219"/>
            </a:xfrm>
            <a:custGeom>
              <a:avLst/>
              <a:gdLst>
                <a:gd name="T0" fmla="*/ 26 w 48"/>
                <a:gd name="T1" fmla="*/ 9 h 48"/>
                <a:gd name="T2" fmla="*/ 29 w 48"/>
                <a:gd name="T3" fmla="*/ 27 h 48"/>
                <a:gd name="T4" fmla="*/ 33 w 48"/>
                <a:gd name="T5" fmla="*/ 22 h 48"/>
                <a:gd name="T6" fmla="*/ 7 w 48"/>
                <a:gd name="T7" fmla="*/ 31 h 48"/>
                <a:gd name="T8" fmla="*/ 8 w 48"/>
                <a:gd name="T9" fmla="*/ 46 h 48"/>
                <a:gd name="T10" fmla="*/ 35 w 48"/>
                <a:gd name="T11" fmla="*/ 23 h 48"/>
                <a:gd name="T12" fmla="*/ 31 w 48"/>
                <a:gd name="T13" fmla="*/ 29 h 48"/>
                <a:gd name="T14" fmla="*/ 32 w 48"/>
                <a:gd name="T15" fmla="*/ 30 h 48"/>
                <a:gd name="T16" fmla="*/ 31 w 48"/>
                <a:gd name="T17" fmla="*/ 29 h 48"/>
                <a:gd name="T18" fmla="*/ 29 w 48"/>
                <a:gd name="T19" fmla="*/ 31 h 48"/>
                <a:gd name="T20" fmla="*/ 16 w 48"/>
                <a:gd name="T21" fmla="*/ 38 h 48"/>
                <a:gd name="T22" fmla="*/ 10 w 48"/>
                <a:gd name="T23" fmla="*/ 36 h 48"/>
                <a:gd name="T24" fmla="*/ 17 w 48"/>
                <a:gd name="T25" fmla="*/ 32 h 48"/>
                <a:gd name="T26" fmla="*/ 31 w 48"/>
                <a:gd name="T27" fmla="*/ 30 h 48"/>
                <a:gd name="T28" fmla="*/ 35 w 48"/>
                <a:gd name="T29" fmla="*/ 25 h 48"/>
                <a:gd name="T30" fmla="*/ 32 w 48"/>
                <a:gd name="T31" fmla="*/ 4 h 48"/>
                <a:gd name="T32" fmla="*/ 26 w 48"/>
                <a:gd name="T33"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8" h="48">
                  <a:moveTo>
                    <a:pt x="26" y="9"/>
                  </a:moveTo>
                  <a:cubicBezTo>
                    <a:pt x="29" y="12"/>
                    <a:pt x="28" y="21"/>
                    <a:pt x="29" y="27"/>
                  </a:cubicBezTo>
                  <a:cubicBezTo>
                    <a:pt x="30" y="25"/>
                    <a:pt x="31" y="24"/>
                    <a:pt x="33" y="22"/>
                  </a:cubicBezTo>
                  <a:cubicBezTo>
                    <a:pt x="23" y="22"/>
                    <a:pt x="14" y="24"/>
                    <a:pt x="7" y="31"/>
                  </a:cubicBezTo>
                  <a:cubicBezTo>
                    <a:pt x="0" y="35"/>
                    <a:pt x="0" y="44"/>
                    <a:pt x="8" y="46"/>
                  </a:cubicBezTo>
                  <a:cubicBezTo>
                    <a:pt x="17" y="48"/>
                    <a:pt x="48" y="31"/>
                    <a:pt x="35" y="23"/>
                  </a:cubicBezTo>
                  <a:cubicBezTo>
                    <a:pt x="32" y="21"/>
                    <a:pt x="27" y="27"/>
                    <a:pt x="31" y="29"/>
                  </a:cubicBezTo>
                  <a:cubicBezTo>
                    <a:pt x="31" y="29"/>
                    <a:pt x="31" y="30"/>
                    <a:pt x="32" y="30"/>
                  </a:cubicBezTo>
                  <a:cubicBezTo>
                    <a:pt x="32" y="29"/>
                    <a:pt x="31" y="29"/>
                    <a:pt x="31" y="29"/>
                  </a:cubicBezTo>
                  <a:cubicBezTo>
                    <a:pt x="31" y="30"/>
                    <a:pt x="30" y="31"/>
                    <a:pt x="29" y="31"/>
                  </a:cubicBezTo>
                  <a:cubicBezTo>
                    <a:pt x="25" y="35"/>
                    <a:pt x="21" y="37"/>
                    <a:pt x="16" y="38"/>
                  </a:cubicBezTo>
                  <a:cubicBezTo>
                    <a:pt x="13" y="40"/>
                    <a:pt x="11" y="39"/>
                    <a:pt x="10" y="36"/>
                  </a:cubicBezTo>
                  <a:cubicBezTo>
                    <a:pt x="12" y="34"/>
                    <a:pt x="15" y="33"/>
                    <a:pt x="17" y="32"/>
                  </a:cubicBezTo>
                  <a:cubicBezTo>
                    <a:pt x="22" y="30"/>
                    <a:pt x="26" y="30"/>
                    <a:pt x="31" y="30"/>
                  </a:cubicBezTo>
                  <a:cubicBezTo>
                    <a:pt x="33" y="30"/>
                    <a:pt x="35" y="27"/>
                    <a:pt x="35" y="25"/>
                  </a:cubicBezTo>
                  <a:cubicBezTo>
                    <a:pt x="35" y="18"/>
                    <a:pt x="36" y="10"/>
                    <a:pt x="32" y="4"/>
                  </a:cubicBezTo>
                  <a:cubicBezTo>
                    <a:pt x="30" y="0"/>
                    <a:pt x="24" y="6"/>
                    <a:pt x="26"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20"/>
            <p:cNvSpPr/>
            <p:nvPr/>
          </p:nvSpPr>
          <p:spPr bwMode="auto">
            <a:xfrm>
              <a:off x="2647" y="1931"/>
              <a:ext cx="156" cy="100"/>
            </a:xfrm>
            <a:custGeom>
              <a:avLst/>
              <a:gdLst>
                <a:gd name="T0" fmla="*/ 5 w 34"/>
                <a:gd name="T1" fmla="*/ 21 h 22"/>
                <a:gd name="T2" fmla="*/ 30 w 34"/>
                <a:gd name="T3" fmla="*/ 9 h 22"/>
                <a:gd name="T4" fmla="*/ 30 w 34"/>
                <a:gd name="T5" fmla="*/ 2 h 22"/>
                <a:gd name="T6" fmla="*/ 6 w 34"/>
                <a:gd name="T7" fmla="*/ 14 h 22"/>
                <a:gd name="T8" fmla="*/ 5 w 34"/>
                <a:gd name="T9" fmla="*/ 21 h 22"/>
              </a:gdLst>
              <a:ahLst/>
              <a:cxnLst>
                <a:cxn ang="0">
                  <a:pos x="T0" y="T1"/>
                </a:cxn>
                <a:cxn ang="0">
                  <a:pos x="T2" y="T3"/>
                </a:cxn>
                <a:cxn ang="0">
                  <a:pos x="T4" y="T5"/>
                </a:cxn>
                <a:cxn ang="0">
                  <a:pos x="T6" y="T7"/>
                </a:cxn>
                <a:cxn ang="0">
                  <a:pos x="T8" y="T9"/>
                </a:cxn>
              </a:cxnLst>
              <a:rect l="0" t="0" r="r" b="b"/>
              <a:pathLst>
                <a:path w="34" h="22">
                  <a:moveTo>
                    <a:pt x="5" y="21"/>
                  </a:moveTo>
                  <a:cubicBezTo>
                    <a:pt x="14" y="20"/>
                    <a:pt x="22" y="12"/>
                    <a:pt x="30" y="9"/>
                  </a:cubicBezTo>
                  <a:cubicBezTo>
                    <a:pt x="33" y="8"/>
                    <a:pt x="34" y="0"/>
                    <a:pt x="30" y="2"/>
                  </a:cubicBezTo>
                  <a:cubicBezTo>
                    <a:pt x="22" y="5"/>
                    <a:pt x="15" y="12"/>
                    <a:pt x="6" y="14"/>
                  </a:cubicBezTo>
                  <a:cubicBezTo>
                    <a:pt x="2" y="14"/>
                    <a:pt x="0" y="22"/>
                    <a:pt x="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1"/>
            <p:cNvSpPr/>
            <p:nvPr/>
          </p:nvSpPr>
          <p:spPr bwMode="auto">
            <a:xfrm>
              <a:off x="2625" y="1867"/>
              <a:ext cx="246" cy="283"/>
            </a:xfrm>
            <a:custGeom>
              <a:avLst/>
              <a:gdLst>
                <a:gd name="T0" fmla="*/ 14 w 54"/>
                <a:gd name="T1" fmla="*/ 29 h 62"/>
                <a:gd name="T2" fmla="*/ 8 w 54"/>
                <a:gd name="T3" fmla="*/ 16 h 62"/>
                <a:gd name="T4" fmla="*/ 4 w 54"/>
                <a:gd name="T5" fmla="*/ 21 h 62"/>
                <a:gd name="T6" fmla="*/ 35 w 54"/>
                <a:gd name="T7" fmla="*/ 8 h 62"/>
                <a:gd name="T8" fmla="*/ 32 w 54"/>
                <a:gd name="T9" fmla="*/ 6 h 62"/>
                <a:gd name="T10" fmla="*/ 37 w 54"/>
                <a:gd name="T11" fmla="*/ 44 h 62"/>
                <a:gd name="T12" fmla="*/ 41 w 54"/>
                <a:gd name="T13" fmla="*/ 39 h 62"/>
                <a:gd name="T14" fmla="*/ 22 w 54"/>
                <a:gd name="T15" fmla="*/ 47 h 62"/>
                <a:gd name="T16" fmla="*/ 23 w 54"/>
                <a:gd name="T17" fmla="*/ 60 h 62"/>
                <a:gd name="T18" fmla="*/ 43 w 54"/>
                <a:gd name="T19" fmla="*/ 42 h 62"/>
                <a:gd name="T20" fmla="*/ 38 w 54"/>
                <a:gd name="T21" fmla="*/ 48 h 62"/>
                <a:gd name="T22" fmla="*/ 35 w 54"/>
                <a:gd name="T23" fmla="*/ 51 h 62"/>
                <a:gd name="T24" fmla="*/ 30 w 54"/>
                <a:gd name="T25" fmla="*/ 49 h 62"/>
                <a:gd name="T26" fmla="*/ 39 w 54"/>
                <a:gd name="T27" fmla="*/ 47 h 62"/>
                <a:gd name="T28" fmla="*/ 43 w 54"/>
                <a:gd name="T29" fmla="*/ 42 h 62"/>
                <a:gd name="T30" fmla="*/ 39 w 54"/>
                <a:gd name="T31" fmla="*/ 3 h 62"/>
                <a:gd name="T32" fmla="*/ 35 w 54"/>
                <a:gd name="T33" fmla="*/ 1 h 62"/>
                <a:gd name="T34" fmla="*/ 4 w 54"/>
                <a:gd name="T35" fmla="*/ 14 h 62"/>
                <a:gd name="T36" fmla="*/ 1 w 54"/>
                <a:gd name="T37" fmla="*/ 20 h 62"/>
                <a:gd name="T38" fmla="*/ 8 w 54"/>
                <a:gd name="T39" fmla="*/ 33 h 62"/>
                <a:gd name="T40" fmla="*/ 14 w 54"/>
                <a:gd name="T41"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 h="62">
                  <a:moveTo>
                    <a:pt x="14" y="29"/>
                  </a:moveTo>
                  <a:cubicBezTo>
                    <a:pt x="12" y="24"/>
                    <a:pt x="9" y="20"/>
                    <a:pt x="8" y="16"/>
                  </a:cubicBezTo>
                  <a:cubicBezTo>
                    <a:pt x="7" y="18"/>
                    <a:pt x="5" y="20"/>
                    <a:pt x="4" y="21"/>
                  </a:cubicBezTo>
                  <a:cubicBezTo>
                    <a:pt x="16" y="18"/>
                    <a:pt x="25" y="12"/>
                    <a:pt x="35" y="8"/>
                  </a:cubicBezTo>
                  <a:cubicBezTo>
                    <a:pt x="34" y="7"/>
                    <a:pt x="33" y="6"/>
                    <a:pt x="32" y="6"/>
                  </a:cubicBezTo>
                  <a:cubicBezTo>
                    <a:pt x="32" y="19"/>
                    <a:pt x="36" y="31"/>
                    <a:pt x="37" y="44"/>
                  </a:cubicBezTo>
                  <a:cubicBezTo>
                    <a:pt x="38" y="42"/>
                    <a:pt x="39" y="41"/>
                    <a:pt x="41" y="39"/>
                  </a:cubicBezTo>
                  <a:cubicBezTo>
                    <a:pt x="34" y="40"/>
                    <a:pt x="27" y="42"/>
                    <a:pt x="22" y="47"/>
                  </a:cubicBezTo>
                  <a:cubicBezTo>
                    <a:pt x="20" y="50"/>
                    <a:pt x="16" y="59"/>
                    <a:pt x="23" y="60"/>
                  </a:cubicBezTo>
                  <a:cubicBezTo>
                    <a:pt x="31" y="62"/>
                    <a:pt x="54" y="49"/>
                    <a:pt x="43" y="42"/>
                  </a:cubicBezTo>
                  <a:cubicBezTo>
                    <a:pt x="39" y="39"/>
                    <a:pt x="35" y="46"/>
                    <a:pt x="38" y="48"/>
                  </a:cubicBezTo>
                  <a:cubicBezTo>
                    <a:pt x="39" y="49"/>
                    <a:pt x="41" y="46"/>
                    <a:pt x="35" y="51"/>
                  </a:cubicBezTo>
                  <a:cubicBezTo>
                    <a:pt x="27" y="52"/>
                    <a:pt x="26" y="51"/>
                    <a:pt x="30" y="49"/>
                  </a:cubicBezTo>
                  <a:cubicBezTo>
                    <a:pt x="33" y="47"/>
                    <a:pt x="36" y="47"/>
                    <a:pt x="39" y="47"/>
                  </a:cubicBezTo>
                  <a:cubicBezTo>
                    <a:pt x="41" y="47"/>
                    <a:pt x="43" y="44"/>
                    <a:pt x="43" y="42"/>
                  </a:cubicBezTo>
                  <a:cubicBezTo>
                    <a:pt x="43" y="29"/>
                    <a:pt x="39" y="16"/>
                    <a:pt x="39" y="3"/>
                  </a:cubicBezTo>
                  <a:cubicBezTo>
                    <a:pt x="39" y="2"/>
                    <a:pt x="37" y="0"/>
                    <a:pt x="35" y="1"/>
                  </a:cubicBezTo>
                  <a:cubicBezTo>
                    <a:pt x="25" y="5"/>
                    <a:pt x="15" y="11"/>
                    <a:pt x="4" y="14"/>
                  </a:cubicBezTo>
                  <a:cubicBezTo>
                    <a:pt x="2" y="15"/>
                    <a:pt x="0" y="18"/>
                    <a:pt x="1" y="20"/>
                  </a:cubicBezTo>
                  <a:cubicBezTo>
                    <a:pt x="3" y="24"/>
                    <a:pt x="6" y="28"/>
                    <a:pt x="8" y="33"/>
                  </a:cubicBezTo>
                  <a:cubicBezTo>
                    <a:pt x="9" y="37"/>
                    <a:pt x="15" y="32"/>
                    <a:pt x="14"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2"/>
            <p:cNvSpPr/>
            <p:nvPr/>
          </p:nvSpPr>
          <p:spPr bwMode="auto">
            <a:xfrm>
              <a:off x="2159" y="1845"/>
              <a:ext cx="64" cy="68"/>
            </a:xfrm>
            <a:custGeom>
              <a:avLst/>
              <a:gdLst>
                <a:gd name="T0" fmla="*/ 9 w 14"/>
                <a:gd name="T1" fmla="*/ 2 h 15"/>
                <a:gd name="T2" fmla="*/ 3 w 14"/>
                <a:gd name="T3" fmla="*/ 7 h 15"/>
                <a:gd name="T4" fmla="*/ 1 w 14"/>
                <a:gd name="T5" fmla="*/ 12 h 15"/>
                <a:gd name="T6" fmla="*/ 5 w 14"/>
                <a:gd name="T7" fmla="*/ 14 h 15"/>
                <a:gd name="T8" fmla="*/ 12 w 14"/>
                <a:gd name="T9" fmla="*/ 7 h 15"/>
                <a:gd name="T10" fmla="*/ 13 w 14"/>
                <a:gd name="T11" fmla="*/ 2 h 15"/>
                <a:gd name="T12" fmla="*/ 9 w 14"/>
                <a:gd name="T13" fmla="*/ 2 h 15"/>
              </a:gdLst>
              <a:ahLst/>
              <a:cxnLst>
                <a:cxn ang="0">
                  <a:pos x="T0" y="T1"/>
                </a:cxn>
                <a:cxn ang="0">
                  <a:pos x="T2" y="T3"/>
                </a:cxn>
                <a:cxn ang="0">
                  <a:pos x="T4" y="T5"/>
                </a:cxn>
                <a:cxn ang="0">
                  <a:pos x="T6" y="T7"/>
                </a:cxn>
                <a:cxn ang="0">
                  <a:pos x="T8" y="T9"/>
                </a:cxn>
                <a:cxn ang="0">
                  <a:pos x="T10" y="T11"/>
                </a:cxn>
                <a:cxn ang="0">
                  <a:pos x="T12" y="T13"/>
                </a:cxn>
              </a:cxnLst>
              <a:rect l="0" t="0" r="r" b="b"/>
              <a:pathLst>
                <a:path w="14" h="15">
                  <a:moveTo>
                    <a:pt x="9" y="2"/>
                  </a:moveTo>
                  <a:cubicBezTo>
                    <a:pt x="7" y="4"/>
                    <a:pt x="5" y="6"/>
                    <a:pt x="3" y="7"/>
                  </a:cubicBezTo>
                  <a:cubicBezTo>
                    <a:pt x="1" y="9"/>
                    <a:pt x="0" y="10"/>
                    <a:pt x="1" y="12"/>
                  </a:cubicBezTo>
                  <a:cubicBezTo>
                    <a:pt x="1" y="14"/>
                    <a:pt x="3" y="15"/>
                    <a:pt x="5" y="14"/>
                  </a:cubicBezTo>
                  <a:cubicBezTo>
                    <a:pt x="7" y="12"/>
                    <a:pt x="10" y="9"/>
                    <a:pt x="12" y="7"/>
                  </a:cubicBezTo>
                  <a:cubicBezTo>
                    <a:pt x="13" y="6"/>
                    <a:pt x="14" y="3"/>
                    <a:pt x="13" y="2"/>
                  </a:cubicBezTo>
                  <a:cubicBezTo>
                    <a:pt x="12" y="0"/>
                    <a:pt x="10" y="1"/>
                    <a:pt x="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3"/>
            <p:cNvSpPr/>
            <p:nvPr/>
          </p:nvSpPr>
          <p:spPr bwMode="auto">
            <a:xfrm>
              <a:off x="2227" y="1826"/>
              <a:ext cx="92" cy="37"/>
            </a:xfrm>
            <a:custGeom>
              <a:avLst/>
              <a:gdLst>
                <a:gd name="T0" fmla="*/ 5 w 20"/>
                <a:gd name="T1" fmla="*/ 8 h 8"/>
                <a:gd name="T2" fmla="*/ 9 w 20"/>
                <a:gd name="T3" fmla="*/ 7 h 8"/>
                <a:gd name="T4" fmla="*/ 14 w 20"/>
                <a:gd name="T5" fmla="*/ 7 h 8"/>
                <a:gd name="T6" fmla="*/ 15 w 20"/>
                <a:gd name="T7" fmla="*/ 0 h 8"/>
                <a:gd name="T8" fmla="*/ 11 w 20"/>
                <a:gd name="T9" fmla="*/ 0 h 8"/>
                <a:gd name="T10" fmla="*/ 6 w 20"/>
                <a:gd name="T11" fmla="*/ 0 h 8"/>
                <a:gd name="T12" fmla="*/ 5 w 20"/>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0" h="8">
                  <a:moveTo>
                    <a:pt x="5" y="8"/>
                  </a:moveTo>
                  <a:cubicBezTo>
                    <a:pt x="6" y="8"/>
                    <a:pt x="8" y="7"/>
                    <a:pt x="9" y="7"/>
                  </a:cubicBezTo>
                  <a:cubicBezTo>
                    <a:pt x="11" y="7"/>
                    <a:pt x="12" y="7"/>
                    <a:pt x="14" y="7"/>
                  </a:cubicBezTo>
                  <a:cubicBezTo>
                    <a:pt x="17" y="7"/>
                    <a:pt x="20" y="0"/>
                    <a:pt x="15" y="0"/>
                  </a:cubicBezTo>
                  <a:cubicBezTo>
                    <a:pt x="14" y="0"/>
                    <a:pt x="12" y="0"/>
                    <a:pt x="11" y="0"/>
                  </a:cubicBezTo>
                  <a:cubicBezTo>
                    <a:pt x="9" y="0"/>
                    <a:pt x="8" y="0"/>
                    <a:pt x="6" y="0"/>
                  </a:cubicBezTo>
                  <a:cubicBezTo>
                    <a:pt x="2" y="0"/>
                    <a:pt x="0" y="8"/>
                    <a:pt x="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4"/>
            <p:cNvSpPr/>
            <p:nvPr/>
          </p:nvSpPr>
          <p:spPr bwMode="auto">
            <a:xfrm>
              <a:off x="1460" y="2464"/>
              <a:ext cx="301" cy="511"/>
            </a:xfrm>
            <a:custGeom>
              <a:avLst/>
              <a:gdLst>
                <a:gd name="T0" fmla="*/ 62 w 66"/>
                <a:gd name="T1" fmla="*/ 9 h 112"/>
                <a:gd name="T2" fmla="*/ 63 w 66"/>
                <a:gd name="T3" fmla="*/ 8 h 112"/>
                <a:gd name="T4" fmla="*/ 59 w 66"/>
                <a:gd name="T5" fmla="*/ 3 h 112"/>
                <a:gd name="T6" fmla="*/ 13 w 66"/>
                <a:gd name="T7" fmla="*/ 59 h 112"/>
                <a:gd name="T8" fmla="*/ 19 w 66"/>
                <a:gd name="T9" fmla="*/ 59 h 112"/>
                <a:gd name="T10" fmla="*/ 19 w 66"/>
                <a:gd name="T11" fmla="*/ 58 h 112"/>
                <a:gd name="T12" fmla="*/ 12 w 66"/>
                <a:gd name="T13" fmla="*/ 59 h 112"/>
                <a:gd name="T14" fmla="*/ 7 w 66"/>
                <a:gd name="T15" fmla="*/ 79 h 112"/>
                <a:gd name="T16" fmla="*/ 0 w 66"/>
                <a:gd name="T17" fmla="*/ 107 h 112"/>
                <a:gd name="T18" fmla="*/ 7 w 66"/>
                <a:gd name="T19" fmla="*/ 104 h 112"/>
                <a:gd name="T20" fmla="*/ 11 w 66"/>
                <a:gd name="T21" fmla="*/ 86 h 112"/>
                <a:gd name="T22" fmla="*/ 18 w 66"/>
                <a:gd name="T23" fmla="*/ 60 h 112"/>
                <a:gd name="T24" fmla="*/ 12 w 66"/>
                <a:gd name="T25" fmla="*/ 61 h 112"/>
                <a:gd name="T26" fmla="*/ 12 w 66"/>
                <a:gd name="T27" fmla="*/ 62 h 112"/>
                <a:gd name="T28" fmla="*/ 18 w 66"/>
                <a:gd name="T29" fmla="*/ 62 h 112"/>
                <a:gd name="T30" fmla="*/ 63 w 66"/>
                <a:gd name="T31" fmla="*/ 8 h 112"/>
                <a:gd name="T32" fmla="*/ 59 w 66"/>
                <a:gd name="T33" fmla="*/ 3 h 112"/>
                <a:gd name="T34" fmla="*/ 59 w 66"/>
                <a:gd name="T35" fmla="*/ 4 h 112"/>
                <a:gd name="T36" fmla="*/ 62 w 66"/>
                <a:gd name="T37" fmla="*/ 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6" h="112">
                  <a:moveTo>
                    <a:pt x="62" y="9"/>
                  </a:moveTo>
                  <a:cubicBezTo>
                    <a:pt x="62" y="9"/>
                    <a:pt x="62" y="9"/>
                    <a:pt x="63" y="8"/>
                  </a:cubicBezTo>
                  <a:cubicBezTo>
                    <a:pt x="61" y="7"/>
                    <a:pt x="60" y="5"/>
                    <a:pt x="59" y="3"/>
                  </a:cubicBezTo>
                  <a:cubicBezTo>
                    <a:pt x="42" y="21"/>
                    <a:pt x="28" y="40"/>
                    <a:pt x="13" y="59"/>
                  </a:cubicBezTo>
                  <a:cubicBezTo>
                    <a:pt x="15" y="59"/>
                    <a:pt x="17" y="59"/>
                    <a:pt x="19" y="59"/>
                  </a:cubicBezTo>
                  <a:cubicBezTo>
                    <a:pt x="19" y="59"/>
                    <a:pt x="19" y="59"/>
                    <a:pt x="19" y="58"/>
                  </a:cubicBezTo>
                  <a:cubicBezTo>
                    <a:pt x="19" y="54"/>
                    <a:pt x="14" y="56"/>
                    <a:pt x="12" y="59"/>
                  </a:cubicBezTo>
                  <a:cubicBezTo>
                    <a:pt x="9" y="65"/>
                    <a:pt x="9" y="72"/>
                    <a:pt x="7" y="79"/>
                  </a:cubicBezTo>
                  <a:cubicBezTo>
                    <a:pt x="4" y="88"/>
                    <a:pt x="0" y="97"/>
                    <a:pt x="0" y="107"/>
                  </a:cubicBezTo>
                  <a:cubicBezTo>
                    <a:pt x="0" y="112"/>
                    <a:pt x="7" y="108"/>
                    <a:pt x="7" y="104"/>
                  </a:cubicBezTo>
                  <a:cubicBezTo>
                    <a:pt x="7" y="98"/>
                    <a:pt x="9" y="92"/>
                    <a:pt x="11" y="86"/>
                  </a:cubicBezTo>
                  <a:cubicBezTo>
                    <a:pt x="14" y="78"/>
                    <a:pt x="15" y="67"/>
                    <a:pt x="18" y="60"/>
                  </a:cubicBezTo>
                  <a:cubicBezTo>
                    <a:pt x="16" y="60"/>
                    <a:pt x="14" y="60"/>
                    <a:pt x="12" y="61"/>
                  </a:cubicBezTo>
                  <a:cubicBezTo>
                    <a:pt x="12" y="61"/>
                    <a:pt x="12" y="61"/>
                    <a:pt x="12" y="62"/>
                  </a:cubicBezTo>
                  <a:cubicBezTo>
                    <a:pt x="12" y="65"/>
                    <a:pt x="16" y="64"/>
                    <a:pt x="18" y="62"/>
                  </a:cubicBezTo>
                  <a:cubicBezTo>
                    <a:pt x="33" y="44"/>
                    <a:pt x="46" y="25"/>
                    <a:pt x="63" y="8"/>
                  </a:cubicBezTo>
                  <a:cubicBezTo>
                    <a:pt x="66" y="5"/>
                    <a:pt x="63" y="0"/>
                    <a:pt x="59" y="3"/>
                  </a:cubicBezTo>
                  <a:cubicBezTo>
                    <a:pt x="59" y="4"/>
                    <a:pt x="59" y="4"/>
                    <a:pt x="59" y="4"/>
                  </a:cubicBezTo>
                  <a:cubicBezTo>
                    <a:pt x="55" y="7"/>
                    <a:pt x="58" y="13"/>
                    <a:pt x="6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5"/>
            <p:cNvSpPr/>
            <p:nvPr/>
          </p:nvSpPr>
          <p:spPr bwMode="auto">
            <a:xfrm>
              <a:off x="1286" y="2915"/>
              <a:ext cx="210" cy="178"/>
            </a:xfrm>
            <a:custGeom>
              <a:avLst/>
              <a:gdLst>
                <a:gd name="T0" fmla="*/ 38 w 46"/>
                <a:gd name="T1" fmla="*/ 6 h 39"/>
                <a:gd name="T2" fmla="*/ 13 w 46"/>
                <a:gd name="T3" fmla="*/ 34 h 39"/>
                <a:gd name="T4" fmla="*/ 33 w 46"/>
                <a:gd name="T5" fmla="*/ 31 h 39"/>
                <a:gd name="T6" fmla="*/ 42 w 46"/>
                <a:gd name="T7" fmla="*/ 21 h 39"/>
                <a:gd name="T8" fmla="*/ 45 w 46"/>
                <a:gd name="T9" fmla="*/ 5 h 39"/>
                <a:gd name="T10" fmla="*/ 38 w 46"/>
                <a:gd name="T11" fmla="*/ 8 h 39"/>
                <a:gd name="T12" fmla="*/ 32 w 46"/>
                <a:gd name="T13" fmla="*/ 23 h 39"/>
                <a:gd name="T14" fmla="*/ 19 w 46"/>
                <a:gd name="T15" fmla="*/ 28 h 39"/>
                <a:gd name="T16" fmla="*/ 24 w 46"/>
                <a:gd name="T17" fmla="*/ 17 h 39"/>
                <a:gd name="T18" fmla="*/ 36 w 46"/>
                <a:gd name="T19" fmla="*/ 13 h 39"/>
                <a:gd name="T20" fmla="*/ 38 w 46"/>
                <a:gd name="T21" fmla="*/ 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39">
                  <a:moveTo>
                    <a:pt x="38" y="6"/>
                  </a:moveTo>
                  <a:cubicBezTo>
                    <a:pt x="27" y="5"/>
                    <a:pt x="0" y="22"/>
                    <a:pt x="13" y="34"/>
                  </a:cubicBezTo>
                  <a:cubicBezTo>
                    <a:pt x="18" y="39"/>
                    <a:pt x="28" y="34"/>
                    <a:pt x="33" y="31"/>
                  </a:cubicBezTo>
                  <a:cubicBezTo>
                    <a:pt x="36" y="28"/>
                    <a:pt x="40" y="25"/>
                    <a:pt x="42" y="21"/>
                  </a:cubicBezTo>
                  <a:cubicBezTo>
                    <a:pt x="45" y="16"/>
                    <a:pt x="45" y="11"/>
                    <a:pt x="45" y="5"/>
                  </a:cubicBezTo>
                  <a:cubicBezTo>
                    <a:pt x="46" y="0"/>
                    <a:pt x="39" y="4"/>
                    <a:pt x="38" y="8"/>
                  </a:cubicBezTo>
                  <a:cubicBezTo>
                    <a:pt x="38" y="14"/>
                    <a:pt x="37" y="19"/>
                    <a:pt x="32" y="23"/>
                  </a:cubicBezTo>
                  <a:cubicBezTo>
                    <a:pt x="28" y="27"/>
                    <a:pt x="24" y="30"/>
                    <a:pt x="19" y="28"/>
                  </a:cubicBezTo>
                  <a:cubicBezTo>
                    <a:pt x="12" y="27"/>
                    <a:pt x="22" y="19"/>
                    <a:pt x="24" y="17"/>
                  </a:cubicBezTo>
                  <a:cubicBezTo>
                    <a:pt x="27" y="15"/>
                    <a:pt x="31" y="13"/>
                    <a:pt x="36" y="13"/>
                  </a:cubicBezTo>
                  <a:cubicBezTo>
                    <a:pt x="40" y="13"/>
                    <a:pt x="42" y="6"/>
                    <a:pt x="3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1" name="Freeform 22"/>
          <p:cNvSpPr>
            <a:spLocks noEditPoints="1"/>
          </p:cNvSpPr>
          <p:nvPr/>
        </p:nvSpPr>
        <p:spPr bwMode="auto">
          <a:xfrm>
            <a:off x="4778330" y="965891"/>
            <a:ext cx="3453891" cy="217113"/>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52" name="Group 227"/>
          <p:cNvGrpSpPr>
            <a:grpSpLocks noChangeAspect="1"/>
          </p:cNvGrpSpPr>
          <p:nvPr/>
        </p:nvGrpSpPr>
        <p:grpSpPr bwMode="auto">
          <a:xfrm>
            <a:off x="4117383" y="427998"/>
            <a:ext cx="660947" cy="760937"/>
            <a:chOff x="1024" y="313"/>
            <a:chExt cx="780" cy="898"/>
          </a:xfrm>
          <a:solidFill>
            <a:schemeClr val="tx1">
              <a:lumMod val="75000"/>
              <a:lumOff val="25000"/>
            </a:schemeClr>
          </a:solidFill>
        </p:grpSpPr>
        <p:sp>
          <p:nvSpPr>
            <p:cNvPr id="53"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62" name="文本框 61"/>
          <p:cNvSpPr txBox="1"/>
          <p:nvPr/>
        </p:nvSpPr>
        <p:spPr>
          <a:xfrm>
            <a:off x="5258473" y="416920"/>
            <a:ext cx="2840499" cy="583565"/>
          </a:xfrm>
          <a:prstGeom prst="rect">
            <a:avLst/>
          </a:prstGeom>
          <a:noFill/>
        </p:spPr>
        <p:txBody>
          <a:bodyPr wrap="square" rtlCol="0">
            <a:spAutoFit/>
          </a:bodyPr>
          <a:lstStyle/>
          <a:p>
            <a:r>
              <a:rPr lang="zh-CN" altLang="en-US" sz="3200" b="1" dirty="0">
                <a:solidFill>
                  <a:schemeClr val="tx1">
                    <a:lumMod val="75000"/>
                    <a:lumOff val="25000"/>
                  </a:schemeClr>
                </a:solidFill>
                <a:latin typeface="方正静蕾简体" panose="02000000000000000000" pitchFamily="2" charset="-122"/>
                <a:ea typeface="方正静蕾简体" panose="02000000000000000000" pitchFamily="2" charset="-122"/>
              </a:rPr>
              <a:t>算法结果</a:t>
            </a:r>
            <a:r>
              <a:rPr lang="zh-CN" altLang="en-US" sz="3200" b="1" dirty="0">
                <a:solidFill>
                  <a:schemeClr val="tx1">
                    <a:lumMod val="75000"/>
                    <a:lumOff val="25000"/>
                  </a:schemeClr>
                </a:solidFill>
                <a:latin typeface="方正静蕾简体" panose="02000000000000000000" pitchFamily="2" charset="-122"/>
                <a:ea typeface="方正静蕾简体" panose="02000000000000000000" pitchFamily="2" charset="-122"/>
              </a:rPr>
              <a:t>评价</a:t>
            </a:r>
            <a:endParaRPr lang="zh-CN" altLang="en-US" sz="32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sp>
        <p:nvSpPr>
          <p:cNvPr id="2" name="矩形 1"/>
          <p:cNvSpPr/>
          <p:nvPr/>
        </p:nvSpPr>
        <p:spPr>
          <a:xfrm>
            <a:off x="6769100" y="1360805"/>
            <a:ext cx="2225040" cy="706755"/>
          </a:xfrm>
          <a:prstGeom prst="rect">
            <a:avLst/>
          </a:prstGeom>
          <a:noFill/>
          <a:ln>
            <a:noFill/>
          </a:ln>
        </p:spPr>
        <p:txBody>
          <a:bodyPr wrap="none" rtlCol="0" anchor="t">
            <a:spAutoFit/>
          </a:bodyPr>
          <a:p>
            <a:pPr algn="ctr"/>
            <a:r>
              <a:rPr lang="zh-CN" altLang="en-US" sz="4000" b="1">
                <a:ln w="13462">
                  <a:solidFill>
                    <a:schemeClr val="bg1"/>
                  </a:solidFill>
                  <a:prstDash val="solid"/>
                </a:ln>
                <a:solidFill>
                  <a:schemeClr val="tx1">
                    <a:lumMod val="85000"/>
                    <a:lumOff val="15000"/>
                  </a:schemeClr>
                </a:solidFill>
                <a:effectLst>
                  <a:outerShdw dist="38100" dir="2700000" algn="bl" rotWithShape="0">
                    <a:schemeClr val="accent5"/>
                  </a:outerShdw>
                </a:effectLst>
              </a:rPr>
              <a:t>评价指标</a:t>
            </a:r>
            <a:endParaRPr lang="zh-CN" altLang="en-US" sz="4000" b="1">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5" name="图片 4"/>
          <p:cNvPicPr>
            <a:picLocks noChangeAspect="1"/>
          </p:cNvPicPr>
          <p:nvPr/>
        </p:nvPicPr>
        <p:blipFill>
          <a:blip r:embed="rId1"/>
          <a:stretch>
            <a:fillRect/>
          </a:stretch>
        </p:blipFill>
        <p:spPr>
          <a:xfrm>
            <a:off x="8098790" y="2378710"/>
            <a:ext cx="3607435" cy="754380"/>
          </a:xfrm>
          <a:prstGeom prst="rect">
            <a:avLst/>
          </a:prstGeom>
        </p:spPr>
      </p:pic>
      <p:pic>
        <p:nvPicPr>
          <p:cNvPr id="6" name="图片 5"/>
          <p:cNvPicPr>
            <a:picLocks noChangeAspect="1"/>
          </p:cNvPicPr>
          <p:nvPr/>
        </p:nvPicPr>
        <p:blipFill>
          <a:blip r:embed="rId2"/>
          <a:stretch>
            <a:fillRect/>
          </a:stretch>
        </p:blipFill>
        <p:spPr>
          <a:xfrm>
            <a:off x="8171815" y="3458210"/>
            <a:ext cx="3461385" cy="6267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90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10" presetClass="entr" presetSubtype="0" fill="hold" nodeType="withEffect">
                                  <p:stCondLst>
                                    <p:cond delay="4200"/>
                                  </p:stCondLst>
                                  <p:childTnLst>
                                    <p:set>
                                      <p:cBhvr>
                                        <p:cTn id="9" dur="1" fill="hold">
                                          <p:stCondLst>
                                            <p:cond delay="0"/>
                                          </p:stCondLst>
                                        </p:cTn>
                                        <p:tgtEl>
                                          <p:spTgt spid="52"/>
                                        </p:tgtEl>
                                        <p:attrNameLst>
                                          <p:attrName>style.visibility</p:attrName>
                                        </p:attrNameLst>
                                      </p:cBhvr>
                                      <p:to>
                                        <p:strVal val="visible"/>
                                      </p:to>
                                    </p:set>
                                    <p:animEffect transition="in" filter="fade">
                                      <p:cBhvr>
                                        <p:cTn id="10" dur="500"/>
                                        <p:tgtEl>
                                          <p:spTgt spid="52"/>
                                        </p:tgtEl>
                                      </p:cBhvr>
                                    </p:animEffect>
                                  </p:childTnLst>
                                </p:cTn>
                              </p:par>
                              <p:par>
                                <p:cTn id="11" presetID="10" presetClass="entr" presetSubtype="0" fill="hold" grpId="0" nodeType="withEffect">
                                  <p:stCondLst>
                                    <p:cond delay="4500"/>
                                  </p:stCondLst>
                                  <p:childTnLst>
                                    <p:set>
                                      <p:cBhvr>
                                        <p:cTn id="12" dur="1" fill="hold">
                                          <p:stCondLst>
                                            <p:cond delay="0"/>
                                          </p:stCondLst>
                                        </p:cTn>
                                        <p:tgtEl>
                                          <p:spTgt spid="62"/>
                                        </p:tgtEl>
                                        <p:attrNameLst>
                                          <p:attrName>style.visibility</p:attrName>
                                        </p:attrNameLst>
                                      </p:cBhvr>
                                      <p:to>
                                        <p:strVal val="visible"/>
                                      </p:to>
                                    </p:set>
                                    <p:animEffect transition="in" filter="fade">
                                      <p:cBhvr>
                                        <p:cTn id="13" dur="500"/>
                                        <p:tgtEl>
                                          <p:spTgt spid="62"/>
                                        </p:tgtEl>
                                      </p:cBhvr>
                                    </p:animEffect>
                                  </p:childTnLst>
                                </p:cTn>
                              </p:par>
                              <p:par>
                                <p:cTn id="14" presetID="10" presetClass="entr" presetSubtype="0" fill="hold" nodeType="withEffect">
                                  <p:stCondLst>
                                    <p:cond delay="360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866"/>
                                        </p:tgtEl>
                                        <p:attrNameLst>
                                          <p:attrName>style.visibility</p:attrName>
                                        </p:attrNameLst>
                                      </p:cBhvr>
                                      <p:to>
                                        <p:strVal val="visible"/>
                                      </p:to>
                                    </p:set>
                                    <p:animEffect transition="in" filter="fade">
                                      <p:cBhvr>
                                        <p:cTn id="21" dur="500"/>
                                        <p:tgtEl>
                                          <p:spTgt spid="1866"/>
                                        </p:tgtEl>
                                      </p:cBhvr>
                                    </p:animEffect>
                                  </p:childTnLst>
                                </p:cTn>
                              </p:par>
                              <p:par>
                                <p:cTn id="22" presetID="10" presetClass="entr" presetSubtype="0" fill="hold" nodeType="withEffect">
                                  <p:stCondLst>
                                    <p:cond delay="300"/>
                                  </p:stCondLst>
                                  <p:childTnLst>
                                    <p:set>
                                      <p:cBhvr>
                                        <p:cTn id="23" dur="1" fill="hold">
                                          <p:stCondLst>
                                            <p:cond delay="0"/>
                                          </p:stCondLst>
                                        </p:cTn>
                                        <p:tgtEl>
                                          <p:spTgt spid="1870"/>
                                        </p:tgtEl>
                                        <p:attrNameLst>
                                          <p:attrName>style.visibility</p:attrName>
                                        </p:attrNameLst>
                                      </p:cBhvr>
                                      <p:to>
                                        <p:strVal val="visible"/>
                                      </p:to>
                                    </p:set>
                                    <p:animEffect transition="in" filter="fade">
                                      <p:cBhvr>
                                        <p:cTn id="24" dur="500"/>
                                        <p:tgtEl>
                                          <p:spTgt spid="1870"/>
                                        </p:tgtEl>
                                      </p:cBhvr>
                                    </p:animEffect>
                                  </p:childTnLst>
                                </p:cTn>
                              </p:par>
                              <p:par>
                                <p:cTn id="25" presetID="10" presetClass="entr" presetSubtype="0" fill="hold" nodeType="withEffect">
                                  <p:stCondLst>
                                    <p:cond delay="600"/>
                                  </p:stCondLst>
                                  <p:childTnLst>
                                    <p:set>
                                      <p:cBhvr>
                                        <p:cTn id="26" dur="1" fill="hold">
                                          <p:stCondLst>
                                            <p:cond delay="0"/>
                                          </p:stCondLst>
                                        </p:cTn>
                                        <p:tgtEl>
                                          <p:spTgt spid="1874"/>
                                        </p:tgtEl>
                                        <p:attrNameLst>
                                          <p:attrName>style.visibility</p:attrName>
                                        </p:attrNameLst>
                                      </p:cBhvr>
                                      <p:to>
                                        <p:strVal val="visible"/>
                                      </p:to>
                                    </p:set>
                                    <p:animEffect transition="in" filter="fade">
                                      <p:cBhvr>
                                        <p:cTn id="27" dur="500"/>
                                        <p:tgtEl>
                                          <p:spTgt spid="1874"/>
                                        </p:tgtEl>
                                      </p:cBhvr>
                                    </p:animEffect>
                                  </p:childTnLst>
                                </p:cTn>
                              </p:par>
                              <p:par>
                                <p:cTn id="28" presetID="10" presetClass="entr" presetSubtype="0" fill="hold" nodeType="withEffect">
                                  <p:stCondLst>
                                    <p:cond delay="900"/>
                                  </p:stCondLst>
                                  <p:childTnLst>
                                    <p:set>
                                      <p:cBhvr>
                                        <p:cTn id="29" dur="1" fill="hold">
                                          <p:stCondLst>
                                            <p:cond delay="0"/>
                                          </p:stCondLst>
                                        </p:cTn>
                                        <p:tgtEl>
                                          <p:spTgt spid="1878"/>
                                        </p:tgtEl>
                                        <p:attrNameLst>
                                          <p:attrName>style.visibility</p:attrName>
                                        </p:attrNameLst>
                                      </p:cBhvr>
                                      <p:to>
                                        <p:strVal val="visible"/>
                                      </p:to>
                                    </p:set>
                                    <p:animEffect transition="in" filter="fade">
                                      <p:cBhvr>
                                        <p:cTn id="30" dur="500"/>
                                        <p:tgtEl>
                                          <p:spTgt spid="1878"/>
                                        </p:tgtEl>
                                      </p:cBhvr>
                                    </p:animEffect>
                                  </p:childTnLst>
                                </p:cTn>
                              </p:par>
                              <p:par>
                                <p:cTn id="31" presetID="10" presetClass="entr" presetSubtype="0" fill="hold" grpId="0" nodeType="withEffect">
                                  <p:stCondLst>
                                    <p:cond delay="1200"/>
                                  </p:stCondLst>
                                  <p:childTnLst>
                                    <p:set>
                                      <p:cBhvr>
                                        <p:cTn id="32" dur="1" fill="hold">
                                          <p:stCondLst>
                                            <p:cond delay="0"/>
                                          </p:stCondLst>
                                        </p:cTn>
                                        <p:tgtEl>
                                          <p:spTgt spid="1882"/>
                                        </p:tgtEl>
                                        <p:attrNameLst>
                                          <p:attrName>style.visibility</p:attrName>
                                        </p:attrNameLst>
                                      </p:cBhvr>
                                      <p:to>
                                        <p:strVal val="visible"/>
                                      </p:to>
                                    </p:set>
                                    <p:animEffect transition="in" filter="fade">
                                      <p:cBhvr>
                                        <p:cTn id="33" dur="500"/>
                                        <p:tgtEl>
                                          <p:spTgt spid="1882"/>
                                        </p:tgtEl>
                                      </p:cBhvr>
                                    </p:animEffect>
                                  </p:childTnLst>
                                </p:cTn>
                              </p:par>
                              <p:par>
                                <p:cTn id="34" presetID="10" presetClass="entr" presetSubtype="0" fill="hold" grpId="0" nodeType="withEffect">
                                  <p:stCondLst>
                                    <p:cond delay="1500"/>
                                  </p:stCondLst>
                                  <p:childTnLst>
                                    <p:set>
                                      <p:cBhvr>
                                        <p:cTn id="35" dur="1" fill="hold">
                                          <p:stCondLst>
                                            <p:cond delay="0"/>
                                          </p:stCondLst>
                                        </p:cTn>
                                        <p:tgtEl>
                                          <p:spTgt spid="1883"/>
                                        </p:tgtEl>
                                        <p:attrNameLst>
                                          <p:attrName>style.visibility</p:attrName>
                                        </p:attrNameLst>
                                      </p:cBhvr>
                                      <p:to>
                                        <p:strVal val="visible"/>
                                      </p:to>
                                    </p:set>
                                    <p:animEffect transition="in" filter="fade">
                                      <p:cBhvr>
                                        <p:cTn id="36" dur="500"/>
                                        <p:tgtEl>
                                          <p:spTgt spid="1883"/>
                                        </p:tgtEl>
                                      </p:cBhvr>
                                    </p:animEffect>
                                  </p:childTnLst>
                                </p:cTn>
                              </p:par>
                              <p:par>
                                <p:cTn id="37" presetID="10" presetClass="entr" presetSubtype="0" fill="hold" grpId="0" nodeType="withEffect">
                                  <p:stCondLst>
                                    <p:cond delay="1800"/>
                                  </p:stCondLst>
                                  <p:childTnLst>
                                    <p:set>
                                      <p:cBhvr>
                                        <p:cTn id="38" dur="1" fill="hold">
                                          <p:stCondLst>
                                            <p:cond delay="0"/>
                                          </p:stCondLst>
                                        </p:cTn>
                                        <p:tgtEl>
                                          <p:spTgt spid="1884"/>
                                        </p:tgtEl>
                                        <p:attrNameLst>
                                          <p:attrName>style.visibility</p:attrName>
                                        </p:attrNameLst>
                                      </p:cBhvr>
                                      <p:to>
                                        <p:strVal val="visible"/>
                                      </p:to>
                                    </p:set>
                                    <p:animEffect transition="in" filter="fade">
                                      <p:cBhvr>
                                        <p:cTn id="39" dur="500"/>
                                        <p:tgtEl>
                                          <p:spTgt spid="1884"/>
                                        </p:tgtEl>
                                      </p:cBhvr>
                                    </p:animEffect>
                                  </p:childTnLst>
                                </p:cTn>
                              </p:par>
                              <p:par>
                                <p:cTn id="40" presetID="10" presetClass="entr" presetSubtype="0" fill="hold" grpId="0" nodeType="withEffect">
                                  <p:stCondLst>
                                    <p:cond delay="2100"/>
                                  </p:stCondLst>
                                  <p:childTnLst>
                                    <p:set>
                                      <p:cBhvr>
                                        <p:cTn id="41" dur="1" fill="hold">
                                          <p:stCondLst>
                                            <p:cond delay="0"/>
                                          </p:stCondLst>
                                        </p:cTn>
                                        <p:tgtEl>
                                          <p:spTgt spid="1885"/>
                                        </p:tgtEl>
                                        <p:attrNameLst>
                                          <p:attrName>style.visibility</p:attrName>
                                        </p:attrNameLst>
                                      </p:cBhvr>
                                      <p:to>
                                        <p:strVal val="visible"/>
                                      </p:to>
                                    </p:set>
                                    <p:animEffect transition="in" filter="fade">
                                      <p:cBhvr>
                                        <p:cTn id="42" dur="500"/>
                                        <p:tgtEl>
                                          <p:spTgt spid="1885"/>
                                        </p:tgtEl>
                                      </p:cBhvr>
                                    </p:animEffect>
                                  </p:childTnLst>
                                </p:cTn>
                              </p:par>
                              <p:par>
                                <p:cTn id="43" presetID="10" presetClass="entr" presetSubtype="0" fill="hold" grpId="0" nodeType="withEffect">
                                  <p:stCondLst>
                                    <p:cond delay="2400"/>
                                  </p:stCondLst>
                                  <p:childTnLst>
                                    <p:set>
                                      <p:cBhvr>
                                        <p:cTn id="44" dur="1" fill="hold">
                                          <p:stCondLst>
                                            <p:cond delay="0"/>
                                          </p:stCondLst>
                                        </p:cTn>
                                        <p:tgtEl>
                                          <p:spTgt spid="1886"/>
                                        </p:tgtEl>
                                        <p:attrNameLst>
                                          <p:attrName>style.visibility</p:attrName>
                                        </p:attrNameLst>
                                      </p:cBhvr>
                                      <p:to>
                                        <p:strVal val="visible"/>
                                      </p:to>
                                    </p:set>
                                    <p:animEffect transition="in" filter="fade">
                                      <p:cBhvr>
                                        <p:cTn id="45" dur="500"/>
                                        <p:tgtEl>
                                          <p:spTgt spid="1886"/>
                                        </p:tgtEl>
                                      </p:cBhvr>
                                    </p:animEffect>
                                  </p:childTnLst>
                                </p:cTn>
                              </p:par>
                              <p:par>
                                <p:cTn id="46" presetID="10" presetClass="entr" presetSubtype="0" fill="hold" grpId="0" nodeType="withEffect">
                                  <p:stCondLst>
                                    <p:cond delay="2700"/>
                                  </p:stCondLst>
                                  <p:childTnLst>
                                    <p:set>
                                      <p:cBhvr>
                                        <p:cTn id="47" dur="1" fill="hold">
                                          <p:stCondLst>
                                            <p:cond delay="0"/>
                                          </p:stCondLst>
                                        </p:cTn>
                                        <p:tgtEl>
                                          <p:spTgt spid="1887"/>
                                        </p:tgtEl>
                                        <p:attrNameLst>
                                          <p:attrName>style.visibility</p:attrName>
                                        </p:attrNameLst>
                                      </p:cBhvr>
                                      <p:to>
                                        <p:strVal val="visible"/>
                                      </p:to>
                                    </p:set>
                                    <p:animEffect transition="in" filter="fade">
                                      <p:cBhvr>
                                        <p:cTn id="48" dur="500"/>
                                        <p:tgtEl>
                                          <p:spTgt spid="1887"/>
                                        </p:tgtEl>
                                      </p:cBhvr>
                                    </p:animEffect>
                                  </p:childTnLst>
                                </p:cTn>
                              </p:par>
                              <p:par>
                                <p:cTn id="49" presetID="10" presetClass="entr" presetSubtype="0" fill="hold" grpId="0" nodeType="withEffect">
                                  <p:stCondLst>
                                    <p:cond delay="3000"/>
                                  </p:stCondLst>
                                  <p:childTnLst>
                                    <p:set>
                                      <p:cBhvr>
                                        <p:cTn id="50" dur="1" fill="hold">
                                          <p:stCondLst>
                                            <p:cond delay="0"/>
                                          </p:stCondLst>
                                        </p:cTn>
                                        <p:tgtEl>
                                          <p:spTgt spid="1888"/>
                                        </p:tgtEl>
                                        <p:attrNameLst>
                                          <p:attrName>style.visibility</p:attrName>
                                        </p:attrNameLst>
                                      </p:cBhvr>
                                      <p:to>
                                        <p:strVal val="visible"/>
                                      </p:to>
                                    </p:set>
                                    <p:animEffect transition="in" filter="fade">
                                      <p:cBhvr>
                                        <p:cTn id="51" dur="500"/>
                                        <p:tgtEl>
                                          <p:spTgt spid="1888"/>
                                        </p:tgtEl>
                                      </p:cBhvr>
                                    </p:animEffect>
                                  </p:childTnLst>
                                </p:cTn>
                              </p:par>
                              <p:par>
                                <p:cTn id="52" presetID="10" presetClass="entr" presetSubtype="0" fill="hold" grpId="0" nodeType="withEffect">
                                  <p:stCondLst>
                                    <p:cond delay="3300"/>
                                  </p:stCondLst>
                                  <p:childTnLst>
                                    <p:set>
                                      <p:cBhvr>
                                        <p:cTn id="53" dur="1" fill="hold">
                                          <p:stCondLst>
                                            <p:cond delay="0"/>
                                          </p:stCondLst>
                                        </p:cTn>
                                        <p:tgtEl>
                                          <p:spTgt spid="1889"/>
                                        </p:tgtEl>
                                        <p:attrNameLst>
                                          <p:attrName>style.visibility</p:attrName>
                                        </p:attrNameLst>
                                      </p:cBhvr>
                                      <p:to>
                                        <p:strVal val="visible"/>
                                      </p:to>
                                    </p:set>
                                    <p:animEffect transition="in" filter="fade">
                                      <p:cBhvr>
                                        <p:cTn id="54" dur="500"/>
                                        <p:tgtEl>
                                          <p:spTgt spid="18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2" grpId="0"/>
      <p:bldP spid="1883" grpId="0"/>
      <p:bldP spid="1884" grpId="0"/>
      <p:bldP spid="1885" grpId="0"/>
      <p:bldP spid="1886" grpId="0"/>
      <p:bldP spid="1887" grpId="0"/>
      <p:bldP spid="1888" grpId="0"/>
      <p:bldP spid="1889" grpId="0"/>
      <p:bldP spid="51" grpId="0" bldLvl="0" animBg="1"/>
      <p:bldP spid="62" grpId="0"/>
    </p:bldLst>
  </p:timing>
</p:sld>
</file>

<file path=ppt/slides/slide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grpSp>
        <p:nvGrpSpPr>
          <p:cNvPr id="19" name="组合 18"/>
          <p:cNvGrpSpPr/>
          <p:nvPr/>
        </p:nvGrpSpPr>
        <p:grpSpPr>
          <a:xfrm>
            <a:off x="1633741" y="1146117"/>
            <a:ext cx="3186430" cy="4423410"/>
            <a:chOff x="7921626" y="3625851"/>
            <a:chExt cx="418913" cy="616016"/>
          </a:xfrm>
          <a:solidFill>
            <a:schemeClr val="tx1">
              <a:lumMod val="75000"/>
              <a:lumOff val="25000"/>
            </a:schemeClr>
          </a:solidFill>
        </p:grpSpPr>
        <p:sp>
          <p:nvSpPr>
            <p:cNvPr id="20" name="Freeform 4175"/>
            <p:cNvSpPr>
              <a:spLocks noEditPoints="1"/>
            </p:cNvSpPr>
            <p:nvPr/>
          </p:nvSpPr>
          <p:spPr bwMode="auto">
            <a:xfrm>
              <a:off x="7986713" y="3649663"/>
              <a:ext cx="146050" cy="176213"/>
            </a:xfrm>
            <a:custGeom>
              <a:avLst/>
              <a:gdLst>
                <a:gd name="T0" fmla="*/ 50 w 92"/>
                <a:gd name="T1" fmla="*/ 2 h 111"/>
                <a:gd name="T2" fmla="*/ 34 w 92"/>
                <a:gd name="T3" fmla="*/ 8 h 111"/>
                <a:gd name="T4" fmla="*/ 19 w 92"/>
                <a:gd name="T5" fmla="*/ 18 h 111"/>
                <a:gd name="T6" fmla="*/ 11 w 92"/>
                <a:gd name="T7" fmla="*/ 29 h 111"/>
                <a:gd name="T8" fmla="*/ 6 w 92"/>
                <a:gd name="T9" fmla="*/ 42 h 111"/>
                <a:gd name="T10" fmla="*/ 3 w 92"/>
                <a:gd name="T11" fmla="*/ 56 h 111"/>
                <a:gd name="T12" fmla="*/ 7 w 92"/>
                <a:gd name="T13" fmla="*/ 76 h 111"/>
                <a:gd name="T14" fmla="*/ 15 w 92"/>
                <a:gd name="T15" fmla="*/ 93 h 111"/>
                <a:gd name="T16" fmla="*/ 28 w 92"/>
                <a:gd name="T17" fmla="*/ 104 h 111"/>
                <a:gd name="T18" fmla="*/ 44 w 92"/>
                <a:gd name="T19" fmla="*/ 108 h 111"/>
                <a:gd name="T20" fmla="*/ 59 w 92"/>
                <a:gd name="T21" fmla="*/ 104 h 111"/>
                <a:gd name="T22" fmla="*/ 74 w 92"/>
                <a:gd name="T23" fmla="*/ 93 h 111"/>
                <a:gd name="T24" fmla="*/ 82 w 92"/>
                <a:gd name="T25" fmla="*/ 82 h 111"/>
                <a:gd name="T26" fmla="*/ 87 w 92"/>
                <a:gd name="T27" fmla="*/ 69 h 111"/>
                <a:gd name="T28" fmla="*/ 88 w 92"/>
                <a:gd name="T29" fmla="*/ 56 h 111"/>
                <a:gd name="T30" fmla="*/ 86 w 92"/>
                <a:gd name="T31" fmla="*/ 35 h 111"/>
                <a:gd name="T32" fmla="*/ 78 w 92"/>
                <a:gd name="T33" fmla="*/ 18 h 111"/>
                <a:gd name="T34" fmla="*/ 70 w 92"/>
                <a:gd name="T35" fmla="*/ 10 h 111"/>
                <a:gd name="T36" fmla="*/ 61 w 92"/>
                <a:gd name="T37" fmla="*/ 5 h 111"/>
                <a:gd name="T38" fmla="*/ 50 w 92"/>
                <a:gd name="T39" fmla="*/ 2 h 111"/>
                <a:gd name="T40" fmla="*/ 50 w 92"/>
                <a:gd name="T41" fmla="*/ 2 h 111"/>
                <a:gd name="T42" fmla="*/ 50 w 92"/>
                <a:gd name="T43" fmla="*/ 0 h 111"/>
                <a:gd name="T44" fmla="*/ 65 w 92"/>
                <a:gd name="T45" fmla="*/ 2 h 111"/>
                <a:gd name="T46" fmla="*/ 75 w 92"/>
                <a:gd name="T47" fmla="*/ 10 h 111"/>
                <a:gd name="T48" fmla="*/ 84 w 92"/>
                <a:gd name="T49" fmla="*/ 23 h 111"/>
                <a:gd name="T50" fmla="*/ 89 w 92"/>
                <a:gd name="T51" fmla="*/ 38 h 111"/>
                <a:gd name="T52" fmla="*/ 92 w 92"/>
                <a:gd name="T53" fmla="*/ 56 h 111"/>
                <a:gd name="T54" fmla="*/ 89 w 92"/>
                <a:gd name="T55" fmla="*/ 73 h 111"/>
                <a:gd name="T56" fmla="*/ 82 w 92"/>
                <a:gd name="T57" fmla="*/ 89 h 111"/>
                <a:gd name="T58" fmla="*/ 71 w 92"/>
                <a:gd name="T59" fmla="*/ 101 h 111"/>
                <a:gd name="T60" fmla="*/ 58 w 92"/>
                <a:gd name="T61" fmla="*/ 108 h 111"/>
                <a:gd name="T62" fmla="*/ 44 w 92"/>
                <a:gd name="T63" fmla="*/ 111 h 111"/>
                <a:gd name="T64" fmla="*/ 29 w 92"/>
                <a:gd name="T65" fmla="*/ 108 h 111"/>
                <a:gd name="T66" fmla="*/ 17 w 92"/>
                <a:gd name="T67" fmla="*/ 101 h 111"/>
                <a:gd name="T68" fmla="*/ 8 w 92"/>
                <a:gd name="T69" fmla="*/ 89 h 111"/>
                <a:gd name="T70" fmla="*/ 3 w 92"/>
                <a:gd name="T71" fmla="*/ 73 h 111"/>
                <a:gd name="T72" fmla="*/ 0 w 92"/>
                <a:gd name="T73" fmla="*/ 56 h 111"/>
                <a:gd name="T74" fmla="*/ 3 w 92"/>
                <a:gd name="T75" fmla="*/ 38 h 111"/>
                <a:gd name="T76" fmla="*/ 11 w 92"/>
                <a:gd name="T77" fmla="*/ 22 h 111"/>
                <a:gd name="T78" fmla="*/ 23 w 92"/>
                <a:gd name="T79" fmla="*/ 10 h 111"/>
                <a:gd name="T80" fmla="*/ 36 w 92"/>
                <a:gd name="T81" fmla="*/ 2 h 111"/>
                <a:gd name="T82" fmla="*/ 50 w 92"/>
                <a:gd name="T8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2" h="111">
                  <a:moveTo>
                    <a:pt x="50" y="2"/>
                  </a:moveTo>
                  <a:lnTo>
                    <a:pt x="34" y="8"/>
                  </a:lnTo>
                  <a:lnTo>
                    <a:pt x="19" y="18"/>
                  </a:lnTo>
                  <a:lnTo>
                    <a:pt x="11" y="29"/>
                  </a:lnTo>
                  <a:lnTo>
                    <a:pt x="6" y="42"/>
                  </a:lnTo>
                  <a:lnTo>
                    <a:pt x="3" y="56"/>
                  </a:lnTo>
                  <a:lnTo>
                    <a:pt x="7" y="76"/>
                  </a:lnTo>
                  <a:lnTo>
                    <a:pt x="15" y="93"/>
                  </a:lnTo>
                  <a:lnTo>
                    <a:pt x="28" y="104"/>
                  </a:lnTo>
                  <a:lnTo>
                    <a:pt x="44" y="108"/>
                  </a:lnTo>
                  <a:lnTo>
                    <a:pt x="59" y="104"/>
                  </a:lnTo>
                  <a:lnTo>
                    <a:pt x="74" y="93"/>
                  </a:lnTo>
                  <a:lnTo>
                    <a:pt x="82" y="82"/>
                  </a:lnTo>
                  <a:lnTo>
                    <a:pt x="87" y="69"/>
                  </a:lnTo>
                  <a:lnTo>
                    <a:pt x="88" y="56"/>
                  </a:lnTo>
                  <a:lnTo>
                    <a:pt x="86" y="35"/>
                  </a:lnTo>
                  <a:lnTo>
                    <a:pt x="78" y="18"/>
                  </a:lnTo>
                  <a:lnTo>
                    <a:pt x="70" y="10"/>
                  </a:lnTo>
                  <a:lnTo>
                    <a:pt x="61" y="5"/>
                  </a:lnTo>
                  <a:lnTo>
                    <a:pt x="50" y="2"/>
                  </a:lnTo>
                  <a:lnTo>
                    <a:pt x="50" y="2"/>
                  </a:lnTo>
                  <a:close/>
                  <a:moveTo>
                    <a:pt x="50" y="0"/>
                  </a:moveTo>
                  <a:lnTo>
                    <a:pt x="65" y="2"/>
                  </a:lnTo>
                  <a:lnTo>
                    <a:pt x="75" y="10"/>
                  </a:lnTo>
                  <a:lnTo>
                    <a:pt x="84" y="23"/>
                  </a:lnTo>
                  <a:lnTo>
                    <a:pt x="89" y="38"/>
                  </a:lnTo>
                  <a:lnTo>
                    <a:pt x="92" y="56"/>
                  </a:lnTo>
                  <a:lnTo>
                    <a:pt x="89" y="73"/>
                  </a:lnTo>
                  <a:lnTo>
                    <a:pt x="82" y="89"/>
                  </a:lnTo>
                  <a:lnTo>
                    <a:pt x="71" y="101"/>
                  </a:lnTo>
                  <a:lnTo>
                    <a:pt x="58" y="108"/>
                  </a:lnTo>
                  <a:lnTo>
                    <a:pt x="44" y="111"/>
                  </a:lnTo>
                  <a:lnTo>
                    <a:pt x="29" y="108"/>
                  </a:lnTo>
                  <a:lnTo>
                    <a:pt x="17" y="101"/>
                  </a:lnTo>
                  <a:lnTo>
                    <a:pt x="8" y="89"/>
                  </a:lnTo>
                  <a:lnTo>
                    <a:pt x="3" y="73"/>
                  </a:lnTo>
                  <a:lnTo>
                    <a:pt x="0" y="56"/>
                  </a:lnTo>
                  <a:lnTo>
                    <a:pt x="3" y="38"/>
                  </a:lnTo>
                  <a:lnTo>
                    <a:pt x="11" y="22"/>
                  </a:lnTo>
                  <a:lnTo>
                    <a:pt x="23" y="10"/>
                  </a:lnTo>
                  <a:lnTo>
                    <a:pt x="36" y="2"/>
                  </a:lnTo>
                  <a:lnTo>
                    <a:pt x="5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1" name="Freeform 4176"/>
            <p:cNvSpPr>
              <a:spLocks noEditPoints="1"/>
            </p:cNvSpPr>
            <p:nvPr/>
          </p:nvSpPr>
          <p:spPr bwMode="auto">
            <a:xfrm>
              <a:off x="7985126" y="3646488"/>
              <a:ext cx="149225" cy="180975"/>
            </a:xfrm>
            <a:custGeom>
              <a:avLst/>
              <a:gdLst>
                <a:gd name="T0" fmla="*/ 60 w 94"/>
                <a:gd name="T1" fmla="*/ 108 h 114"/>
                <a:gd name="T2" fmla="*/ 60 w 94"/>
                <a:gd name="T3" fmla="*/ 108 h 114"/>
                <a:gd name="T4" fmla="*/ 11 w 94"/>
                <a:gd name="T5" fmla="*/ 88 h 114"/>
                <a:gd name="T6" fmla="*/ 32 w 94"/>
                <a:gd name="T7" fmla="*/ 109 h 114"/>
                <a:gd name="T8" fmla="*/ 45 w 94"/>
                <a:gd name="T9" fmla="*/ 112 h 114"/>
                <a:gd name="T10" fmla="*/ 32 w 94"/>
                <a:gd name="T11" fmla="*/ 109 h 114"/>
                <a:gd name="T12" fmla="*/ 11 w 94"/>
                <a:gd name="T13" fmla="*/ 88 h 114"/>
                <a:gd name="T14" fmla="*/ 83 w 94"/>
                <a:gd name="T15" fmla="*/ 88 h 114"/>
                <a:gd name="T16" fmla="*/ 83 w 94"/>
                <a:gd name="T17" fmla="*/ 88 h 114"/>
                <a:gd name="T18" fmla="*/ 15 w 94"/>
                <a:gd name="T19" fmla="*/ 24 h 114"/>
                <a:gd name="T20" fmla="*/ 15 w 94"/>
                <a:gd name="T21" fmla="*/ 25 h 114"/>
                <a:gd name="T22" fmla="*/ 25 w 94"/>
                <a:gd name="T23" fmla="*/ 14 h 114"/>
                <a:gd name="T24" fmla="*/ 24 w 94"/>
                <a:gd name="T25" fmla="*/ 14 h 114"/>
                <a:gd name="T26" fmla="*/ 51 w 94"/>
                <a:gd name="T27" fmla="*/ 7 h 114"/>
                <a:gd name="T28" fmla="*/ 35 w 94"/>
                <a:gd name="T29" fmla="*/ 11 h 114"/>
                <a:gd name="T30" fmla="*/ 13 w 94"/>
                <a:gd name="T31" fmla="*/ 32 h 114"/>
                <a:gd name="T32" fmla="*/ 7 w 94"/>
                <a:gd name="T33" fmla="*/ 58 h 114"/>
                <a:gd name="T34" fmla="*/ 17 w 94"/>
                <a:gd name="T35" fmla="*/ 93 h 114"/>
                <a:gd name="T36" fmla="*/ 45 w 94"/>
                <a:gd name="T37" fmla="*/ 109 h 114"/>
                <a:gd name="T38" fmla="*/ 60 w 94"/>
                <a:gd name="T39" fmla="*/ 105 h 114"/>
                <a:gd name="T40" fmla="*/ 84 w 94"/>
                <a:gd name="T41" fmla="*/ 78 h 114"/>
                <a:gd name="T42" fmla="*/ 85 w 94"/>
                <a:gd name="T43" fmla="*/ 37 h 114"/>
                <a:gd name="T44" fmla="*/ 66 w 94"/>
                <a:gd name="T45" fmla="*/ 11 h 114"/>
                <a:gd name="T46" fmla="*/ 51 w 94"/>
                <a:gd name="T47" fmla="*/ 0 h 114"/>
                <a:gd name="T48" fmla="*/ 77 w 94"/>
                <a:gd name="T49" fmla="*/ 12 h 114"/>
                <a:gd name="T50" fmla="*/ 92 w 94"/>
                <a:gd name="T51" fmla="*/ 40 h 114"/>
                <a:gd name="T52" fmla="*/ 92 w 94"/>
                <a:gd name="T53" fmla="*/ 75 h 114"/>
                <a:gd name="T54" fmla="*/ 72 w 94"/>
                <a:gd name="T55" fmla="*/ 104 h 114"/>
                <a:gd name="T56" fmla="*/ 45 w 94"/>
                <a:gd name="T57" fmla="*/ 114 h 114"/>
                <a:gd name="T58" fmla="*/ 18 w 94"/>
                <a:gd name="T59" fmla="*/ 104 h 114"/>
                <a:gd name="T60" fmla="*/ 3 w 94"/>
                <a:gd name="T61" fmla="*/ 75 h 114"/>
                <a:gd name="T62" fmla="*/ 1 w 94"/>
                <a:gd name="T63" fmla="*/ 58 h 114"/>
                <a:gd name="T64" fmla="*/ 3 w 94"/>
                <a:gd name="T65" fmla="*/ 40 h 114"/>
                <a:gd name="T66" fmla="*/ 22 w 94"/>
                <a:gd name="T67" fmla="*/ 11 h 114"/>
                <a:gd name="T68" fmla="*/ 51 w 94"/>
                <a:gd name="T69"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114">
                  <a:moveTo>
                    <a:pt x="76" y="96"/>
                  </a:moveTo>
                  <a:lnTo>
                    <a:pt x="60" y="108"/>
                  </a:lnTo>
                  <a:lnTo>
                    <a:pt x="47" y="110"/>
                  </a:lnTo>
                  <a:lnTo>
                    <a:pt x="60" y="108"/>
                  </a:lnTo>
                  <a:lnTo>
                    <a:pt x="76" y="96"/>
                  </a:lnTo>
                  <a:close/>
                  <a:moveTo>
                    <a:pt x="11" y="88"/>
                  </a:moveTo>
                  <a:lnTo>
                    <a:pt x="20" y="101"/>
                  </a:lnTo>
                  <a:lnTo>
                    <a:pt x="32" y="109"/>
                  </a:lnTo>
                  <a:lnTo>
                    <a:pt x="45" y="112"/>
                  </a:lnTo>
                  <a:lnTo>
                    <a:pt x="45" y="112"/>
                  </a:lnTo>
                  <a:lnTo>
                    <a:pt x="45" y="112"/>
                  </a:lnTo>
                  <a:lnTo>
                    <a:pt x="32" y="109"/>
                  </a:lnTo>
                  <a:lnTo>
                    <a:pt x="20" y="101"/>
                  </a:lnTo>
                  <a:lnTo>
                    <a:pt x="11" y="88"/>
                  </a:lnTo>
                  <a:close/>
                  <a:moveTo>
                    <a:pt x="85" y="83"/>
                  </a:moveTo>
                  <a:lnTo>
                    <a:pt x="83" y="88"/>
                  </a:lnTo>
                  <a:lnTo>
                    <a:pt x="79" y="92"/>
                  </a:lnTo>
                  <a:lnTo>
                    <a:pt x="83" y="88"/>
                  </a:lnTo>
                  <a:lnTo>
                    <a:pt x="85" y="83"/>
                  </a:lnTo>
                  <a:close/>
                  <a:moveTo>
                    <a:pt x="15" y="24"/>
                  </a:moveTo>
                  <a:lnTo>
                    <a:pt x="15" y="24"/>
                  </a:lnTo>
                  <a:lnTo>
                    <a:pt x="15" y="25"/>
                  </a:lnTo>
                  <a:lnTo>
                    <a:pt x="15" y="24"/>
                  </a:lnTo>
                  <a:close/>
                  <a:moveTo>
                    <a:pt x="25" y="14"/>
                  </a:moveTo>
                  <a:lnTo>
                    <a:pt x="24" y="14"/>
                  </a:lnTo>
                  <a:lnTo>
                    <a:pt x="24" y="14"/>
                  </a:lnTo>
                  <a:lnTo>
                    <a:pt x="25" y="14"/>
                  </a:lnTo>
                  <a:close/>
                  <a:moveTo>
                    <a:pt x="51" y="7"/>
                  </a:moveTo>
                  <a:lnTo>
                    <a:pt x="51" y="7"/>
                  </a:lnTo>
                  <a:lnTo>
                    <a:pt x="35" y="11"/>
                  </a:lnTo>
                  <a:lnTo>
                    <a:pt x="21" y="21"/>
                  </a:lnTo>
                  <a:lnTo>
                    <a:pt x="13" y="32"/>
                  </a:lnTo>
                  <a:lnTo>
                    <a:pt x="8" y="44"/>
                  </a:lnTo>
                  <a:lnTo>
                    <a:pt x="7" y="58"/>
                  </a:lnTo>
                  <a:lnTo>
                    <a:pt x="9" y="78"/>
                  </a:lnTo>
                  <a:lnTo>
                    <a:pt x="17" y="93"/>
                  </a:lnTo>
                  <a:lnTo>
                    <a:pt x="30" y="104"/>
                  </a:lnTo>
                  <a:lnTo>
                    <a:pt x="45" y="109"/>
                  </a:lnTo>
                  <a:lnTo>
                    <a:pt x="45" y="109"/>
                  </a:lnTo>
                  <a:lnTo>
                    <a:pt x="60" y="105"/>
                  </a:lnTo>
                  <a:lnTo>
                    <a:pt x="73" y="93"/>
                  </a:lnTo>
                  <a:lnTo>
                    <a:pt x="84" y="78"/>
                  </a:lnTo>
                  <a:lnTo>
                    <a:pt x="88" y="58"/>
                  </a:lnTo>
                  <a:lnTo>
                    <a:pt x="85" y="37"/>
                  </a:lnTo>
                  <a:lnTo>
                    <a:pt x="77" y="21"/>
                  </a:lnTo>
                  <a:lnTo>
                    <a:pt x="66" y="11"/>
                  </a:lnTo>
                  <a:lnTo>
                    <a:pt x="51" y="7"/>
                  </a:lnTo>
                  <a:close/>
                  <a:moveTo>
                    <a:pt x="51" y="0"/>
                  </a:moveTo>
                  <a:lnTo>
                    <a:pt x="66" y="3"/>
                  </a:lnTo>
                  <a:lnTo>
                    <a:pt x="77" y="12"/>
                  </a:lnTo>
                  <a:lnTo>
                    <a:pt x="87" y="24"/>
                  </a:lnTo>
                  <a:lnTo>
                    <a:pt x="92" y="40"/>
                  </a:lnTo>
                  <a:lnTo>
                    <a:pt x="94" y="58"/>
                  </a:lnTo>
                  <a:lnTo>
                    <a:pt x="92" y="75"/>
                  </a:lnTo>
                  <a:lnTo>
                    <a:pt x="84" y="91"/>
                  </a:lnTo>
                  <a:lnTo>
                    <a:pt x="72" y="104"/>
                  </a:lnTo>
                  <a:lnTo>
                    <a:pt x="59" y="112"/>
                  </a:lnTo>
                  <a:lnTo>
                    <a:pt x="45" y="114"/>
                  </a:lnTo>
                  <a:lnTo>
                    <a:pt x="30" y="112"/>
                  </a:lnTo>
                  <a:lnTo>
                    <a:pt x="18" y="104"/>
                  </a:lnTo>
                  <a:lnTo>
                    <a:pt x="8" y="91"/>
                  </a:lnTo>
                  <a:lnTo>
                    <a:pt x="3" y="75"/>
                  </a:lnTo>
                  <a:lnTo>
                    <a:pt x="0" y="58"/>
                  </a:lnTo>
                  <a:lnTo>
                    <a:pt x="1" y="58"/>
                  </a:lnTo>
                  <a:lnTo>
                    <a:pt x="0" y="58"/>
                  </a:lnTo>
                  <a:lnTo>
                    <a:pt x="3" y="40"/>
                  </a:lnTo>
                  <a:lnTo>
                    <a:pt x="11" y="24"/>
                  </a:lnTo>
                  <a:lnTo>
                    <a:pt x="22" y="11"/>
                  </a:lnTo>
                  <a:lnTo>
                    <a:pt x="37" y="3"/>
                  </a:lnTo>
                  <a:lnTo>
                    <a:pt x="5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2" name="Freeform 4177"/>
            <p:cNvSpPr/>
            <p:nvPr/>
          </p:nvSpPr>
          <p:spPr bwMode="auto">
            <a:xfrm>
              <a:off x="8066088" y="3630613"/>
              <a:ext cx="33338" cy="26988"/>
            </a:xfrm>
            <a:custGeom>
              <a:avLst/>
              <a:gdLst>
                <a:gd name="T0" fmla="*/ 15 w 21"/>
                <a:gd name="T1" fmla="*/ 0 h 17"/>
                <a:gd name="T2" fmla="*/ 8 w 21"/>
                <a:gd name="T3" fmla="*/ 13 h 17"/>
                <a:gd name="T4" fmla="*/ 21 w 21"/>
                <a:gd name="T5" fmla="*/ 3 h 17"/>
                <a:gd name="T6" fmla="*/ 15 w 21"/>
                <a:gd name="T7" fmla="*/ 17 h 17"/>
                <a:gd name="T8" fmla="*/ 0 w 21"/>
                <a:gd name="T9" fmla="*/ 13 h 17"/>
                <a:gd name="T10" fmla="*/ 15 w 21"/>
                <a:gd name="T11" fmla="*/ 0 h 17"/>
              </a:gdLst>
              <a:ahLst/>
              <a:cxnLst>
                <a:cxn ang="0">
                  <a:pos x="T0" y="T1"/>
                </a:cxn>
                <a:cxn ang="0">
                  <a:pos x="T2" y="T3"/>
                </a:cxn>
                <a:cxn ang="0">
                  <a:pos x="T4" y="T5"/>
                </a:cxn>
                <a:cxn ang="0">
                  <a:pos x="T6" y="T7"/>
                </a:cxn>
                <a:cxn ang="0">
                  <a:pos x="T8" y="T9"/>
                </a:cxn>
                <a:cxn ang="0">
                  <a:pos x="T10" y="T11"/>
                </a:cxn>
              </a:cxnLst>
              <a:rect l="0" t="0" r="r" b="b"/>
              <a:pathLst>
                <a:path w="21" h="17">
                  <a:moveTo>
                    <a:pt x="15" y="0"/>
                  </a:moveTo>
                  <a:lnTo>
                    <a:pt x="8" y="13"/>
                  </a:lnTo>
                  <a:lnTo>
                    <a:pt x="21" y="3"/>
                  </a:lnTo>
                  <a:lnTo>
                    <a:pt x="15" y="17"/>
                  </a:lnTo>
                  <a:lnTo>
                    <a:pt x="0" y="13"/>
                  </a:lnTo>
                  <a:lnTo>
                    <a:pt x="1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3" name="Freeform 4178"/>
            <p:cNvSpPr/>
            <p:nvPr/>
          </p:nvSpPr>
          <p:spPr bwMode="auto">
            <a:xfrm>
              <a:off x="8064501" y="3629026"/>
              <a:ext cx="36513" cy="28575"/>
            </a:xfrm>
            <a:custGeom>
              <a:avLst/>
              <a:gdLst>
                <a:gd name="T0" fmla="*/ 14 w 23"/>
                <a:gd name="T1" fmla="*/ 0 h 18"/>
                <a:gd name="T2" fmla="*/ 17 w 23"/>
                <a:gd name="T3" fmla="*/ 2 h 18"/>
                <a:gd name="T4" fmla="*/ 13 w 23"/>
                <a:gd name="T5" fmla="*/ 9 h 18"/>
                <a:gd name="T6" fmla="*/ 21 w 23"/>
                <a:gd name="T7" fmla="*/ 2 h 18"/>
                <a:gd name="T8" fmla="*/ 23 w 23"/>
                <a:gd name="T9" fmla="*/ 5 h 18"/>
                <a:gd name="T10" fmla="*/ 17 w 23"/>
                <a:gd name="T11" fmla="*/ 18 h 18"/>
                <a:gd name="T12" fmla="*/ 14 w 23"/>
                <a:gd name="T13" fmla="*/ 17 h 18"/>
                <a:gd name="T14" fmla="*/ 17 w 23"/>
                <a:gd name="T15" fmla="*/ 10 h 18"/>
                <a:gd name="T16" fmla="*/ 10 w 23"/>
                <a:gd name="T17" fmla="*/ 15 h 18"/>
                <a:gd name="T18" fmla="*/ 8 w 23"/>
                <a:gd name="T19" fmla="*/ 14 h 18"/>
                <a:gd name="T20" fmla="*/ 10 w 23"/>
                <a:gd name="T21" fmla="*/ 8 h 18"/>
                <a:gd name="T22" fmla="*/ 2 w 23"/>
                <a:gd name="T23" fmla="*/ 15 h 18"/>
                <a:gd name="T24" fmla="*/ 0 w 23"/>
                <a:gd name="T25" fmla="*/ 13 h 18"/>
                <a:gd name="T26" fmla="*/ 14 w 23"/>
                <a:gd name="T2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18">
                  <a:moveTo>
                    <a:pt x="14" y="0"/>
                  </a:moveTo>
                  <a:lnTo>
                    <a:pt x="17" y="2"/>
                  </a:lnTo>
                  <a:lnTo>
                    <a:pt x="13" y="9"/>
                  </a:lnTo>
                  <a:lnTo>
                    <a:pt x="21" y="2"/>
                  </a:lnTo>
                  <a:lnTo>
                    <a:pt x="23" y="5"/>
                  </a:lnTo>
                  <a:lnTo>
                    <a:pt x="17" y="18"/>
                  </a:lnTo>
                  <a:lnTo>
                    <a:pt x="14" y="17"/>
                  </a:lnTo>
                  <a:lnTo>
                    <a:pt x="17" y="10"/>
                  </a:lnTo>
                  <a:lnTo>
                    <a:pt x="10" y="15"/>
                  </a:lnTo>
                  <a:lnTo>
                    <a:pt x="8" y="14"/>
                  </a:lnTo>
                  <a:lnTo>
                    <a:pt x="10" y="8"/>
                  </a:lnTo>
                  <a:lnTo>
                    <a:pt x="2" y="15"/>
                  </a:lnTo>
                  <a:lnTo>
                    <a:pt x="0" y="13"/>
                  </a:lnTo>
                  <a:lnTo>
                    <a:pt x="1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4" name="Freeform 4179"/>
            <p:cNvSpPr/>
            <p:nvPr/>
          </p:nvSpPr>
          <p:spPr bwMode="auto">
            <a:xfrm>
              <a:off x="8064501" y="3629026"/>
              <a:ext cx="36513" cy="28575"/>
            </a:xfrm>
            <a:custGeom>
              <a:avLst/>
              <a:gdLst>
                <a:gd name="T0" fmla="*/ 14 w 23"/>
                <a:gd name="T1" fmla="*/ 0 h 18"/>
                <a:gd name="T2" fmla="*/ 17 w 23"/>
                <a:gd name="T3" fmla="*/ 2 h 18"/>
                <a:gd name="T4" fmla="*/ 13 w 23"/>
                <a:gd name="T5" fmla="*/ 9 h 18"/>
                <a:gd name="T6" fmla="*/ 21 w 23"/>
                <a:gd name="T7" fmla="*/ 2 h 18"/>
                <a:gd name="T8" fmla="*/ 23 w 23"/>
                <a:gd name="T9" fmla="*/ 5 h 18"/>
                <a:gd name="T10" fmla="*/ 17 w 23"/>
                <a:gd name="T11" fmla="*/ 18 h 18"/>
                <a:gd name="T12" fmla="*/ 14 w 23"/>
                <a:gd name="T13" fmla="*/ 17 h 18"/>
                <a:gd name="T14" fmla="*/ 17 w 23"/>
                <a:gd name="T15" fmla="*/ 10 h 18"/>
                <a:gd name="T16" fmla="*/ 10 w 23"/>
                <a:gd name="T17" fmla="*/ 15 h 18"/>
                <a:gd name="T18" fmla="*/ 8 w 23"/>
                <a:gd name="T19" fmla="*/ 14 h 18"/>
                <a:gd name="T20" fmla="*/ 10 w 23"/>
                <a:gd name="T21" fmla="*/ 8 h 18"/>
                <a:gd name="T22" fmla="*/ 2 w 23"/>
                <a:gd name="T23" fmla="*/ 15 h 18"/>
                <a:gd name="T24" fmla="*/ 0 w 23"/>
                <a:gd name="T25" fmla="*/ 13 h 18"/>
                <a:gd name="T26" fmla="*/ 14 w 23"/>
                <a:gd name="T2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18">
                  <a:moveTo>
                    <a:pt x="14" y="0"/>
                  </a:moveTo>
                  <a:lnTo>
                    <a:pt x="17" y="2"/>
                  </a:lnTo>
                  <a:lnTo>
                    <a:pt x="13" y="9"/>
                  </a:lnTo>
                  <a:lnTo>
                    <a:pt x="21" y="2"/>
                  </a:lnTo>
                  <a:lnTo>
                    <a:pt x="23" y="5"/>
                  </a:lnTo>
                  <a:lnTo>
                    <a:pt x="17" y="18"/>
                  </a:lnTo>
                  <a:lnTo>
                    <a:pt x="14" y="17"/>
                  </a:lnTo>
                  <a:lnTo>
                    <a:pt x="17" y="10"/>
                  </a:lnTo>
                  <a:lnTo>
                    <a:pt x="10" y="15"/>
                  </a:lnTo>
                  <a:lnTo>
                    <a:pt x="8" y="14"/>
                  </a:lnTo>
                  <a:lnTo>
                    <a:pt x="10" y="8"/>
                  </a:lnTo>
                  <a:lnTo>
                    <a:pt x="2" y="15"/>
                  </a:lnTo>
                  <a:lnTo>
                    <a:pt x="0" y="13"/>
                  </a:lnTo>
                  <a:lnTo>
                    <a:pt x="1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5" name="Freeform 4180"/>
            <p:cNvSpPr>
              <a:spLocks noEditPoints="1"/>
            </p:cNvSpPr>
            <p:nvPr/>
          </p:nvSpPr>
          <p:spPr bwMode="auto">
            <a:xfrm>
              <a:off x="8062913" y="3625851"/>
              <a:ext cx="41275" cy="36513"/>
            </a:xfrm>
            <a:custGeom>
              <a:avLst/>
              <a:gdLst>
                <a:gd name="T0" fmla="*/ 13 w 26"/>
                <a:gd name="T1" fmla="*/ 11 h 23"/>
                <a:gd name="T2" fmla="*/ 11 w 26"/>
                <a:gd name="T3" fmla="*/ 15 h 23"/>
                <a:gd name="T4" fmla="*/ 11 w 26"/>
                <a:gd name="T5" fmla="*/ 16 h 23"/>
                <a:gd name="T6" fmla="*/ 15 w 26"/>
                <a:gd name="T7" fmla="*/ 12 h 23"/>
                <a:gd name="T8" fmla="*/ 13 w 26"/>
                <a:gd name="T9" fmla="*/ 11 h 23"/>
                <a:gd name="T10" fmla="*/ 22 w 26"/>
                <a:gd name="T11" fmla="*/ 7 h 23"/>
                <a:gd name="T12" fmla="*/ 17 w 26"/>
                <a:gd name="T13" fmla="*/ 11 h 23"/>
                <a:gd name="T14" fmla="*/ 19 w 26"/>
                <a:gd name="T15" fmla="*/ 12 h 23"/>
                <a:gd name="T16" fmla="*/ 19 w 26"/>
                <a:gd name="T17" fmla="*/ 13 h 23"/>
                <a:gd name="T18" fmla="*/ 22 w 26"/>
                <a:gd name="T19" fmla="*/ 7 h 23"/>
                <a:gd name="T20" fmla="*/ 22 w 26"/>
                <a:gd name="T21" fmla="*/ 7 h 23"/>
                <a:gd name="T22" fmla="*/ 15 w 26"/>
                <a:gd name="T23" fmla="*/ 4 h 23"/>
                <a:gd name="T24" fmla="*/ 6 w 26"/>
                <a:gd name="T25" fmla="*/ 13 h 23"/>
                <a:gd name="T26" fmla="*/ 11 w 26"/>
                <a:gd name="T27" fmla="*/ 8 h 23"/>
                <a:gd name="T28" fmla="*/ 13 w 26"/>
                <a:gd name="T29" fmla="*/ 10 h 23"/>
                <a:gd name="T30" fmla="*/ 15 w 26"/>
                <a:gd name="T31" fmla="*/ 4 h 23"/>
                <a:gd name="T32" fmla="*/ 15 w 26"/>
                <a:gd name="T33" fmla="*/ 4 h 23"/>
                <a:gd name="T34" fmla="*/ 15 w 26"/>
                <a:gd name="T35" fmla="*/ 0 h 23"/>
                <a:gd name="T36" fmla="*/ 19 w 26"/>
                <a:gd name="T37" fmla="*/ 3 h 23"/>
                <a:gd name="T38" fmla="*/ 19 w 26"/>
                <a:gd name="T39" fmla="*/ 4 h 23"/>
                <a:gd name="T40" fmla="*/ 18 w 26"/>
                <a:gd name="T41" fmla="*/ 6 h 23"/>
                <a:gd name="T42" fmla="*/ 22 w 26"/>
                <a:gd name="T43" fmla="*/ 3 h 23"/>
                <a:gd name="T44" fmla="*/ 26 w 26"/>
                <a:gd name="T45" fmla="*/ 6 h 23"/>
                <a:gd name="T46" fmla="*/ 18 w 26"/>
                <a:gd name="T47" fmla="*/ 23 h 23"/>
                <a:gd name="T48" fmla="*/ 14 w 26"/>
                <a:gd name="T49" fmla="*/ 20 h 23"/>
                <a:gd name="T50" fmla="*/ 13 w 26"/>
                <a:gd name="T51" fmla="*/ 20 h 23"/>
                <a:gd name="T52" fmla="*/ 13 w 26"/>
                <a:gd name="T53" fmla="*/ 19 h 23"/>
                <a:gd name="T54" fmla="*/ 11 w 26"/>
                <a:gd name="T55" fmla="*/ 20 h 23"/>
                <a:gd name="T56" fmla="*/ 7 w 26"/>
                <a:gd name="T57" fmla="*/ 16 h 23"/>
                <a:gd name="T58" fmla="*/ 7 w 26"/>
                <a:gd name="T59" fmla="*/ 16 h 23"/>
                <a:gd name="T60" fmla="*/ 3 w 26"/>
                <a:gd name="T61" fmla="*/ 20 h 23"/>
                <a:gd name="T62" fmla="*/ 0 w 26"/>
                <a:gd name="T63" fmla="*/ 15 h 23"/>
                <a:gd name="T64" fmla="*/ 15 w 26"/>
                <a:gd name="T6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 h="23">
                  <a:moveTo>
                    <a:pt x="13" y="11"/>
                  </a:moveTo>
                  <a:lnTo>
                    <a:pt x="11" y="15"/>
                  </a:lnTo>
                  <a:lnTo>
                    <a:pt x="11" y="16"/>
                  </a:lnTo>
                  <a:lnTo>
                    <a:pt x="15" y="12"/>
                  </a:lnTo>
                  <a:lnTo>
                    <a:pt x="13" y="11"/>
                  </a:lnTo>
                  <a:close/>
                  <a:moveTo>
                    <a:pt x="22" y="7"/>
                  </a:moveTo>
                  <a:lnTo>
                    <a:pt x="17" y="11"/>
                  </a:lnTo>
                  <a:lnTo>
                    <a:pt x="19" y="12"/>
                  </a:lnTo>
                  <a:lnTo>
                    <a:pt x="19" y="13"/>
                  </a:lnTo>
                  <a:lnTo>
                    <a:pt x="22" y="7"/>
                  </a:lnTo>
                  <a:lnTo>
                    <a:pt x="22" y="7"/>
                  </a:lnTo>
                  <a:close/>
                  <a:moveTo>
                    <a:pt x="15" y="4"/>
                  </a:moveTo>
                  <a:lnTo>
                    <a:pt x="6" y="13"/>
                  </a:lnTo>
                  <a:lnTo>
                    <a:pt x="11" y="8"/>
                  </a:lnTo>
                  <a:lnTo>
                    <a:pt x="13" y="10"/>
                  </a:lnTo>
                  <a:lnTo>
                    <a:pt x="15" y="4"/>
                  </a:lnTo>
                  <a:lnTo>
                    <a:pt x="15" y="4"/>
                  </a:lnTo>
                  <a:close/>
                  <a:moveTo>
                    <a:pt x="15" y="0"/>
                  </a:moveTo>
                  <a:lnTo>
                    <a:pt x="19" y="3"/>
                  </a:lnTo>
                  <a:lnTo>
                    <a:pt x="19" y="4"/>
                  </a:lnTo>
                  <a:lnTo>
                    <a:pt x="18" y="6"/>
                  </a:lnTo>
                  <a:lnTo>
                    <a:pt x="22" y="3"/>
                  </a:lnTo>
                  <a:lnTo>
                    <a:pt x="26" y="6"/>
                  </a:lnTo>
                  <a:lnTo>
                    <a:pt x="18" y="23"/>
                  </a:lnTo>
                  <a:lnTo>
                    <a:pt x="14" y="20"/>
                  </a:lnTo>
                  <a:lnTo>
                    <a:pt x="13" y="20"/>
                  </a:lnTo>
                  <a:lnTo>
                    <a:pt x="13" y="19"/>
                  </a:lnTo>
                  <a:lnTo>
                    <a:pt x="11" y="20"/>
                  </a:lnTo>
                  <a:lnTo>
                    <a:pt x="7" y="16"/>
                  </a:lnTo>
                  <a:lnTo>
                    <a:pt x="7" y="16"/>
                  </a:lnTo>
                  <a:lnTo>
                    <a:pt x="3" y="20"/>
                  </a:lnTo>
                  <a:lnTo>
                    <a:pt x="0" y="15"/>
                  </a:lnTo>
                  <a:lnTo>
                    <a:pt x="1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6" name="Rectangle 4181"/>
            <p:cNvSpPr>
              <a:spLocks noChangeArrowheads="1"/>
            </p:cNvSpPr>
            <p:nvPr/>
          </p:nvSpPr>
          <p:spPr bwMode="auto">
            <a:xfrm>
              <a:off x="8032751" y="3692526"/>
              <a:ext cx="6350" cy="4763"/>
            </a:xfrm>
            <a:prstGeom prst="rect">
              <a:avLst/>
            </a:prstGeom>
            <a:grpFill/>
            <a:ln w="0">
              <a:noFill/>
              <a:prstDash val="solid"/>
              <a:miter lim="800000"/>
            </a:ln>
          </p:spPr>
          <p:txBody>
            <a:bodyPr vert="horz" wrap="square" lIns="91440" tIns="45720" rIns="91440" bIns="45720" numCol="1" anchor="t" anchorCtr="0" compatLnSpc="1"/>
            <a:lstStyle/>
            <a:p>
              <a:endParaRPr lang="zh-CN" altLang="en-US"/>
            </a:p>
          </p:txBody>
        </p:sp>
        <p:sp>
          <p:nvSpPr>
            <p:cNvPr id="27" name="Rectangle 4182"/>
            <p:cNvSpPr>
              <a:spLocks noChangeArrowheads="1"/>
            </p:cNvSpPr>
            <p:nvPr/>
          </p:nvSpPr>
          <p:spPr bwMode="auto">
            <a:xfrm>
              <a:off x="8032751" y="3692526"/>
              <a:ext cx="6350" cy="4763"/>
            </a:xfrm>
            <a:prstGeom prst="rect">
              <a:avLst/>
            </a:prstGeom>
            <a:grpFill/>
            <a:ln w="0">
              <a:noFill/>
              <a:prstDash val="solid"/>
              <a:miter lim="800000"/>
            </a:ln>
          </p:spPr>
          <p:txBody>
            <a:bodyPr vert="horz" wrap="square" lIns="91440" tIns="45720" rIns="91440" bIns="45720" numCol="1" anchor="t" anchorCtr="0" compatLnSpc="1"/>
            <a:lstStyle/>
            <a:p>
              <a:endParaRPr lang="zh-CN" altLang="en-US"/>
            </a:p>
          </p:txBody>
        </p:sp>
        <p:sp>
          <p:nvSpPr>
            <p:cNvPr id="28" name="Rectangle 4183"/>
            <p:cNvSpPr>
              <a:spLocks noChangeArrowheads="1"/>
            </p:cNvSpPr>
            <p:nvPr/>
          </p:nvSpPr>
          <p:spPr bwMode="auto">
            <a:xfrm>
              <a:off x="8031163" y="3689351"/>
              <a:ext cx="9525" cy="9525"/>
            </a:xfrm>
            <a:prstGeom prst="rect">
              <a:avLst/>
            </a:prstGeom>
            <a:grpFill/>
            <a:ln w="0">
              <a:noFill/>
              <a:prstDash val="solid"/>
              <a:miter lim="800000"/>
            </a:ln>
          </p:spPr>
          <p:txBody>
            <a:bodyPr vert="horz" wrap="square" lIns="91440" tIns="45720" rIns="91440" bIns="45720" numCol="1" anchor="t" anchorCtr="0" compatLnSpc="1"/>
            <a:lstStyle/>
            <a:p>
              <a:endParaRPr lang="zh-CN" altLang="en-US"/>
            </a:p>
          </p:txBody>
        </p:sp>
        <p:sp>
          <p:nvSpPr>
            <p:cNvPr id="29" name="Rectangle 4184"/>
            <p:cNvSpPr>
              <a:spLocks noChangeArrowheads="1"/>
            </p:cNvSpPr>
            <p:nvPr/>
          </p:nvSpPr>
          <p:spPr bwMode="auto">
            <a:xfrm>
              <a:off x="8066088" y="3692526"/>
              <a:ext cx="6350" cy="4763"/>
            </a:xfrm>
            <a:prstGeom prst="rect">
              <a:avLst/>
            </a:prstGeom>
            <a:grpFill/>
            <a:ln w="0">
              <a:noFill/>
              <a:prstDash val="solid"/>
              <a:miter lim="800000"/>
            </a:ln>
          </p:spPr>
          <p:txBody>
            <a:bodyPr vert="horz" wrap="square" lIns="91440" tIns="45720" rIns="91440" bIns="45720" numCol="1" anchor="t" anchorCtr="0" compatLnSpc="1"/>
            <a:lstStyle/>
            <a:p>
              <a:endParaRPr lang="zh-CN" altLang="en-US"/>
            </a:p>
          </p:txBody>
        </p:sp>
        <p:sp>
          <p:nvSpPr>
            <p:cNvPr id="32" name="Rectangle 4185"/>
            <p:cNvSpPr>
              <a:spLocks noChangeArrowheads="1"/>
            </p:cNvSpPr>
            <p:nvPr/>
          </p:nvSpPr>
          <p:spPr bwMode="auto">
            <a:xfrm>
              <a:off x="8066088" y="3692526"/>
              <a:ext cx="6350" cy="4763"/>
            </a:xfrm>
            <a:prstGeom prst="rect">
              <a:avLst/>
            </a:prstGeom>
            <a:grpFill/>
            <a:ln w="0">
              <a:noFill/>
              <a:prstDash val="solid"/>
              <a:miter lim="800000"/>
            </a:ln>
          </p:spPr>
          <p:txBody>
            <a:bodyPr vert="horz" wrap="square" lIns="91440" tIns="45720" rIns="91440" bIns="45720" numCol="1" anchor="t" anchorCtr="0" compatLnSpc="1"/>
            <a:lstStyle/>
            <a:p>
              <a:endParaRPr lang="zh-CN" altLang="en-US"/>
            </a:p>
          </p:txBody>
        </p:sp>
        <p:sp>
          <p:nvSpPr>
            <p:cNvPr id="33" name="Freeform 4186"/>
            <p:cNvSpPr>
              <a:spLocks noEditPoints="1"/>
            </p:cNvSpPr>
            <p:nvPr/>
          </p:nvSpPr>
          <p:spPr bwMode="auto">
            <a:xfrm>
              <a:off x="8064501" y="3689351"/>
              <a:ext cx="9525" cy="9525"/>
            </a:xfrm>
            <a:custGeom>
              <a:avLst/>
              <a:gdLst>
                <a:gd name="T0" fmla="*/ 2 w 6"/>
                <a:gd name="T1" fmla="*/ 4 h 6"/>
                <a:gd name="T2" fmla="*/ 2 w 6"/>
                <a:gd name="T3" fmla="*/ 4 h 6"/>
                <a:gd name="T4" fmla="*/ 4 w 6"/>
                <a:gd name="T5" fmla="*/ 4 h 6"/>
                <a:gd name="T6" fmla="*/ 4 w 6"/>
                <a:gd name="T7" fmla="*/ 4 h 6"/>
                <a:gd name="T8" fmla="*/ 2 w 6"/>
                <a:gd name="T9" fmla="*/ 4 h 6"/>
                <a:gd name="T10" fmla="*/ 0 w 6"/>
                <a:gd name="T11" fmla="*/ 0 h 6"/>
                <a:gd name="T12" fmla="*/ 6 w 6"/>
                <a:gd name="T13" fmla="*/ 0 h 6"/>
                <a:gd name="T14" fmla="*/ 6 w 6"/>
                <a:gd name="T15" fmla="*/ 6 h 6"/>
                <a:gd name="T16" fmla="*/ 0 w 6"/>
                <a:gd name="T17" fmla="*/ 6 h 6"/>
                <a:gd name="T18" fmla="*/ 0 w 6"/>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6">
                  <a:moveTo>
                    <a:pt x="2" y="4"/>
                  </a:moveTo>
                  <a:lnTo>
                    <a:pt x="2" y="4"/>
                  </a:lnTo>
                  <a:lnTo>
                    <a:pt x="4" y="4"/>
                  </a:lnTo>
                  <a:lnTo>
                    <a:pt x="4" y="4"/>
                  </a:lnTo>
                  <a:lnTo>
                    <a:pt x="2" y="4"/>
                  </a:lnTo>
                  <a:close/>
                  <a:moveTo>
                    <a:pt x="0" y="0"/>
                  </a:moveTo>
                  <a:lnTo>
                    <a:pt x="6" y="0"/>
                  </a:lnTo>
                  <a:lnTo>
                    <a:pt x="6" y="6"/>
                  </a:lnTo>
                  <a:lnTo>
                    <a:pt x="0" y="6"/>
                  </a:lnTo>
                  <a:lnTo>
                    <a:pt x="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4" name="Freeform 4187"/>
            <p:cNvSpPr/>
            <p:nvPr/>
          </p:nvSpPr>
          <p:spPr bwMode="auto">
            <a:xfrm>
              <a:off x="8013701" y="3752851"/>
              <a:ext cx="87313" cy="34925"/>
            </a:xfrm>
            <a:custGeom>
              <a:avLst/>
              <a:gdLst>
                <a:gd name="T0" fmla="*/ 53 w 55"/>
                <a:gd name="T1" fmla="*/ 0 h 22"/>
                <a:gd name="T2" fmla="*/ 55 w 55"/>
                <a:gd name="T3" fmla="*/ 2 h 22"/>
                <a:gd name="T4" fmla="*/ 54 w 55"/>
                <a:gd name="T5" fmla="*/ 3 h 22"/>
                <a:gd name="T6" fmla="*/ 52 w 55"/>
                <a:gd name="T7" fmla="*/ 8 h 22"/>
                <a:gd name="T8" fmla="*/ 46 w 55"/>
                <a:gd name="T9" fmla="*/ 15 h 22"/>
                <a:gd name="T10" fmla="*/ 38 w 55"/>
                <a:gd name="T11" fmla="*/ 20 h 22"/>
                <a:gd name="T12" fmla="*/ 29 w 55"/>
                <a:gd name="T13" fmla="*/ 22 h 22"/>
                <a:gd name="T14" fmla="*/ 27 w 55"/>
                <a:gd name="T15" fmla="*/ 22 h 22"/>
                <a:gd name="T16" fmla="*/ 19 w 55"/>
                <a:gd name="T17" fmla="*/ 21 h 22"/>
                <a:gd name="T18" fmla="*/ 11 w 55"/>
                <a:gd name="T19" fmla="*/ 16 h 22"/>
                <a:gd name="T20" fmla="*/ 6 w 55"/>
                <a:gd name="T21" fmla="*/ 11 h 22"/>
                <a:gd name="T22" fmla="*/ 2 w 55"/>
                <a:gd name="T23" fmla="*/ 7 h 22"/>
                <a:gd name="T24" fmla="*/ 0 w 55"/>
                <a:gd name="T25" fmla="*/ 4 h 22"/>
                <a:gd name="T26" fmla="*/ 3 w 55"/>
                <a:gd name="T27" fmla="*/ 3 h 22"/>
                <a:gd name="T28" fmla="*/ 3 w 55"/>
                <a:gd name="T29" fmla="*/ 3 h 22"/>
                <a:gd name="T30" fmla="*/ 4 w 55"/>
                <a:gd name="T31" fmla="*/ 5 h 22"/>
                <a:gd name="T32" fmla="*/ 7 w 55"/>
                <a:gd name="T33" fmla="*/ 8 h 22"/>
                <a:gd name="T34" fmla="*/ 10 w 55"/>
                <a:gd name="T35" fmla="*/ 11 h 22"/>
                <a:gd name="T36" fmla="*/ 14 w 55"/>
                <a:gd name="T37" fmla="*/ 15 h 22"/>
                <a:gd name="T38" fmla="*/ 17 w 55"/>
                <a:gd name="T39" fmla="*/ 17 h 22"/>
                <a:gd name="T40" fmla="*/ 23 w 55"/>
                <a:gd name="T41" fmla="*/ 19 h 22"/>
                <a:gd name="T42" fmla="*/ 27 w 55"/>
                <a:gd name="T43" fmla="*/ 20 h 22"/>
                <a:gd name="T44" fmla="*/ 29 w 55"/>
                <a:gd name="T45" fmla="*/ 20 h 22"/>
                <a:gd name="T46" fmla="*/ 34 w 55"/>
                <a:gd name="T47" fmla="*/ 19 h 22"/>
                <a:gd name="T48" fmla="*/ 38 w 55"/>
                <a:gd name="T49" fmla="*/ 16 h 22"/>
                <a:gd name="T50" fmla="*/ 42 w 55"/>
                <a:gd name="T51" fmla="*/ 13 h 22"/>
                <a:gd name="T52" fmla="*/ 46 w 55"/>
                <a:gd name="T53" fmla="*/ 9 h 22"/>
                <a:gd name="T54" fmla="*/ 49 w 55"/>
                <a:gd name="T55" fmla="*/ 5 h 22"/>
                <a:gd name="T56" fmla="*/ 52 w 55"/>
                <a:gd name="T57" fmla="*/ 3 h 22"/>
                <a:gd name="T58" fmla="*/ 53 w 55"/>
                <a:gd name="T59" fmla="*/ 0 h 22"/>
                <a:gd name="T60" fmla="*/ 53 w 55"/>
                <a:gd name="T6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22">
                  <a:moveTo>
                    <a:pt x="53" y="0"/>
                  </a:moveTo>
                  <a:lnTo>
                    <a:pt x="55" y="2"/>
                  </a:lnTo>
                  <a:lnTo>
                    <a:pt x="54" y="3"/>
                  </a:lnTo>
                  <a:lnTo>
                    <a:pt x="52" y="8"/>
                  </a:lnTo>
                  <a:lnTo>
                    <a:pt x="46" y="15"/>
                  </a:lnTo>
                  <a:lnTo>
                    <a:pt x="38" y="20"/>
                  </a:lnTo>
                  <a:lnTo>
                    <a:pt x="29" y="22"/>
                  </a:lnTo>
                  <a:lnTo>
                    <a:pt x="27" y="22"/>
                  </a:lnTo>
                  <a:lnTo>
                    <a:pt x="19" y="21"/>
                  </a:lnTo>
                  <a:lnTo>
                    <a:pt x="11" y="16"/>
                  </a:lnTo>
                  <a:lnTo>
                    <a:pt x="6" y="11"/>
                  </a:lnTo>
                  <a:lnTo>
                    <a:pt x="2" y="7"/>
                  </a:lnTo>
                  <a:lnTo>
                    <a:pt x="0" y="4"/>
                  </a:lnTo>
                  <a:lnTo>
                    <a:pt x="3" y="3"/>
                  </a:lnTo>
                  <a:lnTo>
                    <a:pt x="3" y="3"/>
                  </a:lnTo>
                  <a:lnTo>
                    <a:pt x="4" y="5"/>
                  </a:lnTo>
                  <a:lnTo>
                    <a:pt x="7" y="8"/>
                  </a:lnTo>
                  <a:lnTo>
                    <a:pt x="10" y="11"/>
                  </a:lnTo>
                  <a:lnTo>
                    <a:pt x="14" y="15"/>
                  </a:lnTo>
                  <a:lnTo>
                    <a:pt x="17" y="17"/>
                  </a:lnTo>
                  <a:lnTo>
                    <a:pt x="23" y="19"/>
                  </a:lnTo>
                  <a:lnTo>
                    <a:pt x="27" y="20"/>
                  </a:lnTo>
                  <a:lnTo>
                    <a:pt x="29" y="20"/>
                  </a:lnTo>
                  <a:lnTo>
                    <a:pt x="34" y="19"/>
                  </a:lnTo>
                  <a:lnTo>
                    <a:pt x="38" y="16"/>
                  </a:lnTo>
                  <a:lnTo>
                    <a:pt x="42" y="13"/>
                  </a:lnTo>
                  <a:lnTo>
                    <a:pt x="46" y="9"/>
                  </a:lnTo>
                  <a:lnTo>
                    <a:pt x="49" y="5"/>
                  </a:lnTo>
                  <a:lnTo>
                    <a:pt x="52" y="3"/>
                  </a:lnTo>
                  <a:lnTo>
                    <a:pt x="53" y="0"/>
                  </a:lnTo>
                  <a:lnTo>
                    <a:pt x="5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5" name="Freeform 4188"/>
            <p:cNvSpPr>
              <a:spLocks noEditPoints="1"/>
            </p:cNvSpPr>
            <p:nvPr/>
          </p:nvSpPr>
          <p:spPr bwMode="auto">
            <a:xfrm>
              <a:off x="8008938" y="3749676"/>
              <a:ext cx="96838" cy="42863"/>
            </a:xfrm>
            <a:custGeom>
              <a:avLst/>
              <a:gdLst>
                <a:gd name="T0" fmla="*/ 30 w 61"/>
                <a:gd name="T1" fmla="*/ 23 h 27"/>
                <a:gd name="T2" fmla="*/ 30 w 61"/>
                <a:gd name="T3" fmla="*/ 23 h 27"/>
                <a:gd name="T4" fmla="*/ 30 w 61"/>
                <a:gd name="T5" fmla="*/ 23 h 27"/>
                <a:gd name="T6" fmla="*/ 7 w 61"/>
                <a:gd name="T7" fmla="*/ 10 h 27"/>
                <a:gd name="T8" fmla="*/ 11 w 61"/>
                <a:gd name="T9" fmla="*/ 14 h 27"/>
                <a:gd name="T10" fmla="*/ 18 w 61"/>
                <a:gd name="T11" fmla="*/ 19 h 27"/>
                <a:gd name="T12" fmla="*/ 11 w 61"/>
                <a:gd name="T13" fmla="*/ 14 h 27"/>
                <a:gd name="T14" fmla="*/ 7 w 61"/>
                <a:gd name="T15" fmla="*/ 10 h 27"/>
                <a:gd name="T16" fmla="*/ 51 w 61"/>
                <a:gd name="T17" fmla="*/ 13 h 27"/>
                <a:gd name="T18" fmla="*/ 51 w 61"/>
                <a:gd name="T19" fmla="*/ 13 h 27"/>
                <a:gd name="T20" fmla="*/ 56 w 61"/>
                <a:gd name="T21" fmla="*/ 0 h 27"/>
                <a:gd name="T22" fmla="*/ 60 w 61"/>
                <a:gd name="T23" fmla="*/ 4 h 27"/>
                <a:gd name="T24" fmla="*/ 58 w 61"/>
                <a:gd name="T25" fmla="*/ 6 h 27"/>
                <a:gd name="T26" fmla="*/ 56 w 61"/>
                <a:gd name="T27" fmla="*/ 10 h 27"/>
                <a:gd name="T28" fmla="*/ 49 w 61"/>
                <a:gd name="T29" fmla="*/ 18 h 27"/>
                <a:gd name="T30" fmla="*/ 39 w 61"/>
                <a:gd name="T31" fmla="*/ 24 h 27"/>
                <a:gd name="T32" fmla="*/ 30 w 61"/>
                <a:gd name="T33" fmla="*/ 27 h 27"/>
                <a:gd name="T34" fmla="*/ 11 w 61"/>
                <a:gd name="T35" fmla="*/ 18 h 27"/>
                <a:gd name="T36" fmla="*/ 2 w 61"/>
                <a:gd name="T37" fmla="*/ 7 h 27"/>
                <a:gd name="T38" fmla="*/ 5 w 61"/>
                <a:gd name="T39" fmla="*/ 4 h 27"/>
                <a:gd name="T40" fmla="*/ 7 w 61"/>
                <a:gd name="T41" fmla="*/ 4 h 27"/>
                <a:gd name="T42" fmla="*/ 7 w 61"/>
                <a:gd name="T43" fmla="*/ 4 h 27"/>
                <a:gd name="T44" fmla="*/ 7 w 61"/>
                <a:gd name="T45" fmla="*/ 4 h 27"/>
                <a:gd name="T46" fmla="*/ 7 w 61"/>
                <a:gd name="T47" fmla="*/ 4 h 27"/>
                <a:gd name="T48" fmla="*/ 9 w 61"/>
                <a:gd name="T49" fmla="*/ 6 h 27"/>
                <a:gd name="T50" fmla="*/ 14 w 61"/>
                <a:gd name="T51" fmla="*/ 13 h 27"/>
                <a:gd name="T52" fmla="*/ 22 w 61"/>
                <a:gd name="T53" fmla="*/ 18 h 27"/>
                <a:gd name="T54" fmla="*/ 30 w 61"/>
                <a:gd name="T55" fmla="*/ 21 h 27"/>
                <a:gd name="T56" fmla="*/ 32 w 61"/>
                <a:gd name="T57" fmla="*/ 21 h 27"/>
                <a:gd name="T58" fmla="*/ 41 w 61"/>
                <a:gd name="T59" fmla="*/ 17 h 27"/>
                <a:gd name="T60" fmla="*/ 48 w 61"/>
                <a:gd name="T61" fmla="*/ 10 h 27"/>
                <a:gd name="T62" fmla="*/ 53 w 61"/>
                <a:gd name="T63" fmla="*/ 4 h 27"/>
                <a:gd name="T64" fmla="*/ 55 w 61"/>
                <a:gd name="T65" fmla="*/ 1 h 27"/>
                <a:gd name="T66" fmla="*/ 55 w 61"/>
                <a:gd name="T67"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1" h="27">
                  <a:moveTo>
                    <a:pt x="31" y="23"/>
                  </a:moveTo>
                  <a:lnTo>
                    <a:pt x="30" y="23"/>
                  </a:lnTo>
                  <a:lnTo>
                    <a:pt x="30" y="23"/>
                  </a:lnTo>
                  <a:lnTo>
                    <a:pt x="30" y="23"/>
                  </a:lnTo>
                  <a:lnTo>
                    <a:pt x="30" y="23"/>
                  </a:lnTo>
                  <a:lnTo>
                    <a:pt x="30" y="23"/>
                  </a:lnTo>
                  <a:lnTo>
                    <a:pt x="31" y="23"/>
                  </a:lnTo>
                  <a:close/>
                  <a:moveTo>
                    <a:pt x="7" y="10"/>
                  </a:moveTo>
                  <a:lnTo>
                    <a:pt x="10" y="13"/>
                  </a:lnTo>
                  <a:lnTo>
                    <a:pt x="11" y="14"/>
                  </a:lnTo>
                  <a:lnTo>
                    <a:pt x="15" y="17"/>
                  </a:lnTo>
                  <a:lnTo>
                    <a:pt x="18" y="19"/>
                  </a:lnTo>
                  <a:lnTo>
                    <a:pt x="15" y="17"/>
                  </a:lnTo>
                  <a:lnTo>
                    <a:pt x="11" y="14"/>
                  </a:lnTo>
                  <a:lnTo>
                    <a:pt x="10" y="11"/>
                  </a:lnTo>
                  <a:lnTo>
                    <a:pt x="7" y="10"/>
                  </a:lnTo>
                  <a:close/>
                  <a:moveTo>
                    <a:pt x="53" y="9"/>
                  </a:moveTo>
                  <a:lnTo>
                    <a:pt x="51" y="13"/>
                  </a:lnTo>
                  <a:lnTo>
                    <a:pt x="48" y="15"/>
                  </a:lnTo>
                  <a:lnTo>
                    <a:pt x="51" y="13"/>
                  </a:lnTo>
                  <a:lnTo>
                    <a:pt x="53" y="9"/>
                  </a:lnTo>
                  <a:close/>
                  <a:moveTo>
                    <a:pt x="56" y="0"/>
                  </a:moveTo>
                  <a:lnTo>
                    <a:pt x="61" y="4"/>
                  </a:lnTo>
                  <a:lnTo>
                    <a:pt x="60" y="4"/>
                  </a:lnTo>
                  <a:lnTo>
                    <a:pt x="60" y="5"/>
                  </a:lnTo>
                  <a:lnTo>
                    <a:pt x="58" y="6"/>
                  </a:lnTo>
                  <a:lnTo>
                    <a:pt x="58" y="7"/>
                  </a:lnTo>
                  <a:lnTo>
                    <a:pt x="56" y="10"/>
                  </a:lnTo>
                  <a:lnTo>
                    <a:pt x="53" y="14"/>
                  </a:lnTo>
                  <a:lnTo>
                    <a:pt x="49" y="18"/>
                  </a:lnTo>
                  <a:lnTo>
                    <a:pt x="44" y="22"/>
                  </a:lnTo>
                  <a:lnTo>
                    <a:pt x="39" y="24"/>
                  </a:lnTo>
                  <a:lnTo>
                    <a:pt x="32" y="26"/>
                  </a:lnTo>
                  <a:lnTo>
                    <a:pt x="30" y="27"/>
                  </a:lnTo>
                  <a:lnTo>
                    <a:pt x="19" y="23"/>
                  </a:lnTo>
                  <a:lnTo>
                    <a:pt x="11" y="18"/>
                  </a:lnTo>
                  <a:lnTo>
                    <a:pt x="5" y="11"/>
                  </a:lnTo>
                  <a:lnTo>
                    <a:pt x="2" y="7"/>
                  </a:lnTo>
                  <a:lnTo>
                    <a:pt x="0" y="6"/>
                  </a:lnTo>
                  <a:lnTo>
                    <a:pt x="5" y="4"/>
                  </a:lnTo>
                  <a:lnTo>
                    <a:pt x="6" y="4"/>
                  </a:lnTo>
                  <a:lnTo>
                    <a:pt x="7" y="4"/>
                  </a:lnTo>
                  <a:lnTo>
                    <a:pt x="7" y="4"/>
                  </a:lnTo>
                  <a:lnTo>
                    <a:pt x="7" y="4"/>
                  </a:lnTo>
                  <a:lnTo>
                    <a:pt x="7" y="4"/>
                  </a:lnTo>
                  <a:lnTo>
                    <a:pt x="7" y="4"/>
                  </a:lnTo>
                  <a:lnTo>
                    <a:pt x="7" y="4"/>
                  </a:lnTo>
                  <a:lnTo>
                    <a:pt x="7" y="4"/>
                  </a:lnTo>
                  <a:lnTo>
                    <a:pt x="7" y="5"/>
                  </a:lnTo>
                  <a:lnTo>
                    <a:pt x="9" y="6"/>
                  </a:lnTo>
                  <a:lnTo>
                    <a:pt x="11" y="9"/>
                  </a:lnTo>
                  <a:lnTo>
                    <a:pt x="14" y="13"/>
                  </a:lnTo>
                  <a:lnTo>
                    <a:pt x="18" y="15"/>
                  </a:lnTo>
                  <a:lnTo>
                    <a:pt x="22" y="18"/>
                  </a:lnTo>
                  <a:lnTo>
                    <a:pt x="26" y="19"/>
                  </a:lnTo>
                  <a:lnTo>
                    <a:pt x="30" y="21"/>
                  </a:lnTo>
                  <a:lnTo>
                    <a:pt x="30" y="21"/>
                  </a:lnTo>
                  <a:lnTo>
                    <a:pt x="32" y="21"/>
                  </a:lnTo>
                  <a:lnTo>
                    <a:pt x="36" y="19"/>
                  </a:lnTo>
                  <a:lnTo>
                    <a:pt x="41" y="17"/>
                  </a:lnTo>
                  <a:lnTo>
                    <a:pt x="45" y="14"/>
                  </a:lnTo>
                  <a:lnTo>
                    <a:pt x="48" y="10"/>
                  </a:lnTo>
                  <a:lnTo>
                    <a:pt x="51" y="7"/>
                  </a:lnTo>
                  <a:lnTo>
                    <a:pt x="53" y="4"/>
                  </a:lnTo>
                  <a:lnTo>
                    <a:pt x="55" y="2"/>
                  </a:lnTo>
                  <a:lnTo>
                    <a:pt x="55" y="1"/>
                  </a:lnTo>
                  <a:lnTo>
                    <a:pt x="55" y="1"/>
                  </a:lnTo>
                  <a:lnTo>
                    <a:pt x="55" y="1"/>
                  </a:lnTo>
                  <a:lnTo>
                    <a:pt x="56"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6" name="Freeform 4189"/>
            <p:cNvSpPr/>
            <p:nvPr/>
          </p:nvSpPr>
          <p:spPr bwMode="auto">
            <a:xfrm>
              <a:off x="8047038" y="3824288"/>
              <a:ext cx="20638" cy="28575"/>
            </a:xfrm>
            <a:custGeom>
              <a:avLst/>
              <a:gdLst>
                <a:gd name="T0" fmla="*/ 0 w 13"/>
                <a:gd name="T1" fmla="*/ 0 h 18"/>
                <a:gd name="T2" fmla="*/ 4 w 13"/>
                <a:gd name="T3" fmla="*/ 0 h 18"/>
                <a:gd name="T4" fmla="*/ 4 w 13"/>
                <a:gd name="T5" fmla="*/ 9 h 18"/>
                <a:gd name="T6" fmla="*/ 4 w 13"/>
                <a:gd name="T7" fmla="*/ 9 h 18"/>
                <a:gd name="T8" fmla="*/ 4 w 13"/>
                <a:gd name="T9" fmla="*/ 10 h 18"/>
                <a:gd name="T10" fmla="*/ 4 w 13"/>
                <a:gd name="T11" fmla="*/ 12 h 18"/>
                <a:gd name="T12" fmla="*/ 4 w 13"/>
                <a:gd name="T13" fmla="*/ 13 h 18"/>
                <a:gd name="T14" fmla="*/ 4 w 13"/>
                <a:gd name="T15" fmla="*/ 14 h 18"/>
                <a:gd name="T16" fmla="*/ 7 w 13"/>
                <a:gd name="T17" fmla="*/ 15 h 18"/>
                <a:gd name="T18" fmla="*/ 7 w 13"/>
                <a:gd name="T19" fmla="*/ 15 h 18"/>
                <a:gd name="T20" fmla="*/ 8 w 13"/>
                <a:gd name="T21" fmla="*/ 14 h 18"/>
                <a:gd name="T22" fmla="*/ 10 w 13"/>
                <a:gd name="T23" fmla="*/ 14 h 18"/>
                <a:gd name="T24" fmla="*/ 11 w 13"/>
                <a:gd name="T25" fmla="*/ 12 h 18"/>
                <a:gd name="T26" fmla="*/ 11 w 13"/>
                <a:gd name="T27" fmla="*/ 10 h 18"/>
                <a:gd name="T28" fmla="*/ 11 w 13"/>
                <a:gd name="T29" fmla="*/ 10 h 18"/>
                <a:gd name="T30" fmla="*/ 11 w 13"/>
                <a:gd name="T31" fmla="*/ 10 h 18"/>
                <a:gd name="T32" fmla="*/ 13 w 13"/>
                <a:gd name="T33" fmla="*/ 9 h 18"/>
                <a:gd name="T34" fmla="*/ 13 w 13"/>
                <a:gd name="T35" fmla="*/ 10 h 18"/>
                <a:gd name="T36" fmla="*/ 13 w 13"/>
                <a:gd name="T37" fmla="*/ 10 h 18"/>
                <a:gd name="T38" fmla="*/ 13 w 13"/>
                <a:gd name="T39" fmla="*/ 13 h 18"/>
                <a:gd name="T40" fmla="*/ 13 w 13"/>
                <a:gd name="T41" fmla="*/ 14 h 18"/>
                <a:gd name="T42" fmla="*/ 12 w 13"/>
                <a:gd name="T43" fmla="*/ 15 h 18"/>
                <a:gd name="T44" fmla="*/ 10 w 13"/>
                <a:gd name="T45" fmla="*/ 18 h 18"/>
                <a:gd name="T46" fmla="*/ 7 w 13"/>
                <a:gd name="T47" fmla="*/ 18 h 18"/>
                <a:gd name="T48" fmla="*/ 7 w 13"/>
                <a:gd name="T49" fmla="*/ 18 h 18"/>
                <a:gd name="T50" fmla="*/ 6 w 13"/>
                <a:gd name="T51" fmla="*/ 18 h 18"/>
                <a:gd name="T52" fmla="*/ 3 w 13"/>
                <a:gd name="T53" fmla="*/ 18 h 18"/>
                <a:gd name="T54" fmla="*/ 2 w 13"/>
                <a:gd name="T55" fmla="*/ 15 h 18"/>
                <a:gd name="T56" fmla="*/ 0 w 13"/>
                <a:gd name="T57" fmla="*/ 14 h 18"/>
                <a:gd name="T58" fmla="*/ 0 w 13"/>
                <a:gd name="T59" fmla="*/ 12 h 18"/>
                <a:gd name="T60" fmla="*/ 0 w 13"/>
                <a:gd name="T61" fmla="*/ 10 h 18"/>
                <a:gd name="T62" fmla="*/ 0 w 13"/>
                <a:gd name="T63" fmla="*/ 9 h 18"/>
                <a:gd name="T64" fmla="*/ 0 w 13"/>
                <a:gd name="T6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 h="18">
                  <a:moveTo>
                    <a:pt x="0" y="0"/>
                  </a:moveTo>
                  <a:lnTo>
                    <a:pt x="4" y="0"/>
                  </a:lnTo>
                  <a:lnTo>
                    <a:pt x="4" y="9"/>
                  </a:lnTo>
                  <a:lnTo>
                    <a:pt x="4" y="9"/>
                  </a:lnTo>
                  <a:lnTo>
                    <a:pt x="4" y="10"/>
                  </a:lnTo>
                  <a:lnTo>
                    <a:pt x="4" y="12"/>
                  </a:lnTo>
                  <a:lnTo>
                    <a:pt x="4" y="13"/>
                  </a:lnTo>
                  <a:lnTo>
                    <a:pt x="4" y="14"/>
                  </a:lnTo>
                  <a:lnTo>
                    <a:pt x="7" y="15"/>
                  </a:lnTo>
                  <a:lnTo>
                    <a:pt x="7" y="15"/>
                  </a:lnTo>
                  <a:lnTo>
                    <a:pt x="8" y="14"/>
                  </a:lnTo>
                  <a:lnTo>
                    <a:pt x="10" y="14"/>
                  </a:lnTo>
                  <a:lnTo>
                    <a:pt x="11" y="12"/>
                  </a:lnTo>
                  <a:lnTo>
                    <a:pt x="11" y="10"/>
                  </a:lnTo>
                  <a:lnTo>
                    <a:pt x="11" y="10"/>
                  </a:lnTo>
                  <a:lnTo>
                    <a:pt x="11" y="10"/>
                  </a:lnTo>
                  <a:lnTo>
                    <a:pt x="13" y="9"/>
                  </a:lnTo>
                  <a:lnTo>
                    <a:pt x="13" y="10"/>
                  </a:lnTo>
                  <a:lnTo>
                    <a:pt x="13" y="10"/>
                  </a:lnTo>
                  <a:lnTo>
                    <a:pt x="13" y="13"/>
                  </a:lnTo>
                  <a:lnTo>
                    <a:pt x="13" y="14"/>
                  </a:lnTo>
                  <a:lnTo>
                    <a:pt x="12" y="15"/>
                  </a:lnTo>
                  <a:lnTo>
                    <a:pt x="10" y="18"/>
                  </a:lnTo>
                  <a:lnTo>
                    <a:pt x="7" y="18"/>
                  </a:lnTo>
                  <a:lnTo>
                    <a:pt x="7" y="18"/>
                  </a:lnTo>
                  <a:lnTo>
                    <a:pt x="6" y="18"/>
                  </a:lnTo>
                  <a:lnTo>
                    <a:pt x="3" y="18"/>
                  </a:lnTo>
                  <a:lnTo>
                    <a:pt x="2" y="15"/>
                  </a:lnTo>
                  <a:lnTo>
                    <a:pt x="0" y="14"/>
                  </a:lnTo>
                  <a:lnTo>
                    <a:pt x="0" y="12"/>
                  </a:lnTo>
                  <a:lnTo>
                    <a:pt x="0" y="10"/>
                  </a:lnTo>
                  <a:lnTo>
                    <a:pt x="0" y="9"/>
                  </a:lnTo>
                  <a:lnTo>
                    <a:pt x="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7" name="Freeform 4190"/>
            <p:cNvSpPr>
              <a:spLocks noEditPoints="1"/>
            </p:cNvSpPr>
            <p:nvPr/>
          </p:nvSpPr>
          <p:spPr bwMode="auto">
            <a:xfrm>
              <a:off x="8045451" y="3821113"/>
              <a:ext cx="25400" cy="33338"/>
            </a:xfrm>
            <a:custGeom>
              <a:avLst/>
              <a:gdLst>
                <a:gd name="T0" fmla="*/ 8 w 16"/>
                <a:gd name="T1" fmla="*/ 19 h 21"/>
                <a:gd name="T2" fmla="*/ 8 w 16"/>
                <a:gd name="T3" fmla="*/ 19 h 21"/>
                <a:gd name="T4" fmla="*/ 8 w 16"/>
                <a:gd name="T5" fmla="*/ 19 h 21"/>
                <a:gd name="T6" fmla="*/ 8 w 16"/>
                <a:gd name="T7" fmla="*/ 19 h 21"/>
                <a:gd name="T8" fmla="*/ 8 w 16"/>
                <a:gd name="T9" fmla="*/ 19 h 21"/>
                <a:gd name="T10" fmla="*/ 4 w 16"/>
                <a:gd name="T11" fmla="*/ 17 h 21"/>
                <a:gd name="T12" fmla="*/ 3 w 16"/>
                <a:gd name="T13" fmla="*/ 17 h 21"/>
                <a:gd name="T14" fmla="*/ 4 w 16"/>
                <a:gd name="T15" fmla="*/ 17 h 21"/>
                <a:gd name="T16" fmla="*/ 4 w 16"/>
                <a:gd name="T17" fmla="*/ 17 h 21"/>
                <a:gd name="T18" fmla="*/ 13 w 16"/>
                <a:gd name="T19" fmla="*/ 14 h 21"/>
                <a:gd name="T20" fmla="*/ 13 w 16"/>
                <a:gd name="T21" fmla="*/ 15 h 21"/>
                <a:gd name="T22" fmla="*/ 13 w 16"/>
                <a:gd name="T23" fmla="*/ 14 h 21"/>
                <a:gd name="T24" fmla="*/ 13 w 16"/>
                <a:gd name="T25" fmla="*/ 14 h 21"/>
                <a:gd name="T26" fmla="*/ 4 w 16"/>
                <a:gd name="T27" fmla="*/ 11 h 21"/>
                <a:gd name="T28" fmla="*/ 3 w 16"/>
                <a:gd name="T29" fmla="*/ 11 h 21"/>
                <a:gd name="T30" fmla="*/ 3 w 16"/>
                <a:gd name="T31" fmla="*/ 12 h 21"/>
                <a:gd name="T32" fmla="*/ 3 w 16"/>
                <a:gd name="T33" fmla="*/ 11 h 21"/>
                <a:gd name="T34" fmla="*/ 4 w 16"/>
                <a:gd name="T35" fmla="*/ 11 h 21"/>
                <a:gd name="T36" fmla="*/ 0 w 16"/>
                <a:gd name="T37" fmla="*/ 0 h 21"/>
                <a:gd name="T38" fmla="*/ 7 w 16"/>
                <a:gd name="T39" fmla="*/ 0 h 21"/>
                <a:gd name="T40" fmla="*/ 7 w 16"/>
                <a:gd name="T41" fmla="*/ 11 h 21"/>
                <a:gd name="T42" fmla="*/ 7 w 16"/>
                <a:gd name="T43" fmla="*/ 11 h 21"/>
                <a:gd name="T44" fmla="*/ 7 w 16"/>
                <a:gd name="T45" fmla="*/ 12 h 21"/>
                <a:gd name="T46" fmla="*/ 7 w 16"/>
                <a:gd name="T47" fmla="*/ 12 h 21"/>
                <a:gd name="T48" fmla="*/ 7 w 16"/>
                <a:gd name="T49" fmla="*/ 14 h 21"/>
                <a:gd name="T50" fmla="*/ 7 w 16"/>
                <a:gd name="T51" fmla="*/ 15 h 21"/>
                <a:gd name="T52" fmla="*/ 7 w 16"/>
                <a:gd name="T53" fmla="*/ 15 h 21"/>
                <a:gd name="T54" fmla="*/ 7 w 16"/>
                <a:gd name="T55" fmla="*/ 15 h 21"/>
                <a:gd name="T56" fmla="*/ 8 w 16"/>
                <a:gd name="T57" fmla="*/ 16 h 21"/>
                <a:gd name="T58" fmla="*/ 8 w 16"/>
                <a:gd name="T59" fmla="*/ 16 h 21"/>
                <a:gd name="T60" fmla="*/ 9 w 16"/>
                <a:gd name="T61" fmla="*/ 15 h 21"/>
                <a:gd name="T62" fmla="*/ 9 w 16"/>
                <a:gd name="T63" fmla="*/ 15 h 21"/>
                <a:gd name="T64" fmla="*/ 9 w 16"/>
                <a:gd name="T65" fmla="*/ 14 h 21"/>
                <a:gd name="T66" fmla="*/ 11 w 16"/>
                <a:gd name="T67" fmla="*/ 12 h 21"/>
                <a:gd name="T68" fmla="*/ 11 w 16"/>
                <a:gd name="T69" fmla="*/ 12 h 21"/>
                <a:gd name="T70" fmla="*/ 9 w 16"/>
                <a:gd name="T71" fmla="*/ 11 h 21"/>
                <a:gd name="T72" fmla="*/ 16 w 16"/>
                <a:gd name="T73" fmla="*/ 10 h 21"/>
                <a:gd name="T74" fmla="*/ 16 w 16"/>
                <a:gd name="T75" fmla="*/ 11 h 21"/>
                <a:gd name="T76" fmla="*/ 16 w 16"/>
                <a:gd name="T77" fmla="*/ 11 h 21"/>
                <a:gd name="T78" fmla="*/ 16 w 16"/>
                <a:gd name="T79" fmla="*/ 12 h 21"/>
                <a:gd name="T80" fmla="*/ 16 w 16"/>
                <a:gd name="T81" fmla="*/ 14 h 21"/>
                <a:gd name="T82" fmla="*/ 16 w 16"/>
                <a:gd name="T83" fmla="*/ 15 h 21"/>
                <a:gd name="T84" fmla="*/ 16 w 16"/>
                <a:gd name="T85" fmla="*/ 17 h 21"/>
                <a:gd name="T86" fmla="*/ 13 w 16"/>
                <a:gd name="T87" fmla="*/ 19 h 21"/>
                <a:gd name="T88" fmla="*/ 12 w 16"/>
                <a:gd name="T89" fmla="*/ 21 h 21"/>
                <a:gd name="T90" fmla="*/ 8 w 16"/>
                <a:gd name="T91" fmla="*/ 21 h 21"/>
                <a:gd name="T92" fmla="*/ 8 w 16"/>
                <a:gd name="T93" fmla="*/ 21 h 21"/>
                <a:gd name="T94" fmla="*/ 7 w 16"/>
                <a:gd name="T95" fmla="*/ 21 h 21"/>
                <a:gd name="T96" fmla="*/ 5 w 16"/>
                <a:gd name="T97" fmla="*/ 21 h 21"/>
                <a:gd name="T98" fmla="*/ 3 w 16"/>
                <a:gd name="T99" fmla="*/ 20 h 21"/>
                <a:gd name="T100" fmla="*/ 1 w 16"/>
                <a:gd name="T101" fmla="*/ 19 h 21"/>
                <a:gd name="T102" fmla="*/ 1 w 16"/>
                <a:gd name="T103" fmla="*/ 19 h 21"/>
                <a:gd name="T104" fmla="*/ 0 w 16"/>
                <a:gd name="T105" fmla="*/ 16 h 21"/>
                <a:gd name="T106" fmla="*/ 0 w 16"/>
                <a:gd name="T107" fmla="*/ 14 h 21"/>
                <a:gd name="T108" fmla="*/ 0 w 16"/>
                <a:gd name="T109" fmla="*/ 12 h 21"/>
                <a:gd name="T110" fmla="*/ 0 w 16"/>
                <a:gd name="T111" fmla="*/ 11 h 21"/>
                <a:gd name="T112" fmla="*/ 0 w 16"/>
                <a:gd name="T11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 h="21">
                  <a:moveTo>
                    <a:pt x="8" y="19"/>
                  </a:moveTo>
                  <a:lnTo>
                    <a:pt x="8" y="19"/>
                  </a:lnTo>
                  <a:lnTo>
                    <a:pt x="8" y="19"/>
                  </a:lnTo>
                  <a:lnTo>
                    <a:pt x="8" y="19"/>
                  </a:lnTo>
                  <a:lnTo>
                    <a:pt x="8" y="19"/>
                  </a:lnTo>
                  <a:close/>
                  <a:moveTo>
                    <a:pt x="4" y="17"/>
                  </a:moveTo>
                  <a:lnTo>
                    <a:pt x="3" y="17"/>
                  </a:lnTo>
                  <a:lnTo>
                    <a:pt x="4" y="17"/>
                  </a:lnTo>
                  <a:lnTo>
                    <a:pt x="4" y="17"/>
                  </a:lnTo>
                  <a:close/>
                  <a:moveTo>
                    <a:pt x="13" y="14"/>
                  </a:moveTo>
                  <a:lnTo>
                    <a:pt x="13" y="15"/>
                  </a:lnTo>
                  <a:lnTo>
                    <a:pt x="13" y="14"/>
                  </a:lnTo>
                  <a:lnTo>
                    <a:pt x="13" y="14"/>
                  </a:lnTo>
                  <a:close/>
                  <a:moveTo>
                    <a:pt x="4" y="11"/>
                  </a:moveTo>
                  <a:lnTo>
                    <a:pt x="3" y="11"/>
                  </a:lnTo>
                  <a:lnTo>
                    <a:pt x="3" y="12"/>
                  </a:lnTo>
                  <a:lnTo>
                    <a:pt x="3" y="11"/>
                  </a:lnTo>
                  <a:lnTo>
                    <a:pt x="4" y="11"/>
                  </a:lnTo>
                  <a:close/>
                  <a:moveTo>
                    <a:pt x="0" y="0"/>
                  </a:moveTo>
                  <a:lnTo>
                    <a:pt x="7" y="0"/>
                  </a:lnTo>
                  <a:lnTo>
                    <a:pt x="7" y="11"/>
                  </a:lnTo>
                  <a:lnTo>
                    <a:pt x="7" y="11"/>
                  </a:lnTo>
                  <a:lnTo>
                    <a:pt x="7" y="12"/>
                  </a:lnTo>
                  <a:lnTo>
                    <a:pt x="7" y="12"/>
                  </a:lnTo>
                  <a:lnTo>
                    <a:pt x="7" y="14"/>
                  </a:lnTo>
                  <a:lnTo>
                    <a:pt x="7" y="15"/>
                  </a:lnTo>
                  <a:lnTo>
                    <a:pt x="7" y="15"/>
                  </a:lnTo>
                  <a:lnTo>
                    <a:pt x="7" y="15"/>
                  </a:lnTo>
                  <a:lnTo>
                    <a:pt x="8" y="16"/>
                  </a:lnTo>
                  <a:lnTo>
                    <a:pt x="8" y="16"/>
                  </a:lnTo>
                  <a:lnTo>
                    <a:pt x="9" y="15"/>
                  </a:lnTo>
                  <a:lnTo>
                    <a:pt x="9" y="15"/>
                  </a:lnTo>
                  <a:lnTo>
                    <a:pt x="9" y="14"/>
                  </a:lnTo>
                  <a:lnTo>
                    <a:pt x="11" y="12"/>
                  </a:lnTo>
                  <a:lnTo>
                    <a:pt x="11" y="12"/>
                  </a:lnTo>
                  <a:lnTo>
                    <a:pt x="9" y="11"/>
                  </a:lnTo>
                  <a:lnTo>
                    <a:pt x="16" y="10"/>
                  </a:lnTo>
                  <a:lnTo>
                    <a:pt x="16" y="11"/>
                  </a:lnTo>
                  <a:lnTo>
                    <a:pt x="16" y="11"/>
                  </a:lnTo>
                  <a:lnTo>
                    <a:pt x="16" y="12"/>
                  </a:lnTo>
                  <a:lnTo>
                    <a:pt x="16" y="14"/>
                  </a:lnTo>
                  <a:lnTo>
                    <a:pt x="16" y="15"/>
                  </a:lnTo>
                  <a:lnTo>
                    <a:pt x="16" y="17"/>
                  </a:lnTo>
                  <a:lnTo>
                    <a:pt x="13" y="19"/>
                  </a:lnTo>
                  <a:lnTo>
                    <a:pt x="12" y="21"/>
                  </a:lnTo>
                  <a:lnTo>
                    <a:pt x="8" y="21"/>
                  </a:lnTo>
                  <a:lnTo>
                    <a:pt x="8" y="21"/>
                  </a:lnTo>
                  <a:lnTo>
                    <a:pt x="7" y="21"/>
                  </a:lnTo>
                  <a:lnTo>
                    <a:pt x="5" y="21"/>
                  </a:lnTo>
                  <a:lnTo>
                    <a:pt x="3" y="20"/>
                  </a:lnTo>
                  <a:lnTo>
                    <a:pt x="1" y="19"/>
                  </a:lnTo>
                  <a:lnTo>
                    <a:pt x="1" y="19"/>
                  </a:lnTo>
                  <a:lnTo>
                    <a:pt x="0" y="16"/>
                  </a:lnTo>
                  <a:lnTo>
                    <a:pt x="0" y="14"/>
                  </a:lnTo>
                  <a:lnTo>
                    <a:pt x="0" y="12"/>
                  </a:lnTo>
                  <a:lnTo>
                    <a:pt x="0" y="11"/>
                  </a:lnTo>
                  <a:lnTo>
                    <a:pt x="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8" name="Freeform 4191"/>
            <p:cNvSpPr>
              <a:spLocks noEditPoints="1"/>
            </p:cNvSpPr>
            <p:nvPr/>
          </p:nvSpPr>
          <p:spPr bwMode="auto">
            <a:xfrm>
              <a:off x="7991476" y="3832226"/>
              <a:ext cx="106363" cy="163513"/>
            </a:xfrm>
            <a:custGeom>
              <a:avLst/>
              <a:gdLst>
                <a:gd name="T0" fmla="*/ 37 w 67"/>
                <a:gd name="T1" fmla="*/ 4 h 103"/>
                <a:gd name="T2" fmla="*/ 28 w 67"/>
                <a:gd name="T3" fmla="*/ 7 h 103"/>
                <a:gd name="T4" fmla="*/ 18 w 67"/>
                <a:gd name="T5" fmla="*/ 14 h 103"/>
                <a:gd name="T6" fmla="*/ 11 w 67"/>
                <a:gd name="T7" fmla="*/ 26 h 103"/>
                <a:gd name="T8" fmla="*/ 4 w 67"/>
                <a:gd name="T9" fmla="*/ 44 h 103"/>
                <a:gd name="T10" fmla="*/ 4 w 67"/>
                <a:gd name="T11" fmla="*/ 52 h 103"/>
                <a:gd name="T12" fmla="*/ 3 w 67"/>
                <a:gd name="T13" fmla="*/ 59 h 103"/>
                <a:gd name="T14" fmla="*/ 4 w 67"/>
                <a:gd name="T15" fmla="*/ 75 h 103"/>
                <a:gd name="T16" fmla="*/ 9 w 67"/>
                <a:gd name="T17" fmla="*/ 88 h 103"/>
                <a:gd name="T18" fmla="*/ 14 w 67"/>
                <a:gd name="T19" fmla="*/ 97 h 103"/>
                <a:gd name="T20" fmla="*/ 22 w 67"/>
                <a:gd name="T21" fmla="*/ 101 h 103"/>
                <a:gd name="T22" fmla="*/ 24 w 67"/>
                <a:gd name="T23" fmla="*/ 101 h 103"/>
                <a:gd name="T24" fmla="*/ 30 w 67"/>
                <a:gd name="T25" fmla="*/ 98 h 103"/>
                <a:gd name="T26" fmla="*/ 38 w 67"/>
                <a:gd name="T27" fmla="*/ 93 h 103"/>
                <a:gd name="T28" fmla="*/ 46 w 67"/>
                <a:gd name="T29" fmla="*/ 82 h 103"/>
                <a:gd name="T30" fmla="*/ 56 w 67"/>
                <a:gd name="T31" fmla="*/ 65 h 103"/>
                <a:gd name="T32" fmla="*/ 63 w 67"/>
                <a:gd name="T33" fmla="*/ 46 h 103"/>
                <a:gd name="T34" fmla="*/ 64 w 67"/>
                <a:gd name="T35" fmla="*/ 41 h 103"/>
                <a:gd name="T36" fmla="*/ 64 w 67"/>
                <a:gd name="T37" fmla="*/ 37 h 103"/>
                <a:gd name="T38" fmla="*/ 62 w 67"/>
                <a:gd name="T39" fmla="*/ 22 h 103"/>
                <a:gd name="T40" fmla="*/ 55 w 67"/>
                <a:gd name="T41" fmla="*/ 12 h 103"/>
                <a:gd name="T42" fmla="*/ 46 w 67"/>
                <a:gd name="T43" fmla="*/ 5 h 103"/>
                <a:gd name="T44" fmla="*/ 37 w 67"/>
                <a:gd name="T45" fmla="*/ 4 h 103"/>
                <a:gd name="T46" fmla="*/ 37 w 67"/>
                <a:gd name="T47" fmla="*/ 4 h 103"/>
                <a:gd name="T48" fmla="*/ 37 w 67"/>
                <a:gd name="T49" fmla="*/ 0 h 103"/>
                <a:gd name="T50" fmla="*/ 38 w 67"/>
                <a:gd name="T51" fmla="*/ 0 h 103"/>
                <a:gd name="T52" fmla="*/ 47 w 67"/>
                <a:gd name="T53" fmla="*/ 3 h 103"/>
                <a:gd name="T54" fmla="*/ 58 w 67"/>
                <a:gd name="T55" fmla="*/ 10 h 103"/>
                <a:gd name="T56" fmla="*/ 64 w 67"/>
                <a:gd name="T57" fmla="*/ 21 h 103"/>
                <a:gd name="T58" fmla="*/ 67 w 67"/>
                <a:gd name="T59" fmla="*/ 37 h 103"/>
                <a:gd name="T60" fmla="*/ 67 w 67"/>
                <a:gd name="T61" fmla="*/ 42 h 103"/>
                <a:gd name="T62" fmla="*/ 67 w 67"/>
                <a:gd name="T63" fmla="*/ 46 h 103"/>
                <a:gd name="T64" fmla="*/ 60 w 67"/>
                <a:gd name="T65" fmla="*/ 67 h 103"/>
                <a:gd name="T66" fmla="*/ 48 w 67"/>
                <a:gd name="T67" fmla="*/ 85 h 103"/>
                <a:gd name="T68" fmla="*/ 41 w 67"/>
                <a:gd name="T69" fmla="*/ 94 h 103"/>
                <a:gd name="T70" fmla="*/ 31 w 67"/>
                <a:gd name="T71" fmla="*/ 101 h 103"/>
                <a:gd name="T72" fmla="*/ 24 w 67"/>
                <a:gd name="T73" fmla="*/ 103 h 103"/>
                <a:gd name="T74" fmla="*/ 21 w 67"/>
                <a:gd name="T75" fmla="*/ 103 h 103"/>
                <a:gd name="T76" fmla="*/ 13 w 67"/>
                <a:gd name="T77" fmla="*/ 98 h 103"/>
                <a:gd name="T78" fmla="*/ 7 w 67"/>
                <a:gd name="T79" fmla="*/ 89 h 103"/>
                <a:gd name="T80" fmla="*/ 1 w 67"/>
                <a:gd name="T81" fmla="*/ 75 h 103"/>
                <a:gd name="T82" fmla="*/ 0 w 67"/>
                <a:gd name="T83" fmla="*/ 59 h 103"/>
                <a:gd name="T84" fmla="*/ 0 w 67"/>
                <a:gd name="T85" fmla="*/ 51 h 103"/>
                <a:gd name="T86" fmla="*/ 1 w 67"/>
                <a:gd name="T87" fmla="*/ 43 h 103"/>
                <a:gd name="T88" fmla="*/ 7 w 67"/>
                <a:gd name="T89" fmla="*/ 25 h 103"/>
                <a:gd name="T90" fmla="*/ 16 w 67"/>
                <a:gd name="T91" fmla="*/ 12 h 103"/>
                <a:gd name="T92" fmla="*/ 26 w 67"/>
                <a:gd name="T93" fmla="*/ 4 h 103"/>
                <a:gd name="T94" fmla="*/ 37 w 67"/>
                <a:gd name="T95"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7" h="103">
                  <a:moveTo>
                    <a:pt x="37" y="4"/>
                  </a:moveTo>
                  <a:lnTo>
                    <a:pt x="28" y="7"/>
                  </a:lnTo>
                  <a:lnTo>
                    <a:pt x="18" y="14"/>
                  </a:lnTo>
                  <a:lnTo>
                    <a:pt x="11" y="26"/>
                  </a:lnTo>
                  <a:lnTo>
                    <a:pt x="4" y="44"/>
                  </a:lnTo>
                  <a:lnTo>
                    <a:pt x="4" y="52"/>
                  </a:lnTo>
                  <a:lnTo>
                    <a:pt x="3" y="59"/>
                  </a:lnTo>
                  <a:lnTo>
                    <a:pt x="4" y="75"/>
                  </a:lnTo>
                  <a:lnTo>
                    <a:pt x="9" y="88"/>
                  </a:lnTo>
                  <a:lnTo>
                    <a:pt x="14" y="97"/>
                  </a:lnTo>
                  <a:lnTo>
                    <a:pt x="22" y="101"/>
                  </a:lnTo>
                  <a:lnTo>
                    <a:pt x="24" y="101"/>
                  </a:lnTo>
                  <a:lnTo>
                    <a:pt x="30" y="98"/>
                  </a:lnTo>
                  <a:lnTo>
                    <a:pt x="38" y="93"/>
                  </a:lnTo>
                  <a:lnTo>
                    <a:pt x="46" y="82"/>
                  </a:lnTo>
                  <a:lnTo>
                    <a:pt x="56" y="65"/>
                  </a:lnTo>
                  <a:lnTo>
                    <a:pt x="63" y="46"/>
                  </a:lnTo>
                  <a:lnTo>
                    <a:pt x="64" y="41"/>
                  </a:lnTo>
                  <a:lnTo>
                    <a:pt x="64" y="37"/>
                  </a:lnTo>
                  <a:lnTo>
                    <a:pt x="62" y="22"/>
                  </a:lnTo>
                  <a:lnTo>
                    <a:pt x="55" y="12"/>
                  </a:lnTo>
                  <a:lnTo>
                    <a:pt x="46" y="5"/>
                  </a:lnTo>
                  <a:lnTo>
                    <a:pt x="37" y="4"/>
                  </a:lnTo>
                  <a:lnTo>
                    <a:pt x="37" y="4"/>
                  </a:lnTo>
                  <a:close/>
                  <a:moveTo>
                    <a:pt x="37" y="0"/>
                  </a:moveTo>
                  <a:lnTo>
                    <a:pt x="38" y="0"/>
                  </a:lnTo>
                  <a:lnTo>
                    <a:pt x="47" y="3"/>
                  </a:lnTo>
                  <a:lnTo>
                    <a:pt x="58" y="10"/>
                  </a:lnTo>
                  <a:lnTo>
                    <a:pt x="64" y="21"/>
                  </a:lnTo>
                  <a:lnTo>
                    <a:pt x="67" y="37"/>
                  </a:lnTo>
                  <a:lnTo>
                    <a:pt x="67" y="42"/>
                  </a:lnTo>
                  <a:lnTo>
                    <a:pt x="67" y="46"/>
                  </a:lnTo>
                  <a:lnTo>
                    <a:pt x="60" y="67"/>
                  </a:lnTo>
                  <a:lnTo>
                    <a:pt x="48" y="85"/>
                  </a:lnTo>
                  <a:lnTo>
                    <a:pt x="41" y="94"/>
                  </a:lnTo>
                  <a:lnTo>
                    <a:pt x="31" y="101"/>
                  </a:lnTo>
                  <a:lnTo>
                    <a:pt x="24" y="103"/>
                  </a:lnTo>
                  <a:lnTo>
                    <a:pt x="21" y="103"/>
                  </a:lnTo>
                  <a:lnTo>
                    <a:pt x="13" y="98"/>
                  </a:lnTo>
                  <a:lnTo>
                    <a:pt x="7" y="89"/>
                  </a:lnTo>
                  <a:lnTo>
                    <a:pt x="1" y="75"/>
                  </a:lnTo>
                  <a:lnTo>
                    <a:pt x="0" y="59"/>
                  </a:lnTo>
                  <a:lnTo>
                    <a:pt x="0" y="51"/>
                  </a:lnTo>
                  <a:lnTo>
                    <a:pt x="1" y="43"/>
                  </a:lnTo>
                  <a:lnTo>
                    <a:pt x="7" y="25"/>
                  </a:lnTo>
                  <a:lnTo>
                    <a:pt x="16" y="12"/>
                  </a:lnTo>
                  <a:lnTo>
                    <a:pt x="26" y="4"/>
                  </a:lnTo>
                  <a:lnTo>
                    <a:pt x="3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9" name="Freeform 4192"/>
            <p:cNvSpPr>
              <a:spLocks noEditPoints="1"/>
            </p:cNvSpPr>
            <p:nvPr/>
          </p:nvSpPr>
          <p:spPr bwMode="auto">
            <a:xfrm>
              <a:off x="7989888" y="3830638"/>
              <a:ext cx="111125" cy="168275"/>
            </a:xfrm>
            <a:custGeom>
              <a:avLst/>
              <a:gdLst>
                <a:gd name="T0" fmla="*/ 23 w 70"/>
                <a:gd name="T1" fmla="*/ 103 h 106"/>
                <a:gd name="T2" fmla="*/ 25 w 70"/>
                <a:gd name="T3" fmla="*/ 103 h 106"/>
                <a:gd name="T4" fmla="*/ 25 w 70"/>
                <a:gd name="T5" fmla="*/ 103 h 106"/>
                <a:gd name="T6" fmla="*/ 19 w 70"/>
                <a:gd name="T7" fmla="*/ 102 h 106"/>
                <a:gd name="T8" fmla="*/ 29 w 70"/>
                <a:gd name="T9" fmla="*/ 102 h 106"/>
                <a:gd name="T10" fmla="*/ 32 w 70"/>
                <a:gd name="T11" fmla="*/ 100 h 106"/>
                <a:gd name="T12" fmla="*/ 67 w 70"/>
                <a:gd name="T13" fmla="*/ 47 h 106"/>
                <a:gd name="T14" fmla="*/ 48 w 70"/>
                <a:gd name="T15" fmla="*/ 85 h 106"/>
                <a:gd name="T16" fmla="*/ 36 w 70"/>
                <a:gd name="T17" fmla="*/ 98 h 106"/>
                <a:gd name="T18" fmla="*/ 48 w 70"/>
                <a:gd name="T19" fmla="*/ 85 h 106"/>
                <a:gd name="T20" fmla="*/ 67 w 70"/>
                <a:gd name="T21" fmla="*/ 47 h 106"/>
                <a:gd name="T22" fmla="*/ 65 w 70"/>
                <a:gd name="T23" fmla="*/ 31 h 106"/>
                <a:gd name="T24" fmla="*/ 67 w 70"/>
                <a:gd name="T25" fmla="*/ 38 h 106"/>
                <a:gd name="T26" fmla="*/ 38 w 70"/>
                <a:gd name="T27" fmla="*/ 6 h 106"/>
                <a:gd name="T28" fmla="*/ 19 w 70"/>
                <a:gd name="T29" fmla="*/ 15 h 106"/>
                <a:gd name="T30" fmla="*/ 8 w 70"/>
                <a:gd name="T31" fmla="*/ 45 h 106"/>
                <a:gd name="T32" fmla="*/ 5 w 70"/>
                <a:gd name="T33" fmla="*/ 60 h 106"/>
                <a:gd name="T34" fmla="*/ 8 w 70"/>
                <a:gd name="T35" fmla="*/ 76 h 106"/>
                <a:gd name="T36" fmla="*/ 17 w 70"/>
                <a:gd name="T37" fmla="*/ 97 h 106"/>
                <a:gd name="T38" fmla="*/ 25 w 70"/>
                <a:gd name="T39" fmla="*/ 100 h 106"/>
                <a:gd name="T40" fmla="*/ 25 w 70"/>
                <a:gd name="T41" fmla="*/ 100 h 106"/>
                <a:gd name="T42" fmla="*/ 25 w 70"/>
                <a:gd name="T43" fmla="*/ 100 h 106"/>
                <a:gd name="T44" fmla="*/ 39 w 70"/>
                <a:gd name="T45" fmla="*/ 93 h 106"/>
                <a:gd name="T46" fmla="*/ 47 w 70"/>
                <a:gd name="T47" fmla="*/ 83 h 106"/>
                <a:gd name="T48" fmla="*/ 56 w 70"/>
                <a:gd name="T49" fmla="*/ 65 h 106"/>
                <a:gd name="T50" fmla="*/ 64 w 70"/>
                <a:gd name="T51" fmla="*/ 42 h 106"/>
                <a:gd name="T52" fmla="*/ 64 w 70"/>
                <a:gd name="T53" fmla="*/ 38 h 106"/>
                <a:gd name="T54" fmla="*/ 55 w 70"/>
                <a:gd name="T55" fmla="*/ 14 h 106"/>
                <a:gd name="T56" fmla="*/ 38 w 70"/>
                <a:gd name="T57" fmla="*/ 6 h 106"/>
                <a:gd name="T58" fmla="*/ 38 w 70"/>
                <a:gd name="T59" fmla="*/ 2 h 106"/>
                <a:gd name="T60" fmla="*/ 38 w 70"/>
                <a:gd name="T61" fmla="*/ 2 h 106"/>
                <a:gd name="T62" fmla="*/ 38 w 70"/>
                <a:gd name="T63" fmla="*/ 0 h 106"/>
                <a:gd name="T64" fmla="*/ 49 w 70"/>
                <a:gd name="T65" fmla="*/ 2 h 106"/>
                <a:gd name="T66" fmla="*/ 67 w 70"/>
                <a:gd name="T67" fmla="*/ 22 h 106"/>
                <a:gd name="T68" fmla="*/ 70 w 70"/>
                <a:gd name="T69" fmla="*/ 38 h 106"/>
                <a:gd name="T70" fmla="*/ 69 w 70"/>
                <a:gd name="T71" fmla="*/ 48 h 106"/>
                <a:gd name="T72" fmla="*/ 51 w 70"/>
                <a:gd name="T73" fmla="*/ 87 h 106"/>
                <a:gd name="T74" fmla="*/ 34 w 70"/>
                <a:gd name="T75" fmla="*/ 103 h 106"/>
                <a:gd name="T76" fmla="*/ 22 w 70"/>
                <a:gd name="T77" fmla="*/ 106 h 106"/>
                <a:gd name="T78" fmla="*/ 22 w 70"/>
                <a:gd name="T79" fmla="*/ 106 h 106"/>
                <a:gd name="T80" fmla="*/ 5 w 70"/>
                <a:gd name="T81" fmla="*/ 90 h 106"/>
                <a:gd name="T82" fmla="*/ 0 w 70"/>
                <a:gd name="T83" fmla="*/ 60 h 106"/>
                <a:gd name="T84" fmla="*/ 1 w 70"/>
                <a:gd name="T85" fmla="*/ 44 h 106"/>
                <a:gd name="T86" fmla="*/ 15 w 70"/>
                <a:gd name="T87" fmla="*/ 11 h 106"/>
                <a:gd name="T88" fmla="*/ 38 w 70"/>
                <a:gd name="T89"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0" h="106">
                  <a:moveTo>
                    <a:pt x="19" y="102"/>
                  </a:moveTo>
                  <a:lnTo>
                    <a:pt x="23" y="103"/>
                  </a:lnTo>
                  <a:lnTo>
                    <a:pt x="25" y="103"/>
                  </a:lnTo>
                  <a:lnTo>
                    <a:pt x="25" y="103"/>
                  </a:lnTo>
                  <a:lnTo>
                    <a:pt x="25" y="103"/>
                  </a:lnTo>
                  <a:lnTo>
                    <a:pt x="25" y="103"/>
                  </a:lnTo>
                  <a:lnTo>
                    <a:pt x="23" y="103"/>
                  </a:lnTo>
                  <a:lnTo>
                    <a:pt x="19" y="102"/>
                  </a:lnTo>
                  <a:close/>
                  <a:moveTo>
                    <a:pt x="32" y="100"/>
                  </a:moveTo>
                  <a:lnTo>
                    <a:pt x="29" y="102"/>
                  </a:lnTo>
                  <a:lnTo>
                    <a:pt x="32" y="100"/>
                  </a:lnTo>
                  <a:lnTo>
                    <a:pt x="32" y="100"/>
                  </a:lnTo>
                  <a:close/>
                  <a:moveTo>
                    <a:pt x="67" y="47"/>
                  </a:moveTo>
                  <a:lnTo>
                    <a:pt x="67" y="47"/>
                  </a:lnTo>
                  <a:lnTo>
                    <a:pt x="59" y="66"/>
                  </a:lnTo>
                  <a:lnTo>
                    <a:pt x="48" y="85"/>
                  </a:lnTo>
                  <a:lnTo>
                    <a:pt x="40" y="94"/>
                  </a:lnTo>
                  <a:lnTo>
                    <a:pt x="36" y="98"/>
                  </a:lnTo>
                  <a:lnTo>
                    <a:pt x="40" y="94"/>
                  </a:lnTo>
                  <a:lnTo>
                    <a:pt x="48" y="85"/>
                  </a:lnTo>
                  <a:lnTo>
                    <a:pt x="59" y="66"/>
                  </a:lnTo>
                  <a:lnTo>
                    <a:pt x="67" y="47"/>
                  </a:lnTo>
                  <a:lnTo>
                    <a:pt x="67" y="47"/>
                  </a:lnTo>
                  <a:close/>
                  <a:moveTo>
                    <a:pt x="65" y="31"/>
                  </a:moveTo>
                  <a:lnTo>
                    <a:pt x="67" y="38"/>
                  </a:lnTo>
                  <a:lnTo>
                    <a:pt x="67" y="38"/>
                  </a:lnTo>
                  <a:lnTo>
                    <a:pt x="65" y="31"/>
                  </a:lnTo>
                  <a:close/>
                  <a:moveTo>
                    <a:pt x="38" y="6"/>
                  </a:moveTo>
                  <a:lnTo>
                    <a:pt x="29" y="9"/>
                  </a:lnTo>
                  <a:lnTo>
                    <a:pt x="19" y="15"/>
                  </a:lnTo>
                  <a:lnTo>
                    <a:pt x="13" y="28"/>
                  </a:lnTo>
                  <a:lnTo>
                    <a:pt x="8" y="45"/>
                  </a:lnTo>
                  <a:lnTo>
                    <a:pt x="6" y="53"/>
                  </a:lnTo>
                  <a:lnTo>
                    <a:pt x="5" y="60"/>
                  </a:lnTo>
                  <a:lnTo>
                    <a:pt x="5" y="60"/>
                  </a:lnTo>
                  <a:lnTo>
                    <a:pt x="8" y="76"/>
                  </a:lnTo>
                  <a:lnTo>
                    <a:pt x="12" y="87"/>
                  </a:lnTo>
                  <a:lnTo>
                    <a:pt x="17" y="97"/>
                  </a:lnTo>
                  <a:lnTo>
                    <a:pt x="23" y="100"/>
                  </a:lnTo>
                  <a:lnTo>
                    <a:pt x="25" y="100"/>
                  </a:lnTo>
                  <a:lnTo>
                    <a:pt x="25" y="100"/>
                  </a:lnTo>
                  <a:lnTo>
                    <a:pt x="25" y="100"/>
                  </a:lnTo>
                  <a:lnTo>
                    <a:pt x="25" y="100"/>
                  </a:lnTo>
                  <a:lnTo>
                    <a:pt x="25" y="100"/>
                  </a:lnTo>
                  <a:lnTo>
                    <a:pt x="31" y="98"/>
                  </a:lnTo>
                  <a:lnTo>
                    <a:pt x="39" y="93"/>
                  </a:lnTo>
                  <a:lnTo>
                    <a:pt x="46" y="83"/>
                  </a:lnTo>
                  <a:lnTo>
                    <a:pt x="47" y="83"/>
                  </a:lnTo>
                  <a:lnTo>
                    <a:pt x="46" y="83"/>
                  </a:lnTo>
                  <a:lnTo>
                    <a:pt x="56" y="65"/>
                  </a:lnTo>
                  <a:lnTo>
                    <a:pt x="63" y="47"/>
                  </a:lnTo>
                  <a:lnTo>
                    <a:pt x="64" y="42"/>
                  </a:lnTo>
                  <a:lnTo>
                    <a:pt x="64" y="38"/>
                  </a:lnTo>
                  <a:lnTo>
                    <a:pt x="64" y="38"/>
                  </a:lnTo>
                  <a:lnTo>
                    <a:pt x="61" y="25"/>
                  </a:lnTo>
                  <a:lnTo>
                    <a:pt x="55" y="14"/>
                  </a:lnTo>
                  <a:lnTo>
                    <a:pt x="47" y="9"/>
                  </a:lnTo>
                  <a:lnTo>
                    <a:pt x="38" y="6"/>
                  </a:lnTo>
                  <a:lnTo>
                    <a:pt x="38" y="6"/>
                  </a:lnTo>
                  <a:close/>
                  <a:moveTo>
                    <a:pt x="38" y="2"/>
                  </a:moveTo>
                  <a:lnTo>
                    <a:pt x="38" y="4"/>
                  </a:lnTo>
                  <a:lnTo>
                    <a:pt x="38" y="2"/>
                  </a:lnTo>
                  <a:lnTo>
                    <a:pt x="38" y="2"/>
                  </a:lnTo>
                  <a:close/>
                  <a:moveTo>
                    <a:pt x="38" y="0"/>
                  </a:moveTo>
                  <a:lnTo>
                    <a:pt x="39" y="0"/>
                  </a:lnTo>
                  <a:lnTo>
                    <a:pt x="49" y="2"/>
                  </a:lnTo>
                  <a:lnTo>
                    <a:pt x="60" y="10"/>
                  </a:lnTo>
                  <a:lnTo>
                    <a:pt x="67" y="22"/>
                  </a:lnTo>
                  <a:lnTo>
                    <a:pt x="70" y="38"/>
                  </a:lnTo>
                  <a:lnTo>
                    <a:pt x="70" y="38"/>
                  </a:lnTo>
                  <a:lnTo>
                    <a:pt x="69" y="43"/>
                  </a:lnTo>
                  <a:lnTo>
                    <a:pt x="69" y="48"/>
                  </a:lnTo>
                  <a:lnTo>
                    <a:pt x="63" y="68"/>
                  </a:lnTo>
                  <a:lnTo>
                    <a:pt x="51" y="87"/>
                  </a:lnTo>
                  <a:lnTo>
                    <a:pt x="43" y="97"/>
                  </a:lnTo>
                  <a:lnTo>
                    <a:pt x="34" y="103"/>
                  </a:lnTo>
                  <a:lnTo>
                    <a:pt x="25" y="106"/>
                  </a:lnTo>
                  <a:lnTo>
                    <a:pt x="22" y="106"/>
                  </a:lnTo>
                  <a:lnTo>
                    <a:pt x="22" y="104"/>
                  </a:lnTo>
                  <a:lnTo>
                    <a:pt x="22" y="106"/>
                  </a:lnTo>
                  <a:lnTo>
                    <a:pt x="13" y="100"/>
                  </a:lnTo>
                  <a:lnTo>
                    <a:pt x="5" y="90"/>
                  </a:lnTo>
                  <a:lnTo>
                    <a:pt x="1" y="76"/>
                  </a:lnTo>
                  <a:lnTo>
                    <a:pt x="0" y="60"/>
                  </a:lnTo>
                  <a:lnTo>
                    <a:pt x="0" y="52"/>
                  </a:lnTo>
                  <a:lnTo>
                    <a:pt x="1" y="44"/>
                  </a:lnTo>
                  <a:lnTo>
                    <a:pt x="6" y="26"/>
                  </a:lnTo>
                  <a:lnTo>
                    <a:pt x="15" y="11"/>
                  </a:lnTo>
                  <a:lnTo>
                    <a:pt x="26" y="4"/>
                  </a:lnTo>
                  <a:lnTo>
                    <a:pt x="38"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0" name="Freeform 4193"/>
            <p:cNvSpPr/>
            <p:nvPr/>
          </p:nvSpPr>
          <p:spPr bwMode="auto">
            <a:xfrm>
              <a:off x="8026401" y="3833813"/>
              <a:ext cx="20638" cy="19050"/>
            </a:xfrm>
            <a:custGeom>
              <a:avLst/>
              <a:gdLst>
                <a:gd name="T0" fmla="*/ 11 w 13"/>
                <a:gd name="T1" fmla="*/ 0 h 12"/>
                <a:gd name="T2" fmla="*/ 13 w 13"/>
                <a:gd name="T3" fmla="*/ 2 h 12"/>
                <a:gd name="T4" fmla="*/ 12 w 13"/>
                <a:gd name="T5" fmla="*/ 3 h 12"/>
                <a:gd name="T6" fmla="*/ 12 w 13"/>
                <a:gd name="T7" fmla="*/ 4 h 12"/>
                <a:gd name="T8" fmla="*/ 11 w 13"/>
                <a:gd name="T9" fmla="*/ 6 h 12"/>
                <a:gd name="T10" fmla="*/ 9 w 13"/>
                <a:gd name="T11" fmla="*/ 7 h 12"/>
                <a:gd name="T12" fmla="*/ 7 w 13"/>
                <a:gd name="T13" fmla="*/ 9 h 12"/>
                <a:gd name="T14" fmla="*/ 6 w 13"/>
                <a:gd name="T15" fmla="*/ 11 h 12"/>
                <a:gd name="T16" fmla="*/ 3 w 13"/>
                <a:gd name="T17" fmla="*/ 12 h 12"/>
                <a:gd name="T18" fmla="*/ 3 w 13"/>
                <a:gd name="T19" fmla="*/ 12 h 12"/>
                <a:gd name="T20" fmla="*/ 2 w 13"/>
                <a:gd name="T21" fmla="*/ 12 h 12"/>
                <a:gd name="T22" fmla="*/ 0 w 13"/>
                <a:gd name="T23" fmla="*/ 11 h 12"/>
                <a:gd name="T24" fmla="*/ 0 w 13"/>
                <a:gd name="T25" fmla="*/ 9 h 12"/>
                <a:gd name="T26" fmla="*/ 0 w 13"/>
                <a:gd name="T27" fmla="*/ 7 h 12"/>
                <a:gd name="T28" fmla="*/ 0 w 13"/>
                <a:gd name="T29" fmla="*/ 6 h 12"/>
                <a:gd name="T30" fmla="*/ 2 w 13"/>
                <a:gd name="T31" fmla="*/ 4 h 12"/>
                <a:gd name="T32" fmla="*/ 4 w 13"/>
                <a:gd name="T33" fmla="*/ 6 h 12"/>
                <a:gd name="T34" fmla="*/ 4 w 13"/>
                <a:gd name="T35" fmla="*/ 6 h 12"/>
                <a:gd name="T36" fmla="*/ 3 w 13"/>
                <a:gd name="T37" fmla="*/ 7 h 12"/>
                <a:gd name="T38" fmla="*/ 3 w 13"/>
                <a:gd name="T39" fmla="*/ 9 h 12"/>
                <a:gd name="T40" fmla="*/ 4 w 13"/>
                <a:gd name="T41" fmla="*/ 8 h 12"/>
                <a:gd name="T42" fmla="*/ 6 w 13"/>
                <a:gd name="T43" fmla="*/ 7 h 12"/>
                <a:gd name="T44" fmla="*/ 7 w 13"/>
                <a:gd name="T45" fmla="*/ 6 h 12"/>
                <a:gd name="T46" fmla="*/ 8 w 13"/>
                <a:gd name="T47" fmla="*/ 3 h 12"/>
                <a:gd name="T48" fmla="*/ 9 w 13"/>
                <a:gd name="T49" fmla="*/ 2 h 12"/>
                <a:gd name="T50" fmla="*/ 11 w 13"/>
                <a:gd name="T51" fmla="*/ 0 h 12"/>
                <a:gd name="T52" fmla="*/ 11 w 13"/>
                <a:gd name="T5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 h="12">
                  <a:moveTo>
                    <a:pt x="11" y="0"/>
                  </a:moveTo>
                  <a:lnTo>
                    <a:pt x="13" y="2"/>
                  </a:lnTo>
                  <a:lnTo>
                    <a:pt x="12" y="3"/>
                  </a:lnTo>
                  <a:lnTo>
                    <a:pt x="12" y="4"/>
                  </a:lnTo>
                  <a:lnTo>
                    <a:pt x="11" y="6"/>
                  </a:lnTo>
                  <a:lnTo>
                    <a:pt x="9" y="7"/>
                  </a:lnTo>
                  <a:lnTo>
                    <a:pt x="7" y="9"/>
                  </a:lnTo>
                  <a:lnTo>
                    <a:pt x="6" y="11"/>
                  </a:lnTo>
                  <a:lnTo>
                    <a:pt x="3" y="12"/>
                  </a:lnTo>
                  <a:lnTo>
                    <a:pt x="3" y="12"/>
                  </a:lnTo>
                  <a:lnTo>
                    <a:pt x="2" y="12"/>
                  </a:lnTo>
                  <a:lnTo>
                    <a:pt x="0" y="11"/>
                  </a:lnTo>
                  <a:lnTo>
                    <a:pt x="0" y="9"/>
                  </a:lnTo>
                  <a:lnTo>
                    <a:pt x="0" y="7"/>
                  </a:lnTo>
                  <a:lnTo>
                    <a:pt x="0" y="6"/>
                  </a:lnTo>
                  <a:lnTo>
                    <a:pt x="2" y="4"/>
                  </a:lnTo>
                  <a:lnTo>
                    <a:pt x="4" y="6"/>
                  </a:lnTo>
                  <a:lnTo>
                    <a:pt x="4" y="6"/>
                  </a:lnTo>
                  <a:lnTo>
                    <a:pt x="3" y="7"/>
                  </a:lnTo>
                  <a:lnTo>
                    <a:pt x="3" y="9"/>
                  </a:lnTo>
                  <a:lnTo>
                    <a:pt x="4" y="8"/>
                  </a:lnTo>
                  <a:lnTo>
                    <a:pt x="6" y="7"/>
                  </a:lnTo>
                  <a:lnTo>
                    <a:pt x="7" y="6"/>
                  </a:lnTo>
                  <a:lnTo>
                    <a:pt x="8" y="3"/>
                  </a:lnTo>
                  <a:lnTo>
                    <a:pt x="9" y="2"/>
                  </a:lnTo>
                  <a:lnTo>
                    <a:pt x="11" y="0"/>
                  </a:lnTo>
                  <a:lnTo>
                    <a:pt x="1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1" name="Freeform 4194"/>
            <p:cNvSpPr>
              <a:spLocks noEditPoints="1"/>
            </p:cNvSpPr>
            <p:nvPr/>
          </p:nvSpPr>
          <p:spPr bwMode="auto">
            <a:xfrm>
              <a:off x="8023226" y="3832226"/>
              <a:ext cx="26988" cy="22225"/>
            </a:xfrm>
            <a:custGeom>
              <a:avLst/>
              <a:gdLst>
                <a:gd name="T0" fmla="*/ 4 w 17"/>
                <a:gd name="T1" fmla="*/ 12 h 14"/>
                <a:gd name="T2" fmla="*/ 2 w 17"/>
                <a:gd name="T3" fmla="*/ 12 h 14"/>
                <a:gd name="T4" fmla="*/ 4 w 17"/>
                <a:gd name="T5" fmla="*/ 12 h 14"/>
                <a:gd name="T6" fmla="*/ 4 w 17"/>
                <a:gd name="T7" fmla="*/ 12 h 14"/>
                <a:gd name="T8" fmla="*/ 4 w 17"/>
                <a:gd name="T9" fmla="*/ 8 h 14"/>
                <a:gd name="T10" fmla="*/ 4 w 17"/>
                <a:gd name="T11" fmla="*/ 8 h 14"/>
                <a:gd name="T12" fmla="*/ 4 w 17"/>
                <a:gd name="T13" fmla="*/ 9 h 14"/>
                <a:gd name="T14" fmla="*/ 4 w 17"/>
                <a:gd name="T15" fmla="*/ 8 h 14"/>
                <a:gd name="T16" fmla="*/ 4 w 17"/>
                <a:gd name="T17" fmla="*/ 8 h 14"/>
                <a:gd name="T18" fmla="*/ 13 w 17"/>
                <a:gd name="T19" fmla="*/ 0 h 14"/>
                <a:gd name="T20" fmla="*/ 13 w 17"/>
                <a:gd name="T21" fmla="*/ 0 h 14"/>
                <a:gd name="T22" fmla="*/ 17 w 17"/>
                <a:gd name="T23" fmla="*/ 3 h 14"/>
                <a:gd name="T24" fmla="*/ 17 w 17"/>
                <a:gd name="T25" fmla="*/ 4 h 14"/>
                <a:gd name="T26" fmla="*/ 15 w 17"/>
                <a:gd name="T27" fmla="*/ 4 h 14"/>
                <a:gd name="T28" fmla="*/ 15 w 17"/>
                <a:gd name="T29" fmla="*/ 5 h 14"/>
                <a:gd name="T30" fmla="*/ 14 w 17"/>
                <a:gd name="T31" fmla="*/ 7 h 14"/>
                <a:gd name="T32" fmla="*/ 13 w 17"/>
                <a:gd name="T33" fmla="*/ 9 h 14"/>
                <a:gd name="T34" fmla="*/ 10 w 17"/>
                <a:gd name="T35" fmla="*/ 10 h 14"/>
                <a:gd name="T36" fmla="*/ 9 w 17"/>
                <a:gd name="T37" fmla="*/ 13 h 14"/>
                <a:gd name="T38" fmla="*/ 8 w 17"/>
                <a:gd name="T39" fmla="*/ 14 h 14"/>
                <a:gd name="T40" fmla="*/ 5 w 17"/>
                <a:gd name="T41" fmla="*/ 14 h 14"/>
                <a:gd name="T42" fmla="*/ 5 w 17"/>
                <a:gd name="T43" fmla="*/ 14 h 14"/>
                <a:gd name="T44" fmla="*/ 2 w 17"/>
                <a:gd name="T45" fmla="*/ 14 h 14"/>
                <a:gd name="T46" fmla="*/ 1 w 17"/>
                <a:gd name="T47" fmla="*/ 13 h 14"/>
                <a:gd name="T48" fmla="*/ 1 w 17"/>
                <a:gd name="T49" fmla="*/ 13 h 14"/>
                <a:gd name="T50" fmla="*/ 0 w 17"/>
                <a:gd name="T51" fmla="*/ 12 h 14"/>
                <a:gd name="T52" fmla="*/ 0 w 17"/>
                <a:gd name="T53" fmla="*/ 10 h 14"/>
                <a:gd name="T54" fmla="*/ 1 w 17"/>
                <a:gd name="T55" fmla="*/ 8 h 14"/>
                <a:gd name="T56" fmla="*/ 1 w 17"/>
                <a:gd name="T57" fmla="*/ 7 h 14"/>
                <a:gd name="T58" fmla="*/ 1 w 17"/>
                <a:gd name="T59" fmla="*/ 5 h 14"/>
                <a:gd name="T60" fmla="*/ 2 w 17"/>
                <a:gd name="T61" fmla="*/ 3 h 14"/>
                <a:gd name="T62" fmla="*/ 4 w 17"/>
                <a:gd name="T63" fmla="*/ 4 h 14"/>
                <a:gd name="T64" fmla="*/ 6 w 17"/>
                <a:gd name="T65" fmla="*/ 5 h 14"/>
                <a:gd name="T66" fmla="*/ 6 w 17"/>
                <a:gd name="T67" fmla="*/ 5 h 14"/>
                <a:gd name="T68" fmla="*/ 6 w 17"/>
                <a:gd name="T69" fmla="*/ 5 h 14"/>
                <a:gd name="T70" fmla="*/ 6 w 17"/>
                <a:gd name="T71" fmla="*/ 5 h 14"/>
                <a:gd name="T72" fmla="*/ 8 w 17"/>
                <a:gd name="T73" fmla="*/ 5 h 14"/>
                <a:gd name="T74" fmla="*/ 8 w 17"/>
                <a:gd name="T75" fmla="*/ 5 h 14"/>
                <a:gd name="T76" fmla="*/ 8 w 17"/>
                <a:gd name="T77" fmla="*/ 5 h 14"/>
                <a:gd name="T78" fmla="*/ 9 w 17"/>
                <a:gd name="T79" fmla="*/ 3 h 14"/>
                <a:gd name="T80" fmla="*/ 10 w 17"/>
                <a:gd name="T81" fmla="*/ 1 h 14"/>
                <a:gd name="T82" fmla="*/ 11 w 17"/>
                <a:gd name="T83" fmla="*/ 0 h 14"/>
                <a:gd name="T84" fmla="*/ 11 w 17"/>
                <a:gd name="T85" fmla="*/ 0 h 14"/>
                <a:gd name="T86" fmla="*/ 11 w 17"/>
                <a:gd name="T87" fmla="*/ 0 h 14"/>
                <a:gd name="T88" fmla="*/ 13 w 17"/>
                <a:gd name="T8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14">
                  <a:moveTo>
                    <a:pt x="4" y="12"/>
                  </a:moveTo>
                  <a:lnTo>
                    <a:pt x="2" y="12"/>
                  </a:lnTo>
                  <a:lnTo>
                    <a:pt x="4" y="12"/>
                  </a:lnTo>
                  <a:lnTo>
                    <a:pt x="4" y="12"/>
                  </a:lnTo>
                  <a:close/>
                  <a:moveTo>
                    <a:pt x="4" y="8"/>
                  </a:moveTo>
                  <a:lnTo>
                    <a:pt x="4" y="8"/>
                  </a:lnTo>
                  <a:lnTo>
                    <a:pt x="4" y="9"/>
                  </a:lnTo>
                  <a:lnTo>
                    <a:pt x="4" y="8"/>
                  </a:lnTo>
                  <a:lnTo>
                    <a:pt x="4" y="8"/>
                  </a:lnTo>
                  <a:close/>
                  <a:moveTo>
                    <a:pt x="13" y="0"/>
                  </a:moveTo>
                  <a:lnTo>
                    <a:pt x="13" y="0"/>
                  </a:lnTo>
                  <a:lnTo>
                    <a:pt x="17" y="3"/>
                  </a:lnTo>
                  <a:lnTo>
                    <a:pt x="17" y="4"/>
                  </a:lnTo>
                  <a:lnTo>
                    <a:pt x="15" y="4"/>
                  </a:lnTo>
                  <a:lnTo>
                    <a:pt x="15" y="5"/>
                  </a:lnTo>
                  <a:lnTo>
                    <a:pt x="14" y="7"/>
                  </a:lnTo>
                  <a:lnTo>
                    <a:pt x="13" y="9"/>
                  </a:lnTo>
                  <a:lnTo>
                    <a:pt x="10" y="10"/>
                  </a:lnTo>
                  <a:lnTo>
                    <a:pt x="9" y="13"/>
                  </a:lnTo>
                  <a:lnTo>
                    <a:pt x="8" y="14"/>
                  </a:lnTo>
                  <a:lnTo>
                    <a:pt x="5" y="14"/>
                  </a:lnTo>
                  <a:lnTo>
                    <a:pt x="5" y="14"/>
                  </a:lnTo>
                  <a:lnTo>
                    <a:pt x="2" y="14"/>
                  </a:lnTo>
                  <a:lnTo>
                    <a:pt x="1" y="13"/>
                  </a:lnTo>
                  <a:lnTo>
                    <a:pt x="1" y="13"/>
                  </a:lnTo>
                  <a:lnTo>
                    <a:pt x="0" y="12"/>
                  </a:lnTo>
                  <a:lnTo>
                    <a:pt x="0" y="10"/>
                  </a:lnTo>
                  <a:lnTo>
                    <a:pt x="1" y="8"/>
                  </a:lnTo>
                  <a:lnTo>
                    <a:pt x="1" y="7"/>
                  </a:lnTo>
                  <a:lnTo>
                    <a:pt x="1" y="5"/>
                  </a:lnTo>
                  <a:lnTo>
                    <a:pt x="2" y="3"/>
                  </a:lnTo>
                  <a:lnTo>
                    <a:pt x="4" y="4"/>
                  </a:lnTo>
                  <a:lnTo>
                    <a:pt x="6" y="5"/>
                  </a:lnTo>
                  <a:lnTo>
                    <a:pt x="6" y="5"/>
                  </a:lnTo>
                  <a:lnTo>
                    <a:pt x="6" y="5"/>
                  </a:lnTo>
                  <a:lnTo>
                    <a:pt x="6" y="5"/>
                  </a:lnTo>
                  <a:lnTo>
                    <a:pt x="8" y="5"/>
                  </a:lnTo>
                  <a:lnTo>
                    <a:pt x="8" y="5"/>
                  </a:lnTo>
                  <a:lnTo>
                    <a:pt x="8" y="5"/>
                  </a:lnTo>
                  <a:lnTo>
                    <a:pt x="9" y="3"/>
                  </a:lnTo>
                  <a:lnTo>
                    <a:pt x="10" y="1"/>
                  </a:lnTo>
                  <a:lnTo>
                    <a:pt x="11" y="0"/>
                  </a:lnTo>
                  <a:lnTo>
                    <a:pt x="11" y="0"/>
                  </a:lnTo>
                  <a:lnTo>
                    <a:pt x="11" y="0"/>
                  </a:lnTo>
                  <a:lnTo>
                    <a:pt x="1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2" name="Freeform 4195"/>
            <p:cNvSpPr/>
            <p:nvPr/>
          </p:nvSpPr>
          <p:spPr bwMode="auto">
            <a:xfrm>
              <a:off x="8020051" y="3843338"/>
              <a:ext cx="33338" cy="123825"/>
            </a:xfrm>
            <a:custGeom>
              <a:avLst/>
              <a:gdLst>
                <a:gd name="T0" fmla="*/ 17 w 21"/>
                <a:gd name="T1" fmla="*/ 0 h 78"/>
                <a:gd name="T2" fmla="*/ 21 w 21"/>
                <a:gd name="T3" fmla="*/ 0 h 78"/>
                <a:gd name="T4" fmla="*/ 21 w 21"/>
                <a:gd name="T5" fmla="*/ 53 h 78"/>
                <a:gd name="T6" fmla="*/ 7 w 21"/>
                <a:gd name="T7" fmla="*/ 78 h 78"/>
                <a:gd name="T8" fmla="*/ 0 w 21"/>
                <a:gd name="T9" fmla="*/ 57 h 78"/>
                <a:gd name="T10" fmla="*/ 10 w 21"/>
                <a:gd name="T11" fmla="*/ 1 h 78"/>
                <a:gd name="T12" fmla="*/ 12 w 21"/>
                <a:gd name="T13" fmla="*/ 2 h 78"/>
                <a:gd name="T14" fmla="*/ 3 w 21"/>
                <a:gd name="T15" fmla="*/ 56 h 78"/>
                <a:gd name="T16" fmla="*/ 8 w 21"/>
                <a:gd name="T17" fmla="*/ 70 h 78"/>
                <a:gd name="T18" fmla="*/ 17 w 21"/>
                <a:gd name="T19" fmla="*/ 52 h 78"/>
                <a:gd name="T20" fmla="*/ 17 w 21"/>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78">
                  <a:moveTo>
                    <a:pt x="17" y="0"/>
                  </a:moveTo>
                  <a:lnTo>
                    <a:pt x="21" y="0"/>
                  </a:lnTo>
                  <a:lnTo>
                    <a:pt x="21" y="53"/>
                  </a:lnTo>
                  <a:lnTo>
                    <a:pt x="7" y="78"/>
                  </a:lnTo>
                  <a:lnTo>
                    <a:pt x="0" y="57"/>
                  </a:lnTo>
                  <a:lnTo>
                    <a:pt x="10" y="1"/>
                  </a:lnTo>
                  <a:lnTo>
                    <a:pt x="12" y="2"/>
                  </a:lnTo>
                  <a:lnTo>
                    <a:pt x="3" y="56"/>
                  </a:lnTo>
                  <a:lnTo>
                    <a:pt x="8" y="70"/>
                  </a:lnTo>
                  <a:lnTo>
                    <a:pt x="17" y="52"/>
                  </a:lnTo>
                  <a:lnTo>
                    <a:pt x="1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3" name="Freeform 4196"/>
            <p:cNvSpPr>
              <a:spLocks noEditPoints="1"/>
            </p:cNvSpPr>
            <p:nvPr/>
          </p:nvSpPr>
          <p:spPr bwMode="auto">
            <a:xfrm>
              <a:off x="8016876" y="3840163"/>
              <a:ext cx="39688" cy="131763"/>
            </a:xfrm>
            <a:custGeom>
              <a:avLst/>
              <a:gdLst>
                <a:gd name="T0" fmla="*/ 4 w 25"/>
                <a:gd name="T1" fmla="*/ 59 h 83"/>
                <a:gd name="T2" fmla="*/ 4 w 25"/>
                <a:gd name="T3" fmla="*/ 59 h 83"/>
                <a:gd name="T4" fmla="*/ 9 w 25"/>
                <a:gd name="T5" fmla="*/ 76 h 83"/>
                <a:gd name="T6" fmla="*/ 13 w 25"/>
                <a:gd name="T7" fmla="*/ 68 h 83"/>
                <a:gd name="T8" fmla="*/ 9 w 25"/>
                <a:gd name="T9" fmla="*/ 76 h 83"/>
                <a:gd name="T10" fmla="*/ 4 w 25"/>
                <a:gd name="T11" fmla="*/ 59 h 83"/>
                <a:gd name="T12" fmla="*/ 18 w 25"/>
                <a:gd name="T13" fmla="*/ 0 h 83"/>
                <a:gd name="T14" fmla="*/ 25 w 25"/>
                <a:gd name="T15" fmla="*/ 0 h 83"/>
                <a:gd name="T16" fmla="*/ 25 w 25"/>
                <a:gd name="T17" fmla="*/ 55 h 83"/>
                <a:gd name="T18" fmla="*/ 9 w 25"/>
                <a:gd name="T19" fmla="*/ 83 h 83"/>
                <a:gd name="T20" fmla="*/ 1 w 25"/>
                <a:gd name="T21" fmla="*/ 59 h 83"/>
                <a:gd name="T22" fmla="*/ 0 w 25"/>
                <a:gd name="T23" fmla="*/ 59 h 83"/>
                <a:gd name="T24" fmla="*/ 10 w 25"/>
                <a:gd name="T25" fmla="*/ 2 h 83"/>
                <a:gd name="T26" fmla="*/ 12 w 25"/>
                <a:gd name="T27" fmla="*/ 2 h 83"/>
                <a:gd name="T28" fmla="*/ 15 w 25"/>
                <a:gd name="T29" fmla="*/ 3 h 83"/>
                <a:gd name="T30" fmla="*/ 6 w 25"/>
                <a:gd name="T31" fmla="*/ 58 h 83"/>
                <a:gd name="T32" fmla="*/ 10 w 25"/>
                <a:gd name="T33" fmla="*/ 68 h 83"/>
                <a:gd name="T34" fmla="*/ 18 w 25"/>
                <a:gd name="T35" fmla="*/ 54 h 83"/>
                <a:gd name="T36" fmla="*/ 18 w 25"/>
                <a:gd name="T3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83">
                  <a:moveTo>
                    <a:pt x="4" y="59"/>
                  </a:moveTo>
                  <a:lnTo>
                    <a:pt x="4" y="59"/>
                  </a:lnTo>
                  <a:lnTo>
                    <a:pt x="9" y="76"/>
                  </a:lnTo>
                  <a:lnTo>
                    <a:pt x="13" y="68"/>
                  </a:lnTo>
                  <a:lnTo>
                    <a:pt x="9" y="76"/>
                  </a:lnTo>
                  <a:lnTo>
                    <a:pt x="4" y="59"/>
                  </a:lnTo>
                  <a:close/>
                  <a:moveTo>
                    <a:pt x="18" y="0"/>
                  </a:moveTo>
                  <a:lnTo>
                    <a:pt x="25" y="0"/>
                  </a:lnTo>
                  <a:lnTo>
                    <a:pt x="25" y="55"/>
                  </a:lnTo>
                  <a:lnTo>
                    <a:pt x="9" y="83"/>
                  </a:lnTo>
                  <a:lnTo>
                    <a:pt x="1" y="59"/>
                  </a:lnTo>
                  <a:lnTo>
                    <a:pt x="0" y="59"/>
                  </a:lnTo>
                  <a:lnTo>
                    <a:pt x="10" y="2"/>
                  </a:lnTo>
                  <a:lnTo>
                    <a:pt x="12" y="2"/>
                  </a:lnTo>
                  <a:lnTo>
                    <a:pt x="15" y="3"/>
                  </a:lnTo>
                  <a:lnTo>
                    <a:pt x="6" y="58"/>
                  </a:lnTo>
                  <a:lnTo>
                    <a:pt x="10" y="68"/>
                  </a:lnTo>
                  <a:lnTo>
                    <a:pt x="18" y="54"/>
                  </a:lnTo>
                  <a:lnTo>
                    <a:pt x="18"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4" name="Freeform 4197"/>
            <p:cNvSpPr/>
            <p:nvPr/>
          </p:nvSpPr>
          <p:spPr bwMode="auto">
            <a:xfrm>
              <a:off x="8078788" y="3846513"/>
              <a:ext cx="80963" cy="133350"/>
            </a:xfrm>
            <a:custGeom>
              <a:avLst/>
              <a:gdLst>
                <a:gd name="T0" fmla="*/ 1 w 51"/>
                <a:gd name="T1" fmla="*/ 0 h 84"/>
                <a:gd name="T2" fmla="*/ 4 w 51"/>
                <a:gd name="T3" fmla="*/ 1 h 84"/>
                <a:gd name="T4" fmla="*/ 11 w 51"/>
                <a:gd name="T5" fmla="*/ 5 h 84"/>
                <a:gd name="T6" fmla="*/ 21 w 51"/>
                <a:gd name="T7" fmla="*/ 12 h 84"/>
                <a:gd name="T8" fmla="*/ 31 w 51"/>
                <a:gd name="T9" fmla="*/ 18 h 84"/>
                <a:gd name="T10" fmla="*/ 41 w 51"/>
                <a:gd name="T11" fmla="*/ 25 h 84"/>
                <a:gd name="T12" fmla="*/ 48 w 51"/>
                <a:gd name="T13" fmla="*/ 30 h 84"/>
                <a:gd name="T14" fmla="*/ 50 w 51"/>
                <a:gd name="T15" fmla="*/ 33 h 84"/>
                <a:gd name="T16" fmla="*/ 51 w 51"/>
                <a:gd name="T17" fmla="*/ 34 h 84"/>
                <a:gd name="T18" fmla="*/ 51 w 51"/>
                <a:gd name="T19" fmla="*/ 35 h 84"/>
                <a:gd name="T20" fmla="*/ 51 w 51"/>
                <a:gd name="T21" fmla="*/ 35 h 84"/>
                <a:gd name="T22" fmla="*/ 51 w 51"/>
                <a:gd name="T23" fmla="*/ 35 h 84"/>
                <a:gd name="T24" fmla="*/ 48 w 51"/>
                <a:gd name="T25" fmla="*/ 38 h 84"/>
                <a:gd name="T26" fmla="*/ 46 w 51"/>
                <a:gd name="T27" fmla="*/ 41 h 84"/>
                <a:gd name="T28" fmla="*/ 42 w 51"/>
                <a:gd name="T29" fmla="*/ 45 h 84"/>
                <a:gd name="T30" fmla="*/ 37 w 51"/>
                <a:gd name="T31" fmla="*/ 49 h 84"/>
                <a:gd name="T32" fmla="*/ 26 w 51"/>
                <a:gd name="T33" fmla="*/ 58 h 84"/>
                <a:gd name="T34" fmla="*/ 16 w 51"/>
                <a:gd name="T35" fmla="*/ 66 h 84"/>
                <a:gd name="T36" fmla="*/ 13 w 51"/>
                <a:gd name="T37" fmla="*/ 68 h 84"/>
                <a:gd name="T38" fmla="*/ 11 w 51"/>
                <a:gd name="T39" fmla="*/ 70 h 84"/>
                <a:gd name="T40" fmla="*/ 9 w 51"/>
                <a:gd name="T41" fmla="*/ 71 h 84"/>
                <a:gd name="T42" fmla="*/ 8 w 51"/>
                <a:gd name="T43" fmla="*/ 72 h 84"/>
                <a:gd name="T44" fmla="*/ 9 w 51"/>
                <a:gd name="T45" fmla="*/ 75 h 84"/>
                <a:gd name="T46" fmla="*/ 9 w 51"/>
                <a:gd name="T47" fmla="*/ 77 h 84"/>
                <a:gd name="T48" fmla="*/ 9 w 51"/>
                <a:gd name="T49" fmla="*/ 80 h 84"/>
                <a:gd name="T50" fmla="*/ 11 w 51"/>
                <a:gd name="T51" fmla="*/ 83 h 84"/>
                <a:gd name="T52" fmla="*/ 11 w 51"/>
                <a:gd name="T53" fmla="*/ 83 h 84"/>
                <a:gd name="T54" fmla="*/ 8 w 51"/>
                <a:gd name="T55" fmla="*/ 84 h 84"/>
                <a:gd name="T56" fmla="*/ 7 w 51"/>
                <a:gd name="T57" fmla="*/ 83 h 84"/>
                <a:gd name="T58" fmla="*/ 7 w 51"/>
                <a:gd name="T59" fmla="*/ 80 h 84"/>
                <a:gd name="T60" fmla="*/ 7 w 51"/>
                <a:gd name="T61" fmla="*/ 77 h 84"/>
                <a:gd name="T62" fmla="*/ 5 w 51"/>
                <a:gd name="T63" fmla="*/ 75 h 84"/>
                <a:gd name="T64" fmla="*/ 5 w 51"/>
                <a:gd name="T65" fmla="*/ 72 h 84"/>
                <a:gd name="T66" fmla="*/ 5 w 51"/>
                <a:gd name="T67" fmla="*/ 70 h 84"/>
                <a:gd name="T68" fmla="*/ 7 w 51"/>
                <a:gd name="T69" fmla="*/ 70 h 84"/>
                <a:gd name="T70" fmla="*/ 9 w 51"/>
                <a:gd name="T71" fmla="*/ 67 h 84"/>
                <a:gd name="T72" fmla="*/ 14 w 51"/>
                <a:gd name="T73" fmla="*/ 63 h 84"/>
                <a:gd name="T74" fmla="*/ 18 w 51"/>
                <a:gd name="T75" fmla="*/ 59 h 84"/>
                <a:gd name="T76" fmla="*/ 30 w 51"/>
                <a:gd name="T77" fmla="*/ 50 h 84"/>
                <a:gd name="T78" fmla="*/ 41 w 51"/>
                <a:gd name="T79" fmla="*/ 42 h 84"/>
                <a:gd name="T80" fmla="*/ 43 w 51"/>
                <a:gd name="T81" fmla="*/ 39 h 84"/>
                <a:gd name="T82" fmla="*/ 46 w 51"/>
                <a:gd name="T83" fmla="*/ 37 h 84"/>
                <a:gd name="T84" fmla="*/ 47 w 51"/>
                <a:gd name="T85" fmla="*/ 35 h 84"/>
                <a:gd name="T86" fmla="*/ 47 w 51"/>
                <a:gd name="T87" fmla="*/ 34 h 84"/>
                <a:gd name="T88" fmla="*/ 47 w 51"/>
                <a:gd name="T89" fmla="*/ 34 h 84"/>
                <a:gd name="T90" fmla="*/ 47 w 51"/>
                <a:gd name="T91" fmla="*/ 34 h 84"/>
                <a:gd name="T92" fmla="*/ 47 w 51"/>
                <a:gd name="T93" fmla="*/ 34 h 84"/>
                <a:gd name="T94" fmla="*/ 46 w 51"/>
                <a:gd name="T95" fmla="*/ 33 h 84"/>
                <a:gd name="T96" fmla="*/ 43 w 51"/>
                <a:gd name="T97" fmla="*/ 30 h 84"/>
                <a:gd name="T98" fmla="*/ 41 w 51"/>
                <a:gd name="T99" fmla="*/ 28 h 84"/>
                <a:gd name="T100" fmla="*/ 35 w 51"/>
                <a:gd name="T101" fmla="*/ 25 h 84"/>
                <a:gd name="T102" fmla="*/ 30 w 51"/>
                <a:gd name="T103" fmla="*/ 21 h 84"/>
                <a:gd name="T104" fmla="*/ 24 w 51"/>
                <a:gd name="T105" fmla="*/ 17 h 84"/>
                <a:gd name="T106" fmla="*/ 14 w 51"/>
                <a:gd name="T107" fmla="*/ 12 h 84"/>
                <a:gd name="T108" fmla="*/ 7 w 51"/>
                <a:gd name="T109" fmla="*/ 7 h 84"/>
                <a:gd name="T110" fmla="*/ 1 w 51"/>
                <a:gd name="T111" fmla="*/ 4 h 84"/>
                <a:gd name="T112" fmla="*/ 0 w 51"/>
                <a:gd name="T113" fmla="*/ 3 h 84"/>
                <a:gd name="T114" fmla="*/ 1 w 51"/>
                <a:gd name="T11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 h="84">
                  <a:moveTo>
                    <a:pt x="1" y="0"/>
                  </a:moveTo>
                  <a:lnTo>
                    <a:pt x="4" y="1"/>
                  </a:lnTo>
                  <a:lnTo>
                    <a:pt x="11" y="5"/>
                  </a:lnTo>
                  <a:lnTo>
                    <a:pt x="21" y="12"/>
                  </a:lnTo>
                  <a:lnTo>
                    <a:pt x="31" y="18"/>
                  </a:lnTo>
                  <a:lnTo>
                    <a:pt x="41" y="25"/>
                  </a:lnTo>
                  <a:lnTo>
                    <a:pt x="48" y="30"/>
                  </a:lnTo>
                  <a:lnTo>
                    <a:pt x="50" y="33"/>
                  </a:lnTo>
                  <a:lnTo>
                    <a:pt x="51" y="34"/>
                  </a:lnTo>
                  <a:lnTo>
                    <a:pt x="51" y="35"/>
                  </a:lnTo>
                  <a:lnTo>
                    <a:pt x="51" y="35"/>
                  </a:lnTo>
                  <a:lnTo>
                    <a:pt x="51" y="35"/>
                  </a:lnTo>
                  <a:lnTo>
                    <a:pt x="48" y="38"/>
                  </a:lnTo>
                  <a:lnTo>
                    <a:pt x="46" y="41"/>
                  </a:lnTo>
                  <a:lnTo>
                    <a:pt x="42" y="45"/>
                  </a:lnTo>
                  <a:lnTo>
                    <a:pt x="37" y="49"/>
                  </a:lnTo>
                  <a:lnTo>
                    <a:pt x="26" y="58"/>
                  </a:lnTo>
                  <a:lnTo>
                    <a:pt x="16" y="66"/>
                  </a:lnTo>
                  <a:lnTo>
                    <a:pt x="13" y="68"/>
                  </a:lnTo>
                  <a:lnTo>
                    <a:pt x="11" y="70"/>
                  </a:lnTo>
                  <a:lnTo>
                    <a:pt x="9" y="71"/>
                  </a:lnTo>
                  <a:lnTo>
                    <a:pt x="8" y="72"/>
                  </a:lnTo>
                  <a:lnTo>
                    <a:pt x="9" y="75"/>
                  </a:lnTo>
                  <a:lnTo>
                    <a:pt x="9" y="77"/>
                  </a:lnTo>
                  <a:lnTo>
                    <a:pt x="9" y="80"/>
                  </a:lnTo>
                  <a:lnTo>
                    <a:pt x="11" y="83"/>
                  </a:lnTo>
                  <a:lnTo>
                    <a:pt x="11" y="83"/>
                  </a:lnTo>
                  <a:lnTo>
                    <a:pt x="8" y="84"/>
                  </a:lnTo>
                  <a:lnTo>
                    <a:pt x="7" y="83"/>
                  </a:lnTo>
                  <a:lnTo>
                    <a:pt x="7" y="80"/>
                  </a:lnTo>
                  <a:lnTo>
                    <a:pt x="7" y="77"/>
                  </a:lnTo>
                  <a:lnTo>
                    <a:pt x="5" y="75"/>
                  </a:lnTo>
                  <a:lnTo>
                    <a:pt x="5" y="72"/>
                  </a:lnTo>
                  <a:lnTo>
                    <a:pt x="5" y="70"/>
                  </a:lnTo>
                  <a:lnTo>
                    <a:pt x="7" y="70"/>
                  </a:lnTo>
                  <a:lnTo>
                    <a:pt x="9" y="67"/>
                  </a:lnTo>
                  <a:lnTo>
                    <a:pt x="14" y="63"/>
                  </a:lnTo>
                  <a:lnTo>
                    <a:pt x="18" y="59"/>
                  </a:lnTo>
                  <a:lnTo>
                    <a:pt x="30" y="50"/>
                  </a:lnTo>
                  <a:lnTo>
                    <a:pt x="41" y="42"/>
                  </a:lnTo>
                  <a:lnTo>
                    <a:pt x="43" y="39"/>
                  </a:lnTo>
                  <a:lnTo>
                    <a:pt x="46" y="37"/>
                  </a:lnTo>
                  <a:lnTo>
                    <a:pt x="47" y="35"/>
                  </a:lnTo>
                  <a:lnTo>
                    <a:pt x="47" y="34"/>
                  </a:lnTo>
                  <a:lnTo>
                    <a:pt x="47" y="34"/>
                  </a:lnTo>
                  <a:lnTo>
                    <a:pt x="47" y="34"/>
                  </a:lnTo>
                  <a:lnTo>
                    <a:pt x="47" y="34"/>
                  </a:lnTo>
                  <a:lnTo>
                    <a:pt x="46" y="33"/>
                  </a:lnTo>
                  <a:lnTo>
                    <a:pt x="43" y="30"/>
                  </a:lnTo>
                  <a:lnTo>
                    <a:pt x="41" y="28"/>
                  </a:lnTo>
                  <a:lnTo>
                    <a:pt x="35" y="25"/>
                  </a:lnTo>
                  <a:lnTo>
                    <a:pt x="30" y="21"/>
                  </a:lnTo>
                  <a:lnTo>
                    <a:pt x="24" y="17"/>
                  </a:lnTo>
                  <a:lnTo>
                    <a:pt x="14" y="12"/>
                  </a:lnTo>
                  <a:lnTo>
                    <a:pt x="7" y="7"/>
                  </a:lnTo>
                  <a:lnTo>
                    <a:pt x="1" y="4"/>
                  </a:lnTo>
                  <a:lnTo>
                    <a:pt x="0" y="3"/>
                  </a:lnTo>
                  <a:lnTo>
                    <a:pt x="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5" name="Freeform 4198"/>
            <p:cNvSpPr>
              <a:spLocks noEditPoints="1"/>
            </p:cNvSpPr>
            <p:nvPr/>
          </p:nvSpPr>
          <p:spPr bwMode="auto">
            <a:xfrm>
              <a:off x="8074026" y="3843338"/>
              <a:ext cx="87313" cy="138113"/>
            </a:xfrm>
            <a:custGeom>
              <a:avLst/>
              <a:gdLst>
                <a:gd name="T0" fmla="*/ 11 w 55"/>
                <a:gd name="T1" fmla="*/ 81 h 87"/>
                <a:gd name="T2" fmla="*/ 11 w 55"/>
                <a:gd name="T3" fmla="*/ 78 h 87"/>
                <a:gd name="T4" fmla="*/ 12 w 55"/>
                <a:gd name="T5" fmla="*/ 72 h 87"/>
                <a:gd name="T6" fmla="*/ 11 w 55"/>
                <a:gd name="T7" fmla="*/ 72 h 87"/>
                <a:gd name="T8" fmla="*/ 29 w 55"/>
                <a:gd name="T9" fmla="*/ 57 h 87"/>
                <a:gd name="T10" fmla="*/ 19 w 55"/>
                <a:gd name="T11" fmla="*/ 65 h 87"/>
                <a:gd name="T12" fmla="*/ 29 w 55"/>
                <a:gd name="T13" fmla="*/ 57 h 87"/>
                <a:gd name="T14" fmla="*/ 36 w 55"/>
                <a:gd name="T15" fmla="*/ 52 h 87"/>
                <a:gd name="T16" fmla="*/ 45 w 55"/>
                <a:gd name="T17" fmla="*/ 45 h 87"/>
                <a:gd name="T18" fmla="*/ 51 w 55"/>
                <a:gd name="T19" fmla="*/ 39 h 87"/>
                <a:gd name="T20" fmla="*/ 51 w 55"/>
                <a:gd name="T21" fmla="*/ 39 h 87"/>
                <a:gd name="T22" fmla="*/ 42 w 55"/>
                <a:gd name="T23" fmla="*/ 27 h 87"/>
                <a:gd name="T24" fmla="*/ 42 w 55"/>
                <a:gd name="T25" fmla="*/ 27 h 87"/>
                <a:gd name="T26" fmla="*/ 31 w 55"/>
                <a:gd name="T27" fmla="*/ 19 h 87"/>
                <a:gd name="T28" fmla="*/ 32 w 55"/>
                <a:gd name="T29" fmla="*/ 20 h 87"/>
                <a:gd name="T30" fmla="*/ 19 w 55"/>
                <a:gd name="T31" fmla="*/ 13 h 87"/>
                <a:gd name="T32" fmla="*/ 21 w 55"/>
                <a:gd name="T33" fmla="*/ 14 h 87"/>
                <a:gd name="T34" fmla="*/ 4 w 55"/>
                <a:gd name="T35" fmla="*/ 3 h 87"/>
                <a:gd name="T36" fmla="*/ 10 w 55"/>
                <a:gd name="T37" fmla="*/ 7 h 87"/>
                <a:gd name="T38" fmla="*/ 11 w 55"/>
                <a:gd name="T39" fmla="*/ 7 h 87"/>
                <a:gd name="T40" fmla="*/ 3 w 55"/>
                <a:gd name="T41" fmla="*/ 0 h 87"/>
                <a:gd name="T42" fmla="*/ 6 w 55"/>
                <a:gd name="T43" fmla="*/ 1 h 87"/>
                <a:gd name="T44" fmla="*/ 8 w 55"/>
                <a:gd name="T45" fmla="*/ 2 h 87"/>
                <a:gd name="T46" fmla="*/ 15 w 55"/>
                <a:gd name="T47" fmla="*/ 6 h 87"/>
                <a:gd name="T48" fmla="*/ 25 w 55"/>
                <a:gd name="T49" fmla="*/ 13 h 87"/>
                <a:gd name="T50" fmla="*/ 45 w 55"/>
                <a:gd name="T51" fmla="*/ 26 h 87"/>
                <a:gd name="T52" fmla="*/ 54 w 55"/>
                <a:gd name="T53" fmla="*/ 34 h 87"/>
                <a:gd name="T54" fmla="*/ 55 w 55"/>
                <a:gd name="T55" fmla="*/ 35 h 87"/>
                <a:gd name="T56" fmla="*/ 55 w 55"/>
                <a:gd name="T57" fmla="*/ 37 h 87"/>
                <a:gd name="T58" fmla="*/ 55 w 55"/>
                <a:gd name="T59" fmla="*/ 37 h 87"/>
                <a:gd name="T60" fmla="*/ 53 w 55"/>
                <a:gd name="T61" fmla="*/ 41 h 87"/>
                <a:gd name="T62" fmla="*/ 46 w 55"/>
                <a:gd name="T63" fmla="*/ 48 h 87"/>
                <a:gd name="T64" fmla="*/ 29 w 55"/>
                <a:gd name="T65" fmla="*/ 61 h 87"/>
                <a:gd name="T66" fmla="*/ 16 w 55"/>
                <a:gd name="T67" fmla="*/ 72 h 87"/>
                <a:gd name="T68" fmla="*/ 14 w 55"/>
                <a:gd name="T69" fmla="*/ 74 h 87"/>
                <a:gd name="T70" fmla="*/ 14 w 55"/>
                <a:gd name="T71" fmla="*/ 79 h 87"/>
                <a:gd name="T72" fmla="*/ 15 w 55"/>
                <a:gd name="T73" fmla="*/ 83 h 87"/>
                <a:gd name="T74" fmla="*/ 8 w 55"/>
                <a:gd name="T75" fmla="*/ 87 h 87"/>
                <a:gd name="T76" fmla="*/ 8 w 55"/>
                <a:gd name="T77" fmla="*/ 86 h 87"/>
                <a:gd name="T78" fmla="*/ 8 w 55"/>
                <a:gd name="T79" fmla="*/ 81 h 87"/>
                <a:gd name="T80" fmla="*/ 7 w 55"/>
                <a:gd name="T81" fmla="*/ 74 h 87"/>
                <a:gd name="T82" fmla="*/ 7 w 55"/>
                <a:gd name="T83" fmla="*/ 73 h 87"/>
                <a:gd name="T84" fmla="*/ 8 w 55"/>
                <a:gd name="T85" fmla="*/ 70 h 87"/>
                <a:gd name="T86" fmla="*/ 12 w 55"/>
                <a:gd name="T87" fmla="*/ 68 h 87"/>
                <a:gd name="T88" fmla="*/ 21 w 55"/>
                <a:gd name="T89" fmla="*/ 60 h 87"/>
                <a:gd name="T90" fmla="*/ 44 w 55"/>
                <a:gd name="T91" fmla="*/ 43 h 87"/>
                <a:gd name="T92" fmla="*/ 48 w 55"/>
                <a:gd name="T93" fmla="*/ 37 h 87"/>
                <a:gd name="T94" fmla="*/ 48 w 55"/>
                <a:gd name="T95" fmla="*/ 36 h 87"/>
                <a:gd name="T96" fmla="*/ 42 w 55"/>
                <a:gd name="T97" fmla="*/ 31 h 87"/>
                <a:gd name="T98" fmla="*/ 32 w 55"/>
                <a:gd name="T99" fmla="*/ 24 h 87"/>
                <a:gd name="T100" fmla="*/ 17 w 55"/>
                <a:gd name="T101" fmla="*/ 15 h 87"/>
                <a:gd name="T102" fmla="*/ 4 w 55"/>
                <a:gd name="T103" fmla="*/ 7 h 87"/>
                <a:gd name="T104" fmla="*/ 0 w 55"/>
                <a:gd name="T105" fmla="*/ 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 h="87">
                  <a:moveTo>
                    <a:pt x="11" y="78"/>
                  </a:moveTo>
                  <a:lnTo>
                    <a:pt x="11" y="81"/>
                  </a:lnTo>
                  <a:lnTo>
                    <a:pt x="11" y="81"/>
                  </a:lnTo>
                  <a:lnTo>
                    <a:pt x="11" y="78"/>
                  </a:lnTo>
                  <a:close/>
                  <a:moveTo>
                    <a:pt x="14" y="70"/>
                  </a:moveTo>
                  <a:lnTo>
                    <a:pt x="12" y="72"/>
                  </a:lnTo>
                  <a:lnTo>
                    <a:pt x="11" y="72"/>
                  </a:lnTo>
                  <a:lnTo>
                    <a:pt x="11" y="72"/>
                  </a:lnTo>
                  <a:lnTo>
                    <a:pt x="14" y="70"/>
                  </a:lnTo>
                  <a:close/>
                  <a:moveTo>
                    <a:pt x="29" y="57"/>
                  </a:moveTo>
                  <a:lnTo>
                    <a:pt x="23" y="62"/>
                  </a:lnTo>
                  <a:lnTo>
                    <a:pt x="19" y="65"/>
                  </a:lnTo>
                  <a:lnTo>
                    <a:pt x="28" y="58"/>
                  </a:lnTo>
                  <a:lnTo>
                    <a:pt x="29" y="57"/>
                  </a:lnTo>
                  <a:close/>
                  <a:moveTo>
                    <a:pt x="45" y="45"/>
                  </a:moveTo>
                  <a:lnTo>
                    <a:pt x="36" y="52"/>
                  </a:lnTo>
                  <a:lnTo>
                    <a:pt x="38" y="49"/>
                  </a:lnTo>
                  <a:lnTo>
                    <a:pt x="45" y="45"/>
                  </a:lnTo>
                  <a:close/>
                  <a:moveTo>
                    <a:pt x="51" y="37"/>
                  </a:moveTo>
                  <a:lnTo>
                    <a:pt x="51" y="39"/>
                  </a:lnTo>
                  <a:lnTo>
                    <a:pt x="50" y="40"/>
                  </a:lnTo>
                  <a:lnTo>
                    <a:pt x="51" y="39"/>
                  </a:lnTo>
                  <a:lnTo>
                    <a:pt x="51" y="37"/>
                  </a:lnTo>
                  <a:close/>
                  <a:moveTo>
                    <a:pt x="42" y="27"/>
                  </a:moveTo>
                  <a:lnTo>
                    <a:pt x="44" y="28"/>
                  </a:lnTo>
                  <a:lnTo>
                    <a:pt x="42" y="27"/>
                  </a:lnTo>
                  <a:lnTo>
                    <a:pt x="42" y="27"/>
                  </a:lnTo>
                  <a:close/>
                  <a:moveTo>
                    <a:pt x="31" y="19"/>
                  </a:moveTo>
                  <a:lnTo>
                    <a:pt x="33" y="20"/>
                  </a:lnTo>
                  <a:lnTo>
                    <a:pt x="32" y="20"/>
                  </a:lnTo>
                  <a:lnTo>
                    <a:pt x="31" y="19"/>
                  </a:lnTo>
                  <a:close/>
                  <a:moveTo>
                    <a:pt x="19" y="13"/>
                  </a:moveTo>
                  <a:lnTo>
                    <a:pt x="24" y="15"/>
                  </a:lnTo>
                  <a:lnTo>
                    <a:pt x="21" y="14"/>
                  </a:lnTo>
                  <a:lnTo>
                    <a:pt x="19" y="13"/>
                  </a:lnTo>
                  <a:close/>
                  <a:moveTo>
                    <a:pt x="4" y="3"/>
                  </a:moveTo>
                  <a:lnTo>
                    <a:pt x="4" y="3"/>
                  </a:lnTo>
                  <a:lnTo>
                    <a:pt x="10" y="7"/>
                  </a:lnTo>
                  <a:lnTo>
                    <a:pt x="15" y="10"/>
                  </a:lnTo>
                  <a:lnTo>
                    <a:pt x="11" y="7"/>
                  </a:lnTo>
                  <a:lnTo>
                    <a:pt x="4" y="3"/>
                  </a:lnTo>
                  <a:close/>
                  <a:moveTo>
                    <a:pt x="3" y="0"/>
                  </a:moveTo>
                  <a:lnTo>
                    <a:pt x="4" y="1"/>
                  </a:lnTo>
                  <a:lnTo>
                    <a:pt x="6" y="1"/>
                  </a:lnTo>
                  <a:lnTo>
                    <a:pt x="7" y="1"/>
                  </a:lnTo>
                  <a:lnTo>
                    <a:pt x="8" y="2"/>
                  </a:lnTo>
                  <a:lnTo>
                    <a:pt x="11" y="3"/>
                  </a:lnTo>
                  <a:lnTo>
                    <a:pt x="15" y="6"/>
                  </a:lnTo>
                  <a:lnTo>
                    <a:pt x="20" y="9"/>
                  </a:lnTo>
                  <a:lnTo>
                    <a:pt x="25" y="13"/>
                  </a:lnTo>
                  <a:lnTo>
                    <a:pt x="36" y="19"/>
                  </a:lnTo>
                  <a:lnTo>
                    <a:pt x="45" y="26"/>
                  </a:lnTo>
                  <a:lnTo>
                    <a:pt x="53" y="31"/>
                  </a:lnTo>
                  <a:lnTo>
                    <a:pt x="54" y="34"/>
                  </a:lnTo>
                  <a:lnTo>
                    <a:pt x="55" y="35"/>
                  </a:lnTo>
                  <a:lnTo>
                    <a:pt x="55" y="35"/>
                  </a:lnTo>
                  <a:lnTo>
                    <a:pt x="55" y="36"/>
                  </a:lnTo>
                  <a:lnTo>
                    <a:pt x="55" y="37"/>
                  </a:lnTo>
                  <a:lnTo>
                    <a:pt x="55" y="37"/>
                  </a:lnTo>
                  <a:lnTo>
                    <a:pt x="55" y="37"/>
                  </a:lnTo>
                  <a:lnTo>
                    <a:pt x="54" y="40"/>
                  </a:lnTo>
                  <a:lnTo>
                    <a:pt x="53" y="41"/>
                  </a:lnTo>
                  <a:lnTo>
                    <a:pt x="50" y="44"/>
                  </a:lnTo>
                  <a:lnTo>
                    <a:pt x="46" y="48"/>
                  </a:lnTo>
                  <a:lnTo>
                    <a:pt x="41" y="52"/>
                  </a:lnTo>
                  <a:lnTo>
                    <a:pt x="29" y="61"/>
                  </a:lnTo>
                  <a:lnTo>
                    <a:pt x="19" y="69"/>
                  </a:lnTo>
                  <a:lnTo>
                    <a:pt x="16" y="72"/>
                  </a:lnTo>
                  <a:lnTo>
                    <a:pt x="15" y="73"/>
                  </a:lnTo>
                  <a:lnTo>
                    <a:pt x="14" y="74"/>
                  </a:lnTo>
                  <a:lnTo>
                    <a:pt x="14" y="77"/>
                  </a:lnTo>
                  <a:lnTo>
                    <a:pt x="14" y="79"/>
                  </a:lnTo>
                  <a:lnTo>
                    <a:pt x="15" y="82"/>
                  </a:lnTo>
                  <a:lnTo>
                    <a:pt x="15" y="83"/>
                  </a:lnTo>
                  <a:lnTo>
                    <a:pt x="17" y="86"/>
                  </a:lnTo>
                  <a:lnTo>
                    <a:pt x="8" y="87"/>
                  </a:lnTo>
                  <a:lnTo>
                    <a:pt x="8" y="86"/>
                  </a:lnTo>
                  <a:lnTo>
                    <a:pt x="8" y="86"/>
                  </a:lnTo>
                  <a:lnTo>
                    <a:pt x="8" y="85"/>
                  </a:lnTo>
                  <a:lnTo>
                    <a:pt x="8" y="81"/>
                  </a:lnTo>
                  <a:lnTo>
                    <a:pt x="7" y="77"/>
                  </a:lnTo>
                  <a:lnTo>
                    <a:pt x="7" y="74"/>
                  </a:lnTo>
                  <a:lnTo>
                    <a:pt x="8" y="74"/>
                  </a:lnTo>
                  <a:lnTo>
                    <a:pt x="7" y="73"/>
                  </a:lnTo>
                  <a:lnTo>
                    <a:pt x="7" y="72"/>
                  </a:lnTo>
                  <a:lnTo>
                    <a:pt x="8" y="70"/>
                  </a:lnTo>
                  <a:lnTo>
                    <a:pt x="8" y="70"/>
                  </a:lnTo>
                  <a:lnTo>
                    <a:pt x="12" y="68"/>
                  </a:lnTo>
                  <a:lnTo>
                    <a:pt x="16" y="64"/>
                  </a:lnTo>
                  <a:lnTo>
                    <a:pt x="21" y="60"/>
                  </a:lnTo>
                  <a:lnTo>
                    <a:pt x="33" y="51"/>
                  </a:lnTo>
                  <a:lnTo>
                    <a:pt x="44" y="43"/>
                  </a:lnTo>
                  <a:lnTo>
                    <a:pt x="45" y="40"/>
                  </a:lnTo>
                  <a:lnTo>
                    <a:pt x="48" y="37"/>
                  </a:lnTo>
                  <a:lnTo>
                    <a:pt x="49" y="36"/>
                  </a:lnTo>
                  <a:lnTo>
                    <a:pt x="48" y="36"/>
                  </a:lnTo>
                  <a:lnTo>
                    <a:pt x="46" y="34"/>
                  </a:lnTo>
                  <a:lnTo>
                    <a:pt x="42" y="31"/>
                  </a:lnTo>
                  <a:lnTo>
                    <a:pt x="37" y="28"/>
                  </a:lnTo>
                  <a:lnTo>
                    <a:pt x="32" y="24"/>
                  </a:lnTo>
                  <a:lnTo>
                    <a:pt x="27" y="20"/>
                  </a:lnTo>
                  <a:lnTo>
                    <a:pt x="17" y="15"/>
                  </a:lnTo>
                  <a:lnTo>
                    <a:pt x="10" y="10"/>
                  </a:lnTo>
                  <a:lnTo>
                    <a:pt x="4" y="7"/>
                  </a:lnTo>
                  <a:lnTo>
                    <a:pt x="2" y="6"/>
                  </a:lnTo>
                  <a:lnTo>
                    <a:pt x="0" y="5"/>
                  </a:lnTo>
                  <a:lnTo>
                    <a:pt x="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6" name="Freeform 4199"/>
            <p:cNvSpPr/>
            <p:nvPr/>
          </p:nvSpPr>
          <p:spPr bwMode="auto">
            <a:xfrm>
              <a:off x="8086726" y="3959226"/>
              <a:ext cx="14288" cy="14288"/>
            </a:xfrm>
            <a:custGeom>
              <a:avLst/>
              <a:gdLst>
                <a:gd name="T0" fmla="*/ 3 w 9"/>
                <a:gd name="T1" fmla="*/ 0 h 9"/>
                <a:gd name="T2" fmla="*/ 9 w 9"/>
                <a:gd name="T3" fmla="*/ 8 h 9"/>
                <a:gd name="T4" fmla="*/ 7 w 9"/>
                <a:gd name="T5" fmla="*/ 9 h 9"/>
                <a:gd name="T6" fmla="*/ 0 w 9"/>
                <a:gd name="T7" fmla="*/ 1 h 9"/>
                <a:gd name="T8" fmla="*/ 3 w 9"/>
                <a:gd name="T9" fmla="*/ 0 h 9"/>
              </a:gdLst>
              <a:ahLst/>
              <a:cxnLst>
                <a:cxn ang="0">
                  <a:pos x="T0" y="T1"/>
                </a:cxn>
                <a:cxn ang="0">
                  <a:pos x="T2" y="T3"/>
                </a:cxn>
                <a:cxn ang="0">
                  <a:pos x="T4" y="T5"/>
                </a:cxn>
                <a:cxn ang="0">
                  <a:pos x="T6" y="T7"/>
                </a:cxn>
                <a:cxn ang="0">
                  <a:pos x="T8" y="T9"/>
                </a:cxn>
              </a:cxnLst>
              <a:rect l="0" t="0" r="r" b="b"/>
              <a:pathLst>
                <a:path w="9" h="9">
                  <a:moveTo>
                    <a:pt x="3" y="0"/>
                  </a:moveTo>
                  <a:lnTo>
                    <a:pt x="9" y="8"/>
                  </a:lnTo>
                  <a:lnTo>
                    <a:pt x="7" y="9"/>
                  </a:lnTo>
                  <a:lnTo>
                    <a:pt x="0" y="1"/>
                  </a:lnTo>
                  <a:lnTo>
                    <a:pt x="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7" name="Freeform 4200"/>
            <p:cNvSpPr/>
            <p:nvPr/>
          </p:nvSpPr>
          <p:spPr bwMode="auto">
            <a:xfrm>
              <a:off x="8085138" y="3954463"/>
              <a:ext cx="20638" cy="23813"/>
            </a:xfrm>
            <a:custGeom>
              <a:avLst/>
              <a:gdLst>
                <a:gd name="T0" fmla="*/ 4 w 13"/>
                <a:gd name="T1" fmla="*/ 0 h 15"/>
                <a:gd name="T2" fmla="*/ 13 w 13"/>
                <a:gd name="T3" fmla="*/ 11 h 15"/>
                <a:gd name="T4" fmla="*/ 8 w 13"/>
                <a:gd name="T5" fmla="*/ 15 h 15"/>
                <a:gd name="T6" fmla="*/ 0 w 13"/>
                <a:gd name="T7" fmla="*/ 5 h 15"/>
                <a:gd name="T8" fmla="*/ 0 w 13"/>
                <a:gd name="T9" fmla="*/ 4 h 15"/>
                <a:gd name="T10" fmla="*/ 4 w 13"/>
                <a:gd name="T11" fmla="*/ 0 h 15"/>
              </a:gdLst>
              <a:ahLst/>
              <a:cxnLst>
                <a:cxn ang="0">
                  <a:pos x="T0" y="T1"/>
                </a:cxn>
                <a:cxn ang="0">
                  <a:pos x="T2" y="T3"/>
                </a:cxn>
                <a:cxn ang="0">
                  <a:pos x="T4" y="T5"/>
                </a:cxn>
                <a:cxn ang="0">
                  <a:pos x="T6" y="T7"/>
                </a:cxn>
                <a:cxn ang="0">
                  <a:pos x="T8" y="T9"/>
                </a:cxn>
                <a:cxn ang="0">
                  <a:pos x="T10" y="T11"/>
                </a:cxn>
              </a:cxnLst>
              <a:rect l="0" t="0" r="r" b="b"/>
              <a:pathLst>
                <a:path w="13" h="15">
                  <a:moveTo>
                    <a:pt x="4" y="0"/>
                  </a:moveTo>
                  <a:lnTo>
                    <a:pt x="13" y="11"/>
                  </a:lnTo>
                  <a:lnTo>
                    <a:pt x="8" y="15"/>
                  </a:lnTo>
                  <a:lnTo>
                    <a:pt x="0" y="5"/>
                  </a:lnTo>
                  <a:lnTo>
                    <a:pt x="0" y="4"/>
                  </a:lnTo>
                  <a:lnTo>
                    <a:pt x="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8" name="Freeform 4201"/>
            <p:cNvSpPr/>
            <p:nvPr/>
          </p:nvSpPr>
          <p:spPr bwMode="auto">
            <a:xfrm>
              <a:off x="8091488" y="3954463"/>
              <a:ext cx="15875" cy="7938"/>
            </a:xfrm>
            <a:custGeom>
              <a:avLst/>
              <a:gdLst>
                <a:gd name="T0" fmla="*/ 1 w 10"/>
                <a:gd name="T1" fmla="*/ 0 h 5"/>
                <a:gd name="T2" fmla="*/ 10 w 10"/>
                <a:gd name="T3" fmla="*/ 2 h 5"/>
                <a:gd name="T4" fmla="*/ 9 w 10"/>
                <a:gd name="T5" fmla="*/ 5 h 5"/>
                <a:gd name="T6" fmla="*/ 0 w 10"/>
                <a:gd name="T7" fmla="*/ 3 h 5"/>
                <a:gd name="T8" fmla="*/ 1 w 10"/>
                <a:gd name="T9" fmla="*/ 0 h 5"/>
              </a:gdLst>
              <a:ahLst/>
              <a:cxnLst>
                <a:cxn ang="0">
                  <a:pos x="T0" y="T1"/>
                </a:cxn>
                <a:cxn ang="0">
                  <a:pos x="T2" y="T3"/>
                </a:cxn>
                <a:cxn ang="0">
                  <a:pos x="T4" y="T5"/>
                </a:cxn>
                <a:cxn ang="0">
                  <a:pos x="T6" y="T7"/>
                </a:cxn>
                <a:cxn ang="0">
                  <a:pos x="T8" y="T9"/>
                </a:cxn>
              </a:cxnLst>
              <a:rect l="0" t="0" r="r" b="b"/>
              <a:pathLst>
                <a:path w="10" h="5">
                  <a:moveTo>
                    <a:pt x="1" y="0"/>
                  </a:moveTo>
                  <a:lnTo>
                    <a:pt x="10" y="2"/>
                  </a:lnTo>
                  <a:lnTo>
                    <a:pt x="9" y="5"/>
                  </a:lnTo>
                  <a:lnTo>
                    <a:pt x="0" y="3"/>
                  </a:lnTo>
                  <a:lnTo>
                    <a:pt x="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9" name="Freeform 4202"/>
            <p:cNvSpPr>
              <a:spLocks noEditPoints="1"/>
            </p:cNvSpPr>
            <p:nvPr/>
          </p:nvSpPr>
          <p:spPr bwMode="auto">
            <a:xfrm>
              <a:off x="8089901" y="3951288"/>
              <a:ext cx="22225" cy="14288"/>
            </a:xfrm>
            <a:custGeom>
              <a:avLst/>
              <a:gdLst>
                <a:gd name="T0" fmla="*/ 4 w 14"/>
                <a:gd name="T1" fmla="*/ 4 h 9"/>
                <a:gd name="T2" fmla="*/ 4 w 14"/>
                <a:gd name="T3" fmla="*/ 4 h 9"/>
                <a:gd name="T4" fmla="*/ 10 w 14"/>
                <a:gd name="T5" fmla="*/ 5 h 9"/>
                <a:gd name="T6" fmla="*/ 4 w 14"/>
                <a:gd name="T7" fmla="*/ 4 h 9"/>
                <a:gd name="T8" fmla="*/ 1 w 14"/>
                <a:gd name="T9" fmla="*/ 0 h 9"/>
                <a:gd name="T10" fmla="*/ 14 w 14"/>
                <a:gd name="T11" fmla="*/ 4 h 9"/>
                <a:gd name="T12" fmla="*/ 11 w 14"/>
                <a:gd name="T13" fmla="*/ 9 h 9"/>
                <a:gd name="T14" fmla="*/ 1 w 14"/>
                <a:gd name="T15" fmla="*/ 6 h 9"/>
                <a:gd name="T16" fmla="*/ 0 w 14"/>
                <a:gd name="T17" fmla="*/ 6 h 9"/>
                <a:gd name="T18" fmla="*/ 1 w 14"/>
                <a:gd name="T1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9">
                  <a:moveTo>
                    <a:pt x="4" y="4"/>
                  </a:moveTo>
                  <a:lnTo>
                    <a:pt x="4" y="4"/>
                  </a:lnTo>
                  <a:lnTo>
                    <a:pt x="10" y="5"/>
                  </a:lnTo>
                  <a:lnTo>
                    <a:pt x="4" y="4"/>
                  </a:lnTo>
                  <a:close/>
                  <a:moveTo>
                    <a:pt x="1" y="0"/>
                  </a:moveTo>
                  <a:lnTo>
                    <a:pt x="14" y="4"/>
                  </a:lnTo>
                  <a:lnTo>
                    <a:pt x="11" y="9"/>
                  </a:lnTo>
                  <a:lnTo>
                    <a:pt x="1" y="6"/>
                  </a:lnTo>
                  <a:lnTo>
                    <a:pt x="0" y="6"/>
                  </a:lnTo>
                  <a:lnTo>
                    <a:pt x="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0" name="Freeform 4203"/>
            <p:cNvSpPr/>
            <p:nvPr/>
          </p:nvSpPr>
          <p:spPr bwMode="auto">
            <a:xfrm>
              <a:off x="7939088" y="3771901"/>
              <a:ext cx="74613" cy="120650"/>
            </a:xfrm>
            <a:custGeom>
              <a:avLst/>
              <a:gdLst>
                <a:gd name="T0" fmla="*/ 7 w 47"/>
                <a:gd name="T1" fmla="*/ 0 h 76"/>
                <a:gd name="T2" fmla="*/ 9 w 47"/>
                <a:gd name="T3" fmla="*/ 3 h 76"/>
                <a:gd name="T4" fmla="*/ 4 w 47"/>
                <a:gd name="T5" fmla="*/ 9 h 76"/>
                <a:gd name="T6" fmla="*/ 6 w 47"/>
                <a:gd name="T7" fmla="*/ 16 h 76"/>
                <a:gd name="T8" fmla="*/ 7 w 47"/>
                <a:gd name="T9" fmla="*/ 25 h 76"/>
                <a:gd name="T10" fmla="*/ 9 w 47"/>
                <a:gd name="T11" fmla="*/ 38 h 76"/>
                <a:gd name="T12" fmla="*/ 13 w 47"/>
                <a:gd name="T13" fmla="*/ 52 h 76"/>
                <a:gd name="T14" fmla="*/ 17 w 47"/>
                <a:gd name="T15" fmla="*/ 64 h 76"/>
                <a:gd name="T16" fmla="*/ 20 w 47"/>
                <a:gd name="T17" fmla="*/ 72 h 76"/>
                <a:gd name="T18" fmla="*/ 21 w 47"/>
                <a:gd name="T19" fmla="*/ 73 h 76"/>
                <a:gd name="T20" fmla="*/ 23 w 47"/>
                <a:gd name="T21" fmla="*/ 73 h 76"/>
                <a:gd name="T22" fmla="*/ 25 w 47"/>
                <a:gd name="T23" fmla="*/ 73 h 76"/>
                <a:gd name="T24" fmla="*/ 28 w 47"/>
                <a:gd name="T25" fmla="*/ 72 h 76"/>
                <a:gd name="T26" fmla="*/ 30 w 47"/>
                <a:gd name="T27" fmla="*/ 69 h 76"/>
                <a:gd name="T28" fmla="*/ 33 w 47"/>
                <a:gd name="T29" fmla="*/ 67 h 76"/>
                <a:gd name="T30" fmla="*/ 36 w 47"/>
                <a:gd name="T31" fmla="*/ 64 h 76"/>
                <a:gd name="T32" fmla="*/ 38 w 47"/>
                <a:gd name="T33" fmla="*/ 62 h 76"/>
                <a:gd name="T34" fmla="*/ 41 w 47"/>
                <a:gd name="T35" fmla="*/ 59 h 76"/>
                <a:gd name="T36" fmla="*/ 44 w 47"/>
                <a:gd name="T37" fmla="*/ 56 h 76"/>
                <a:gd name="T38" fmla="*/ 44 w 47"/>
                <a:gd name="T39" fmla="*/ 55 h 76"/>
                <a:gd name="T40" fmla="*/ 45 w 47"/>
                <a:gd name="T41" fmla="*/ 55 h 76"/>
                <a:gd name="T42" fmla="*/ 45 w 47"/>
                <a:gd name="T43" fmla="*/ 55 h 76"/>
                <a:gd name="T44" fmla="*/ 47 w 47"/>
                <a:gd name="T45" fmla="*/ 56 h 76"/>
                <a:gd name="T46" fmla="*/ 46 w 47"/>
                <a:gd name="T47" fmla="*/ 58 h 76"/>
                <a:gd name="T48" fmla="*/ 45 w 47"/>
                <a:gd name="T49" fmla="*/ 59 h 76"/>
                <a:gd name="T50" fmla="*/ 44 w 47"/>
                <a:gd name="T51" fmla="*/ 62 h 76"/>
                <a:gd name="T52" fmla="*/ 41 w 47"/>
                <a:gd name="T53" fmla="*/ 64 h 76"/>
                <a:gd name="T54" fmla="*/ 38 w 47"/>
                <a:gd name="T55" fmla="*/ 67 h 76"/>
                <a:gd name="T56" fmla="*/ 34 w 47"/>
                <a:gd name="T57" fmla="*/ 71 h 76"/>
                <a:gd name="T58" fmla="*/ 30 w 47"/>
                <a:gd name="T59" fmla="*/ 73 h 76"/>
                <a:gd name="T60" fmla="*/ 27 w 47"/>
                <a:gd name="T61" fmla="*/ 76 h 76"/>
                <a:gd name="T62" fmla="*/ 23 w 47"/>
                <a:gd name="T63" fmla="*/ 76 h 76"/>
                <a:gd name="T64" fmla="*/ 23 w 47"/>
                <a:gd name="T65" fmla="*/ 76 h 76"/>
                <a:gd name="T66" fmla="*/ 20 w 47"/>
                <a:gd name="T67" fmla="*/ 76 h 76"/>
                <a:gd name="T68" fmla="*/ 17 w 47"/>
                <a:gd name="T69" fmla="*/ 73 h 76"/>
                <a:gd name="T70" fmla="*/ 15 w 47"/>
                <a:gd name="T71" fmla="*/ 65 h 76"/>
                <a:gd name="T72" fmla="*/ 11 w 47"/>
                <a:gd name="T73" fmla="*/ 52 h 76"/>
                <a:gd name="T74" fmla="*/ 7 w 47"/>
                <a:gd name="T75" fmla="*/ 38 h 76"/>
                <a:gd name="T76" fmla="*/ 4 w 47"/>
                <a:gd name="T77" fmla="*/ 27 h 76"/>
                <a:gd name="T78" fmla="*/ 3 w 47"/>
                <a:gd name="T79" fmla="*/ 18 h 76"/>
                <a:gd name="T80" fmla="*/ 2 w 47"/>
                <a:gd name="T81" fmla="*/ 12 h 76"/>
                <a:gd name="T82" fmla="*/ 0 w 47"/>
                <a:gd name="T83" fmla="*/ 9 h 76"/>
                <a:gd name="T84" fmla="*/ 0 w 47"/>
                <a:gd name="T85" fmla="*/ 9 h 76"/>
                <a:gd name="T86" fmla="*/ 7 w 47"/>
                <a:gd name="T8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76">
                  <a:moveTo>
                    <a:pt x="7" y="0"/>
                  </a:moveTo>
                  <a:lnTo>
                    <a:pt x="9" y="3"/>
                  </a:lnTo>
                  <a:lnTo>
                    <a:pt x="4" y="9"/>
                  </a:lnTo>
                  <a:lnTo>
                    <a:pt x="6" y="16"/>
                  </a:lnTo>
                  <a:lnTo>
                    <a:pt x="7" y="25"/>
                  </a:lnTo>
                  <a:lnTo>
                    <a:pt x="9" y="38"/>
                  </a:lnTo>
                  <a:lnTo>
                    <a:pt x="13" y="52"/>
                  </a:lnTo>
                  <a:lnTo>
                    <a:pt x="17" y="64"/>
                  </a:lnTo>
                  <a:lnTo>
                    <a:pt x="20" y="72"/>
                  </a:lnTo>
                  <a:lnTo>
                    <a:pt x="21" y="73"/>
                  </a:lnTo>
                  <a:lnTo>
                    <a:pt x="23" y="73"/>
                  </a:lnTo>
                  <a:lnTo>
                    <a:pt x="25" y="73"/>
                  </a:lnTo>
                  <a:lnTo>
                    <a:pt x="28" y="72"/>
                  </a:lnTo>
                  <a:lnTo>
                    <a:pt x="30" y="69"/>
                  </a:lnTo>
                  <a:lnTo>
                    <a:pt x="33" y="67"/>
                  </a:lnTo>
                  <a:lnTo>
                    <a:pt x="36" y="64"/>
                  </a:lnTo>
                  <a:lnTo>
                    <a:pt x="38" y="62"/>
                  </a:lnTo>
                  <a:lnTo>
                    <a:pt x="41" y="59"/>
                  </a:lnTo>
                  <a:lnTo>
                    <a:pt x="44" y="56"/>
                  </a:lnTo>
                  <a:lnTo>
                    <a:pt x="44" y="55"/>
                  </a:lnTo>
                  <a:lnTo>
                    <a:pt x="45" y="55"/>
                  </a:lnTo>
                  <a:lnTo>
                    <a:pt x="45" y="55"/>
                  </a:lnTo>
                  <a:lnTo>
                    <a:pt x="47" y="56"/>
                  </a:lnTo>
                  <a:lnTo>
                    <a:pt x="46" y="58"/>
                  </a:lnTo>
                  <a:lnTo>
                    <a:pt x="45" y="59"/>
                  </a:lnTo>
                  <a:lnTo>
                    <a:pt x="44" y="62"/>
                  </a:lnTo>
                  <a:lnTo>
                    <a:pt x="41" y="64"/>
                  </a:lnTo>
                  <a:lnTo>
                    <a:pt x="38" y="67"/>
                  </a:lnTo>
                  <a:lnTo>
                    <a:pt x="34" y="71"/>
                  </a:lnTo>
                  <a:lnTo>
                    <a:pt x="30" y="73"/>
                  </a:lnTo>
                  <a:lnTo>
                    <a:pt x="27" y="76"/>
                  </a:lnTo>
                  <a:lnTo>
                    <a:pt x="23" y="76"/>
                  </a:lnTo>
                  <a:lnTo>
                    <a:pt x="23" y="76"/>
                  </a:lnTo>
                  <a:lnTo>
                    <a:pt x="20" y="76"/>
                  </a:lnTo>
                  <a:lnTo>
                    <a:pt x="17" y="73"/>
                  </a:lnTo>
                  <a:lnTo>
                    <a:pt x="15" y="65"/>
                  </a:lnTo>
                  <a:lnTo>
                    <a:pt x="11" y="52"/>
                  </a:lnTo>
                  <a:lnTo>
                    <a:pt x="7" y="38"/>
                  </a:lnTo>
                  <a:lnTo>
                    <a:pt x="4" y="27"/>
                  </a:lnTo>
                  <a:lnTo>
                    <a:pt x="3" y="18"/>
                  </a:lnTo>
                  <a:lnTo>
                    <a:pt x="2" y="12"/>
                  </a:lnTo>
                  <a:lnTo>
                    <a:pt x="0" y="9"/>
                  </a:lnTo>
                  <a:lnTo>
                    <a:pt x="0" y="9"/>
                  </a:lnTo>
                  <a:lnTo>
                    <a:pt x="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1" name="Freeform 4204"/>
            <p:cNvSpPr>
              <a:spLocks noEditPoints="1"/>
            </p:cNvSpPr>
            <p:nvPr/>
          </p:nvSpPr>
          <p:spPr bwMode="auto">
            <a:xfrm>
              <a:off x="7937501" y="3770313"/>
              <a:ext cx="79375" cy="127000"/>
            </a:xfrm>
            <a:custGeom>
              <a:avLst/>
              <a:gdLst>
                <a:gd name="T0" fmla="*/ 18 w 50"/>
                <a:gd name="T1" fmla="*/ 74 h 80"/>
                <a:gd name="T2" fmla="*/ 20 w 50"/>
                <a:gd name="T3" fmla="*/ 74 h 80"/>
                <a:gd name="T4" fmla="*/ 41 w 50"/>
                <a:gd name="T5" fmla="*/ 64 h 80"/>
                <a:gd name="T6" fmla="*/ 35 w 50"/>
                <a:gd name="T7" fmla="*/ 69 h 80"/>
                <a:gd name="T8" fmla="*/ 29 w 50"/>
                <a:gd name="T9" fmla="*/ 74 h 80"/>
                <a:gd name="T10" fmla="*/ 29 w 50"/>
                <a:gd name="T11" fmla="*/ 74 h 80"/>
                <a:gd name="T12" fmla="*/ 35 w 50"/>
                <a:gd name="T13" fmla="*/ 69 h 80"/>
                <a:gd name="T14" fmla="*/ 41 w 50"/>
                <a:gd name="T15" fmla="*/ 64 h 80"/>
                <a:gd name="T16" fmla="*/ 45 w 50"/>
                <a:gd name="T17" fmla="*/ 60 h 80"/>
                <a:gd name="T18" fmla="*/ 46 w 50"/>
                <a:gd name="T19" fmla="*/ 59 h 80"/>
                <a:gd name="T20" fmla="*/ 3 w 50"/>
                <a:gd name="T21" fmla="*/ 10 h 80"/>
                <a:gd name="T22" fmla="*/ 3 w 50"/>
                <a:gd name="T23" fmla="*/ 10 h 80"/>
                <a:gd name="T24" fmla="*/ 8 w 50"/>
                <a:gd name="T25" fmla="*/ 4 h 80"/>
                <a:gd name="T26" fmla="*/ 12 w 50"/>
                <a:gd name="T27" fmla="*/ 2 h 80"/>
                <a:gd name="T28" fmla="*/ 8 w 50"/>
                <a:gd name="T29" fmla="*/ 17 h 80"/>
                <a:gd name="T30" fmla="*/ 13 w 50"/>
                <a:gd name="T31" fmla="*/ 38 h 80"/>
                <a:gd name="T32" fmla="*/ 20 w 50"/>
                <a:gd name="T33" fmla="*/ 65 h 80"/>
                <a:gd name="T34" fmla="*/ 24 w 50"/>
                <a:gd name="T35" fmla="*/ 73 h 80"/>
                <a:gd name="T36" fmla="*/ 24 w 50"/>
                <a:gd name="T37" fmla="*/ 73 h 80"/>
                <a:gd name="T38" fmla="*/ 25 w 50"/>
                <a:gd name="T39" fmla="*/ 73 h 80"/>
                <a:gd name="T40" fmla="*/ 30 w 50"/>
                <a:gd name="T41" fmla="*/ 69 h 80"/>
                <a:gd name="T42" fmla="*/ 37 w 50"/>
                <a:gd name="T43" fmla="*/ 64 h 80"/>
                <a:gd name="T44" fmla="*/ 42 w 50"/>
                <a:gd name="T45" fmla="*/ 59 h 80"/>
                <a:gd name="T46" fmla="*/ 45 w 50"/>
                <a:gd name="T47" fmla="*/ 55 h 80"/>
                <a:gd name="T48" fmla="*/ 45 w 50"/>
                <a:gd name="T49" fmla="*/ 55 h 80"/>
                <a:gd name="T50" fmla="*/ 45 w 50"/>
                <a:gd name="T51" fmla="*/ 56 h 80"/>
                <a:gd name="T52" fmla="*/ 46 w 50"/>
                <a:gd name="T53" fmla="*/ 56 h 80"/>
                <a:gd name="T54" fmla="*/ 50 w 50"/>
                <a:gd name="T55" fmla="*/ 57 h 80"/>
                <a:gd name="T56" fmla="*/ 48 w 50"/>
                <a:gd name="T57" fmla="*/ 60 h 80"/>
                <a:gd name="T58" fmla="*/ 46 w 50"/>
                <a:gd name="T59" fmla="*/ 63 h 80"/>
                <a:gd name="T60" fmla="*/ 41 w 50"/>
                <a:gd name="T61" fmla="*/ 69 h 80"/>
                <a:gd name="T62" fmla="*/ 33 w 50"/>
                <a:gd name="T63" fmla="*/ 76 h 80"/>
                <a:gd name="T64" fmla="*/ 24 w 50"/>
                <a:gd name="T65" fmla="*/ 80 h 80"/>
                <a:gd name="T66" fmla="*/ 21 w 50"/>
                <a:gd name="T67" fmla="*/ 78 h 80"/>
                <a:gd name="T68" fmla="*/ 17 w 50"/>
                <a:gd name="T69" fmla="*/ 76 h 80"/>
                <a:gd name="T70" fmla="*/ 14 w 50"/>
                <a:gd name="T71" fmla="*/ 68 h 80"/>
                <a:gd name="T72" fmla="*/ 7 w 50"/>
                <a:gd name="T73" fmla="*/ 39 h 80"/>
                <a:gd name="T74" fmla="*/ 1 w 50"/>
                <a:gd name="T75" fmla="*/ 17 h 80"/>
                <a:gd name="T76" fmla="*/ 0 w 50"/>
                <a:gd name="T77" fmla="*/ 11 h 80"/>
                <a:gd name="T78" fmla="*/ 0 w 50"/>
                <a:gd name="T79"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0" h="80">
                  <a:moveTo>
                    <a:pt x="20" y="74"/>
                  </a:moveTo>
                  <a:lnTo>
                    <a:pt x="18" y="74"/>
                  </a:lnTo>
                  <a:lnTo>
                    <a:pt x="20" y="74"/>
                  </a:lnTo>
                  <a:lnTo>
                    <a:pt x="20" y="74"/>
                  </a:lnTo>
                  <a:lnTo>
                    <a:pt x="20" y="74"/>
                  </a:lnTo>
                  <a:close/>
                  <a:moveTo>
                    <a:pt x="41" y="64"/>
                  </a:moveTo>
                  <a:lnTo>
                    <a:pt x="38" y="66"/>
                  </a:lnTo>
                  <a:lnTo>
                    <a:pt x="35" y="69"/>
                  </a:lnTo>
                  <a:lnTo>
                    <a:pt x="31" y="72"/>
                  </a:lnTo>
                  <a:lnTo>
                    <a:pt x="29" y="74"/>
                  </a:lnTo>
                  <a:lnTo>
                    <a:pt x="25" y="76"/>
                  </a:lnTo>
                  <a:lnTo>
                    <a:pt x="29" y="74"/>
                  </a:lnTo>
                  <a:lnTo>
                    <a:pt x="31" y="72"/>
                  </a:lnTo>
                  <a:lnTo>
                    <a:pt x="35" y="69"/>
                  </a:lnTo>
                  <a:lnTo>
                    <a:pt x="38" y="66"/>
                  </a:lnTo>
                  <a:lnTo>
                    <a:pt x="41" y="64"/>
                  </a:lnTo>
                  <a:close/>
                  <a:moveTo>
                    <a:pt x="46" y="59"/>
                  </a:moveTo>
                  <a:lnTo>
                    <a:pt x="45" y="60"/>
                  </a:lnTo>
                  <a:lnTo>
                    <a:pt x="43" y="61"/>
                  </a:lnTo>
                  <a:lnTo>
                    <a:pt x="46" y="59"/>
                  </a:lnTo>
                  <a:close/>
                  <a:moveTo>
                    <a:pt x="8" y="4"/>
                  </a:moveTo>
                  <a:lnTo>
                    <a:pt x="3" y="10"/>
                  </a:lnTo>
                  <a:lnTo>
                    <a:pt x="3" y="10"/>
                  </a:lnTo>
                  <a:lnTo>
                    <a:pt x="3" y="10"/>
                  </a:lnTo>
                  <a:lnTo>
                    <a:pt x="3" y="10"/>
                  </a:lnTo>
                  <a:lnTo>
                    <a:pt x="8" y="4"/>
                  </a:lnTo>
                  <a:close/>
                  <a:moveTo>
                    <a:pt x="8" y="0"/>
                  </a:moveTo>
                  <a:lnTo>
                    <a:pt x="12" y="2"/>
                  </a:lnTo>
                  <a:lnTo>
                    <a:pt x="7" y="11"/>
                  </a:lnTo>
                  <a:lnTo>
                    <a:pt x="8" y="17"/>
                  </a:lnTo>
                  <a:lnTo>
                    <a:pt x="10" y="27"/>
                  </a:lnTo>
                  <a:lnTo>
                    <a:pt x="13" y="38"/>
                  </a:lnTo>
                  <a:lnTo>
                    <a:pt x="16" y="52"/>
                  </a:lnTo>
                  <a:lnTo>
                    <a:pt x="20" y="65"/>
                  </a:lnTo>
                  <a:lnTo>
                    <a:pt x="22" y="72"/>
                  </a:lnTo>
                  <a:lnTo>
                    <a:pt x="24" y="73"/>
                  </a:lnTo>
                  <a:lnTo>
                    <a:pt x="24" y="73"/>
                  </a:lnTo>
                  <a:lnTo>
                    <a:pt x="24" y="73"/>
                  </a:lnTo>
                  <a:lnTo>
                    <a:pt x="24" y="73"/>
                  </a:lnTo>
                  <a:lnTo>
                    <a:pt x="25" y="73"/>
                  </a:lnTo>
                  <a:lnTo>
                    <a:pt x="28" y="72"/>
                  </a:lnTo>
                  <a:lnTo>
                    <a:pt x="30" y="69"/>
                  </a:lnTo>
                  <a:lnTo>
                    <a:pt x="33" y="66"/>
                  </a:lnTo>
                  <a:lnTo>
                    <a:pt x="37" y="64"/>
                  </a:lnTo>
                  <a:lnTo>
                    <a:pt x="39" y="61"/>
                  </a:lnTo>
                  <a:lnTo>
                    <a:pt x="42" y="59"/>
                  </a:lnTo>
                  <a:lnTo>
                    <a:pt x="43" y="56"/>
                  </a:lnTo>
                  <a:lnTo>
                    <a:pt x="45" y="55"/>
                  </a:lnTo>
                  <a:lnTo>
                    <a:pt x="45" y="55"/>
                  </a:lnTo>
                  <a:lnTo>
                    <a:pt x="45" y="55"/>
                  </a:lnTo>
                  <a:lnTo>
                    <a:pt x="45" y="55"/>
                  </a:lnTo>
                  <a:lnTo>
                    <a:pt x="45" y="56"/>
                  </a:lnTo>
                  <a:lnTo>
                    <a:pt x="45" y="56"/>
                  </a:lnTo>
                  <a:lnTo>
                    <a:pt x="46" y="56"/>
                  </a:lnTo>
                  <a:lnTo>
                    <a:pt x="47" y="55"/>
                  </a:lnTo>
                  <a:lnTo>
                    <a:pt x="50" y="57"/>
                  </a:lnTo>
                  <a:lnTo>
                    <a:pt x="50" y="59"/>
                  </a:lnTo>
                  <a:lnTo>
                    <a:pt x="48" y="60"/>
                  </a:lnTo>
                  <a:lnTo>
                    <a:pt x="47" y="61"/>
                  </a:lnTo>
                  <a:lnTo>
                    <a:pt x="46" y="63"/>
                  </a:lnTo>
                  <a:lnTo>
                    <a:pt x="43" y="65"/>
                  </a:lnTo>
                  <a:lnTo>
                    <a:pt x="41" y="69"/>
                  </a:lnTo>
                  <a:lnTo>
                    <a:pt x="37" y="72"/>
                  </a:lnTo>
                  <a:lnTo>
                    <a:pt x="33" y="76"/>
                  </a:lnTo>
                  <a:lnTo>
                    <a:pt x="29" y="78"/>
                  </a:lnTo>
                  <a:lnTo>
                    <a:pt x="24" y="80"/>
                  </a:lnTo>
                  <a:lnTo>
                    <a:pt x="24" y="80"/>
                  </a:lnTo>
                  <a:lnTo>
                    <a:pt x="21" y="78"/>
                  </a:lnTo>
                  <a:lnTo>
                    <a:pt x="20" y="77"/>
                  </a:lnTo>
                  <a:lnTo>
                    <a:pt x="17" y="76"/>
                  </a:lnTo>
                  <a:lnTo>
                    <a:pt x="17" y="76"/>
                  </a:lnTo>
                  <a:lnTo>
                    <a:pt x="14" y="68"/>
                  </a:lnTo>
                  <a:lnTo>
                    <a:pt x="10" y="55"/>
                  </a:lnTo>
                  <a:lnTo>
                    <a:pt x="7" y="39"/>
                  </a:lnTo>
                  <a:lnTo>
                    <a:pt x="4" y="26"/>
                  </a:lnTo>
                  <a:lnTo>
                    <a:pt x="1" y="17"/>
                  </a:lnTo>
                  <a:lnTo>
                    <a:pt x="0" y="11"/>
                  </a:lnTo>
                  <a:lnTo>
                    <a:pt x="0" y="11"/>
                  </a:lnTo>
                  <a:lnTo>
                    <a:pt x="0" y="11"/>
                  </a:lnTo>
                  <a:lnTo>
                    <a:pt x="0" y="10"/>
                  </a:lnTo>
                  <a:lnTo>
                    <a:pt x="8"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2" name="Freeform 4205"/>
            <p:cNvSpPr/>
            <p:nvPr/>
          </p:nvSpPr>
          <p:spPr bwMode="auto">
            <a:xfrm>
              <a:off x="7923213" y="3760788"/>
              <a:ext cx="22225" cy="30163"/>
            </a:xfrm>
            <a:custGeom>
              <a:avLst/>
              <a:gdLst>
                <a:gd name="T0" fmla="*/ 10 w 14"/>
                <a:gd name="T1" fmla="*/ 0 h 19"/>
                <a:gd name="T2" fmla="*/ 14 w 14"/>
                <a:gd name="T3" fmla="*/ 0 h 19"/>
                <a:gd name="T4" fmla="*/ 14 w 14"/>
                <a:gd name="T5" fmla="*/ 19 h 19"/>
                <a:gd name="T6" fmla="*/ 0 w 14"/>
                <a:gd name="T7" fmla="*/ 12 h 19"/>
                <a:gd name="T8" fmla="*/ 1 w 14"/>
                <a:gd name="T9" fmla="*/ 10 h 19"/>
                <a:gd name="T10" fmla="*/ 10 w 14"/>
                <a:gd name="T11" fmla="*/ 14 h 19"/>
                <a:gd name="T12" fmla="*/ 10 w 14"/>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4" h="19">
                  <a:moveTo>
                    <a:pt x="10" y="0"/>
                  </a:moveTo>
                  <a:lnTo>
                    <a:pt x="14" y="0"/>
                  </a:lnTo>
                  <a:lnTo>
                    <a:pt x="14" y="19"/>
                  </a:lnTo>
                  <a:lnTo>
                    <a:pt x="0" y="12"/>
                  </a:lnTo>
                  <a:lnTo>
                    <a:pt x="1" y="10"/>
                  </a:lnTo>
                  <a:lnTo>
                    <a:pt x="10" y="14"/>
                  </a:lnTo>
                  <a:lnTo>
                    <a:pt x="1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3" name="Freeform 4206"/>
            <p:cNvSpPr>
              <a:spLocks noEditPoints="1"/>
            </p:cNvSpPr>
            <p:nvPr/>
          </p:nvSpPr>
          <p:spPr bwMode="auto">
            <a:xfrm>
              <a:off x="7921626" y="3757613"/>
              <a:ext cx="26988" cy="36513"/>
            </a:xfrm>
            <a:custGeom>
              <a:avLst/>
              <a:gdLst>
                <a:gd name="T0" fmla="*/ 3 w 17"/>
                <a:gd name="T1" fmla="*/ 13 h 23"/>
                <a:gd name="T2" fmla="*/ 3 w 17"/>
                <a:gd name="T3" fmla="*/ 13 h 23"/>
                <a:gd name="T4" fmla="*/ 13 w 17"/>
                <a:gd name="T5" fmla="*/ 18 h 23"/>
                <a:gd name="T6" fmla="*/ 13 w 17"/>
                <a:gd name="T7" fmla="*/ 18 h 23"/>
                <a:gd name="T8" fmla="*/ 3 w 17"/>
                <a:gd name="T9" fmla="*/ 13 h 23"/>
                <a:gd name="T10" fmla="*/ 10 w 17"/>
                <a:gd name="T11" fmla="*/ 0 h 23"/>
                <a:gd name="T12" fmla="*/ 17 w 17"/>
                <a:gd name="T13" fmla="*/ 0 h 23"/>
                <a:gd name="T14" fmla="*/ 17 w 17"/>
                <a:gd name="T15" fmla="*/ 23 h 23"/>
                <a:gd name="T16" fmla="*/ 1 w 17"/>
                <a:gd name="T17" fmla="*/ 16 h 23"/>
                <a:gd name="T18" fmla="*/ 0 w 17"/>
                <a:gd name="T19" fmla="*/ 14 h 23"/>
                <a:gd name="T20" fmla="*/ 2 w 17"/>
                <a:gd name="T21" fmla="*/ 9 h 23"/>
                <a:gd name="T22" fmla="*/ 10 w 17"/>
                <a:gd name="T23" fmla="*/ 13 h 23"/>
                <a:gd name="T24" fmla="*/ 10 w 17"/>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23">
                  <a:moveTo>
                    <a:pt x="3" y="13"/>
                  </a:moveTo>
                  <a:lnTo>
                    <a:pt x="3" y="13"/>
                  </a:lnTo>
                  <a:lnTo>
                    <a:pt x="13" y="18"/>
                  </a:lnTo>
                  <a:lnTo>
                    <a:pt x="13" y="18"/>
                  </a:lnTo>
                  <a:lnTo>
                    <a:pt x="3" y="13"/>
                  </a:lnTo>
                  <a:close/>
                  <a:moveTo>
                    <a:pt x="10" y="0"/>
                  </a:moveTo>
                  <a:lnTo>
                    <a:pt x="17" y="0"/>
                  </a:lnTo>
                  <a:lnTo>
                    <a:pt x="17" y="23"/>
                  </a:lnTo>
                  <a:lnTo>
                    <a:pt x="1" y="16"/>
                  </a:lnTo>
                  <a:lnTo>
                    <a:pt x="0" y="14"/>
                  </a:lnTo>
                  <a:lnTo>
                    <a:pt x="2" y="9"/>
                  </a:lnTo>
                  <a:lnTo>
                    <a:pt x="10" y="13"/>
                  </a:lnTo>
                  <a:lnTo>
                    <a:pt x="1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4" name="Freeform 4207"/>
            <p:cNvSpPr/>
            <p:nvPr/>
          </p:nvSpPr>
          <p:spPr bwMode="auto">
            <a:xfrm>
              <a:off x="7997826" y="3984626"/>
              <a:ext cx="26988" cy="242888"/>
            </a:xfrm>
            <a:custGeom>
              <a:avLst/>
              <a:gdLst>
                <a:gd name="T0" fmla="*/ 10 w 17"/>
                <a:gd name="T1" fmla="*/ 0 h 153"/>
                <a:gd name="T2" fmla="*/ 17 w 17"/>
                <a:gd name="T3" fmla="*/ 153 h 153"/>
                <a:gd name="T4" fmla="*/ 0 w 17"/>
                <a:gd name="T5" fmla="*/ 153 h 153"/>
                <a:gd name="T6" fmla="*/ 0 w 17"/>
                <a:gd name="T7" fmla="*/ 149 h 153"/>
                <a:gd name="T8" fmla="*/ 14 w 17"/>
                <a:gd name="T9" fmla="*/ 149 h 153"/>
                <a:gd name="T10" fmla="*/ 8 w 17"/>
                <a:gd name="T11" fmla="*/ 1 h 153"/>
                <a:gd name="T12" fmla="*/ 10 w 17"/>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17" h="153">
                  <a:moveTo>
                    <a:pt x="10" y="0"/>
                  </a:moveTo>
                  <a:lnTo>
                    <a:pt x="17" y="153"/>
                  </a:lnTo>
                  <a:lnTo>
                    <a:pt x="0" y="153"/>
                  </a:lnTo>
                  <a:lnTo>
                    <a:pt x="0" y="149"/>
                  </a:lnTo>
                  <a:lnTo>
                    <a:pt x="14" y="149"/>
                  </a:lnTo>
                  <a:lnTo>
                    <a:pt x="8" y="1"/>
                  </a:lnTo>
                  <a:lnTo>
                    <a:pt x="1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5" name="Freeform 4208"/>
            <p:cNvSpPr>
              <a:spLocks noEditPoints="1"/>
            </p:cNvSpPr>
            <p:nvPr/>
          </p:nvSpPr>
          <p:spPr bwMode="auto">
            <a:xfrm>
              <a:off x="7996238" y="3981451"/>
              <a:ext cx="30163" cy="247650"/>
            </a:xfrm>
            <a:custGeom>
              <a:avLst/>
              <a:gdLst>
                <a:gd name="T0" fmla="*/ 2 w 19"/>
                <a:gd name="T1" fmla="*/ 153 h 156"/>
                <a:gd name="T2" fmla="*/ 2 w 19"/>
                <a:gd name="T3" fmla="*/ 153 h 156"/>
                <a:gd name="T4" fmla="*/ 17 w 19"/>
                <a:gd name="T5" fmla="*/ 153 h 156"/>
                <a:gd name="T6" fmla="*/ 2 w 19"/>
                <a:gd name="T7" fmla="*/ 153 h 156"/>
                <a:gd name="T8" fmla="*/ 13 w 19"/>
                <a:gd name="T9" fmla="*/ 0 h 156"/>
                <a:gd name="T10" fmla="*/ 19 w 19"/>
                <a:gd name="T11" fmla="*/ 156 h 156"/>
                <a:gd name="T12" fmla="*/ 0 w 19"/>
                <a:gd name="T13" fmla="*/ 156 h 156"/>
                <a:gd name="T14" fmla="*/ 0 w 19"/>
                <a:gd name="T15" fmla="*/ 149 h 156"/>
                <a:gd name="T16" fmla="*/ 13 w 19"/>
                <a:gd name="T17" fmla="*/ 149 h 156"/>
                <a:gd name="T18" fmla="*/ 6 w 19"/>
                <a:gd name="T19" fmla="*/ 0 h 156"/>
                <a:gd name="T20" fmla="*/ 13 w 19"/>
                <a:gd name="T2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56">
                  <a:moveTo>
                    <a:pt x="2" y="153"/>
                  </a:moveTo>
                  <a:lnTo>
                    <a:pt x="2" y="153"/>
                  </a:lnTo>
                  <a:lnTo>
                    <a:pt x="17" y="153"/>
                  </a:lnTo>
                  <a:lnTo>
                    <a:pt x="2" y="153"/>
                  </a:lnTo>
                  <a:close/>
                  <a:moveTo>
                    <a:pt x="13" y="0"/>
                  </a:moveTo>
                  <a:lnTo>
                    <a:pt x="19" y="156"/>
                  </a:lnTo>
                  <a:lnTo>
                    <a:pt x="0" y="156"/>
                  </a:lnTo>
                  <a:lnTo>
                    <a:pt x="0" y="149"/>
                  </a:lnTo>
                  <a:lnTo>
                    <a:pt x="13" y="149"/>
                  </a:lnTo>
                  <a:lnTo>
                    <a:pt x="6" y="0"/>
                  </a:lnTo>
                  <a:lnTo>
                    <a:pt x="1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6" name="Freeform 4209"/>
            <p:cNvSpPr/>
            <p:nvPr/>
          </p:nvSpPr>
          <p:spPr bwMode="auto">
            <a:xfrm>
              <a:off x="8035926" y="3992563"/>
              <a:ext cx="42863" cy="234950"/>
            </a:xfrm>
            <a:custGeom>
              <a:avLst/>
              <a:gdLst>
                <a:gd name="T0" fmla="*/ 3 w 27"/>
                <a:gd name="T1" fmla="*/ 0 h 148"/>
                <a:gd name="T2" fmla="*/ 13 w 27"/>
                <a:gd name="T3" fmla="*/ 144 h 148"/>
                <a:gd name="T4" fmla="*/ 27 w 27"/>
                <a:gd name="T5" fmla="*/ 144 h 148"/>
                <a:gd name="T6" fmla="*/ 27 w 27"/>
                <a:gd name="T7" fmla="*/ 148 h 148"/>
                <a:gd name="T8" fmla="*/ 10 w 27"/>
                <a:gd name="T9" fmla="*/ 148 h 148"/>
                <a:gd name="T10" fmla="*/ 0 w 27"/>
                <a:gd name="T11" fmla="*/ 0 h 148"/>
                <a:gd name="T12" fmla="*/ 3 w 27"/>
                <a:gd name="T13" fmla="*/ 0 h 148"/>
              </a:gdLst>
              <a:ahLst/>
              <a:cxnLst>
                <a:cxn ang="0">
                  <a:pos x="T0" y="T1"/>
                </a:cxn>
                <a:cxn ang="0">
                  <a:pos x="T2" y="T3"/>
                </a:cxn>
                <a:cxn ang="0">
                  <a:pos x="T4" y="T5"/>
                </a:cxn>
                <a:cxn ang="0">
                  <a:pos x="T6" y="T7"/>
                </a:cxn>
                <a:cxn ang="0">
                  <a:pos x="T8" y="T9"/>
                </a:cxn>
                <a:cxn ang="0">
                  <a:pos x="T10" y="T11"/>
                </a:cxn>
                <a:cxn ang="0">
                  <a:pos x="T12" y="T13"/>
                </a:cxn>
              </a:cxnLst>
              <a:rect l="0" t="0" r="r" b="b"/>
              <a:pathLst>
                <a:path w="27" h="148">
                  <a:moveTo>
                    <a:pt x="3" y="0"/>
                  </a:moveTo>
                  <a:lnTo>
                    <a:pt x="13" y="144"/>
                  </a:lnTo>
                  <a:lnTo>
                    <a:pt x="27" y="144"/>
                  </a:lnTo>
                  <a:lnTo>
                    <a:pt x="27" y="148"/>
                  </a:lnTo>
                  <a:lnTo>
                    <a:pt x="10" y="148"/>
                  </a:lnTo>
                  <a:lnTo>
                    <a:pt x="0" y="0"/>
                  </a:lnTo>
                  <a:lnTo>
                    <a:pt x="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7" name="Freeform 4210"/>
            <p:cNvSpPr>
              <a:spLocks noEditPoints="1"/>
            </p:cNvSpPr>
            <p:nvPr/>
          </p:nvSpPr>
          <p:spPr bwMode="auto">
            <a:xfrm>
              <a:off x="8032751" y="3989388"/>
              <a:ext cx="47625" cy="239713"/>
            </a:xfrm>
            <a:custGeom>
              <a:avLst/>
              <a:gdLst>
                <a:gd name="T0" fmla="*/ 13 w 30"/>
                <a:gd name="T1" fmla="*/ 148 h 151"/>
                <a:gd name="T2" fmla="*/ 13 w 30"/>
                <a:gd name="T3" fmla="*/ 148 h 151"/>
                <a:gd name="T4" fmla="*/ 28 w 30"/>
                <a:gd name="T5" fmla="*/ 148 h 151"/>
                <a:gd name="T6" fmla="*/ 13 w 30"/>
                <a:gd name="T7" fmla="*/ 148 h 151"/>
                <a:gd name="T8" fmla="*/ 7 w 30"/>
                <a:gd name="T9" fmla="*/ 0 h 151"/>
                <a:gd name="T10" fmla="*/ 16 w 30"/>
                <a:gd name="T11" fmla="*/ 144 h 151"/>
                <a:gd name="T12" fmla="*/ 30 w 30"/>
                <a:gd name="T13" fmla="*/ 144 h 151"/>
                <a:gd name="T14" fmla="*/ 30 w 30"/>
                <a:gd name="T15" fmla="*/ 151 h 151"/>
                <a:gd name="T16" fmla="*/ 9 w 30"/>
                <a:gd name="T17" fmla="*/ 151 h 151"/>
                <a:gd name="T18" fmla="*/ 0 w 30"/>
                <a:gd name="T19" fmla="*/ 0 h 151"/>
                <a:gd name="T20" fmla="*/ 7 w 30"/>
                <a:gd name="T21"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151">
                  <a:moveTo>
                    <a:pt x="13" y="148"/>
                  </a:moveTo>
                  <a:lnTo>
                    <a:pt x="13" y="148"/>
                  </a:lnTo>
                  <a:lnTo>
                    <a:pt x="28" y="148"/>
                  </a:lnTo>
                  <a:lnTo>
                    <a:pt x="13" y="148"/>
                  </a:lnTo>
                  <a:close/>
                  <a:moveTo>
                    <a:pt x="7" y="0"/>
                  </a:moveTo>
                  <a:lnTo>
                    <a:pt x="16" y="144"/>
                  </a:lnTo>
                  <a:lnTo>
                    <a:pt x="30" y="144"/>
                  </a:lnTo>
                  <a:lnTo>
                    <a:pt x="30" y="151"/>
                  </a:lnTo>
                  <a:lnTo>
                    <a:pt x="9" y="151"/>
                  </a:lnTo>
                  <a:lnTo>
                    <a:pt x="0" y="0"/>
                  </a:lnTo>
                  <a:lnTo>
                    <a:pt x="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8" name="Freeform 4211"/>
            <p:cNvSpPr>
              <a:spLocks noEditPoints="1"/>
            </p:cNvSpPr>
            <p:nvPr/>
          </p:nvSpPr>
          <p:spPr bwMode="auto">
            <a:xfrm>
              <a:off x="8097838" y="3898901"/>
              <a:ext cx="238125" cy="341313"/>
            </a:xfrm>
            <a:custGeom>
              <a:avLst/>
              <a:gdLst>
                <a:gd name="T0" fmla="*/ 145 w 150"/>
                <a:gd name="T1" fmla="*/ 4 h 215"/>
                <a:gd name="T2" fmla="*/ 4 w 150"/>
                <a:gd name="T3" fmla="*/ 10 h 215"/>
                <a:gd name="T4" fmla="*/ 22 w 150"/>
                <a:gd name="T5" fmla="*/ 212 h 215"/>
                <a:gd name="T6" fmla="*/ 148 w 150"/>
                <a:gd name="T7" fmla="*/ 204 h 215"/>
                <a:gd name="T8" fmla="*/ 145 w 150"/>
                <a:gd name="T9" fmla="*/ 4 h 215"/>
                <a:gd name="T10" fmla="*/ 148 w 150"/>
                <a:gd name="T11" fmla="*/ 0 h 215"/>
                <a:gd name="T12" fmla="*/ 150 w 150"/>
                <a:gd name="T13" fmla="*/ 207 h 215"/>
                <a:gd name="T14" fmla="*/ 18 w 150"/>
                <a:gd name="T15" fmla="*/ 215 h 215"/>
                <a:gd name="T16" fmla="*/ 0 w 150"/>
                <a:gd name="T17" fmla="*/ 9 h 215"/>
                <a:gd name="T18" fmla="*/ 0 w 150"/>
                <a:gd name="T19" fmla="*/ 8 h 215"/>
                <a:gd name="T20" fmla="*/ 148 w 150"/>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215">
                  <a:moveTo>
                    <a:pt x="145" y="4"/>
                  </a:moveTo>
                  <a:lnTo>
                    <a:pt x="4" y="10"/>
                  </a:lnTo>
                  <a:lnTo>
                    <a:pt x="22" y="212"/>
                  </a:lnTo>
                  <a:lnTo>
                    <a:pt x="148" y="204"/>
                  </a:lnTo>
                  <a:lnTo>
                    <a:pt x="145" y="4"/>
                  </a:lnTo>
                  <a:close/>
                  <a:moveTo>
                    <a:pt x="148" y="0"/>
                  </a:moveTo>
                  <a:lnTo>
                    <a:pt x="150" y="207"/>
                  </a:lnTo>
                  <a:lnTo>
                    <a:pt x="18" y="215"/>
                  </a:lnTo>
                  <a:lnTo>
                    <a:pt x="0" y="9"/>
                  </a:lnTo>
                  <a:lnTo>
                    <a:pt x="0" y="8"/>
                  </a:lnTo>
                  <a:lnTo>
                    <a:pt x="148"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9" name="Freeform 4212"/>
            <p:cNvSpPr>
              <a:spLocks noEditPoints="1"/>
            </p:cNvSpPr>
            <p:nvPr/>
          </p:nvSpPr>
          <p:spPr bwMode="auto">
            <a:xfrm>
              <a:off x="8097750" y="3897357"/>
              <a:ext cx="242789" cy="344510"/>
            </a:xfrm>
            <a:custGeom>
              <a:avLst/>
              <a:gdLst>
                <a:gd name="T0" fmla="*/ 150 w 154"/>
                <a:gd name="T1" fmla="*/ 206 h 217"/>
                <a:gd name="T2" fmla="*/ 23 w 154"/>
                <a:gd name="T3" fmla="*/ 214 h 217"/>
                <a:gd name="T4" fmla="*/ 20 w 154"/>
                <a:gd name="T5" fmla="*/ 214 h 217"/>
                <a:gd name="T6" fmla="*/ 20 w 154"/>
                <a:gd name="T7" fmla="*/ 214 h 217"/>
                <a:gd name="T8" fmla="*/ 150 w 154"/>
                <a:gd name="T9" fmla="*/ 206 h 217"/>
                <a:gd name="T10" fmla="*/ 150 w 154"/>
                <a:gd name="T11" fmla="*/ 206 h 217"/>
                <a:gd name="T12" fmla="*/ 145 w 154"/>
                <a:gd name="T13" fmla="*/ 6 h 217"/>
                <a:gd name="T14" fmla="*/ 6 w 154"/>
                <a:gd name="T15" fmla="*/ 13 h 217"/>
                <a:gd name="T16" fmla="*/ 24 w 154"/>
                <a:gd name="T17" fmla="*/ 210 h 217"/>
                <a:gd name="T18" fmla="*/ 147 w 154"/>
                <a:gd name="T19" fmla="*/ 202 h 217"/>
                <a:gd name="T20" fmla="*/ 145 w 154"/>
                <a:gd name="T21" fmla="*/ 6 h 217"/>
                <a:gd name="T22" fmla="*/ 151 w 154"/>
                <a:gd name="T23" fmla="*/ 0 h 217"/>
                <a:gd name="T24" fmla="*/ 154 w 154"/>
                <a:gd name="T25" fmla="*/ 209 h 217"/>
                <a:gd name="T26" fmla="*/ 18 w 154"/>
                <a:gd name="T27" fmla="*/ 217 h 217"/>
                <a:gd name="T28" fmla="*/ 0 w 154"/>
                <a:gd name="T29" fmla="*/ 10 h 217"/>
                <a:gd name="T30" fmla="*/ 0 w 154"/>
                <a:gd name="T31" fmla="*/ 7 h 217"/>
                <a:gd name="T32" fmla="*/ 151 w 154"/>
                <a:gd name="T33"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217">
                  <a:moveTo>
                    <a:pt x="150" y="206"/>
                  </a:moveTo>
                  <a:lnTo>
                    <a:pt x="23" y="214"/>
                  </a:lnTo>
                  <a:lnTo>
                    <a:pt x="20" y="214"/>
                  </a:lnTo>
                  <a:lnTo>
                    <a:pt x="20" y="214"/>
                  </a:lnTo>
                  <a:lnTo>
                    <a:pt x="150" y="206"/>
                  </a:lnTo>
                  <a:lnTo>
                    <a:pt x="150" y="206"/>
                  </a:lnTo>
                  <a:close/>
                  <a:moveTo>
                    <a:pt x="145" y="6"/>
                  </a:moveTo>
                  <a:lnTo>
                    <a:pt x="6" y="13"/>
                  </a:lnTo>
                  <a:lnTo>
                    <a:pt x="24" y="210"/>
                  </a:lnTo>
                  <a:lnTo>
                    <a:pt x="147" y="202"/>
                  </a:lnTo>
                  <a:lnTo>
                    <a:pt x="145" y="6"/>
                  </a:lnTo>
                  <a:close/>
                  <a:moveTo>
                    <a:pt x="151" y="0"/>
                  </a:moveTo>
                  <a:lnTo>
                    <a:pt x="154" y="209"/>
                  </a:lnTo>
                  <a:lnTo>
                    <a:pt x="18" y="217"/>
                  </a:lnTo>
                  <a:lnTo>
                    <a:pt x="0" y="10"/>
                  </a:lnTo>
                  <a:lnTo>
                    <a:pt x="0" y="7"/>
                  </a:lnTo>
                  <a:lnTo>
                    <a:pt x="15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grpSp>
      <p:sp>
        <p:nvSpPr>
          <p:cNvPr id="60" name="文本框 59"/>
          <p:cNvSpPr txBox="1"/>
          <p:nvPr/>
        </p:nvSpPr>
        <p:spPr>
          <a:xfrm>
            <a:off x="3226956" y="3266848"/>
            <a:ext cx="1516762" cy="400110"/>
          </a:xfrm>
          <a:prstGeom prst="rect">
            <a:avLst/>
          </a:prstGeom>
          <a:noFill/>
        </p:spPr>
        <p:txBody>
          <a:bodyPr wrap="none" rtlCol="0">
            <a:spAutoFit/>
          </a:bodyPr>
          <a:lstStyle>
            <a:defPPr>
              <a:defRPr lang="zh-CN"/>
            </a:defPPr>
            <a:lvl1pPr>
              <a:defRPr sz="6000">
                <a:blipFill dpi="0" rotWithShape="1">
                  <a:blip r:embed="rId1"/>
                  <a:srcRect/>
                  <a:stretch>
                    <a:fillRect/>
                  </a:stretch>
                </a:blipFill>
                <a:latin typeface="Microsoft YaHei" panose="020B0503020204020204" pitchFamily="34" charset="-122"/>
                <a:ea typeface="Microsoft YaHei" panose="020B0503020204020204" pitchFamily="34" charset="-122"/>
              </a:defRPr>
            </a:lvl1pPr>
          </a:lstStyle>
          <a:p>
            <a:r>
              <a:rPr lang="en-US" altLang="zh-CN" sz="20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CONTENTS</a:t>
            </a:r>
            <a:endParaRPr lang="en-US" altLang="zh-CN" sz="20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sp>
        <p:nvSpPr>
          <p:cNvPr id="61" name="矩形 60"/>
          <p:cNvSpPr/>
          <p:nvPr/>
        </p:nvSpPr>
        <p:spPr>
          <a:xfrm>
            <a:off x="3454212" y="3650031"/>
            <a:ext cx="954107" cy="1938992"/>
          </a:xfrm>
          <a:prstGeom prst="rect">
            <a:avLst/>
          </a:prstGeom>
        </p:spPr>
        <p:txBody>
          <a:bodyPr wrap="none">
            <a:spAutoFit/>
          </a:bodyPr>
          <a:lstStyle/>
          <a:p>
            <a:r>
              <a:rPr lang="zh-CN" altLang="en-US" sz="60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目</a:t>
            </a:r>
            <a:endParaRPr lang="zh-CN" altLang="en-US" sz="60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a:p>
            <a:r>
              <a:rPr lang="zh-CN" altLang="en-US" sz="60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录</a:t>
            </a:r>
            <a:endParaRPr lang="zh-CN" altLang="en-US" sz="60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sp>
        <p:nvSpPr>
          <p:cNvPr id="62" name="Freeform 21"/>
          <p:cNvSpPr/>
          <p:nvPr/>
        </p:nvSpPr>
        <p:spPr bwMode="auto">
          <a:xfrm>
            <a:off x="6334760" y="1575435"/>
            <a:ext cx="4362450" cy="246380"/>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63" name="文本框 62"/>
          <p:cNvSpPr txBox="1"/>
          <p:nvPr/>
        </p:nvSpPr>
        <p:spPr>
          <a:xfrm>
            <a:off x="6824980" y="852180"/>
            <a:ext cx="4257348" cy="830997"/>
          </a:xfrm>
          <a:prstGeom prst="rect">
            <a:avLst/>
          </a:prstGeom>
          <a:noFill/>
        </p:spPr>
        <p:txBody>
          <a:bodyPr wrap="square" rtlCol="0">
            <a:spAutoFit/>
          </a:bodyPr>
          <a:lstStyle/>
          <a:p>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研究背景简介</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sp>
        <p:nvSpPr>
          <p:cNvPr id="64" name="矩形 63"/>
          <p:cNvSpPr/>
          <p:nvPr/>
        </p:nvSpPr>
        <p:spPr>
          <a:xfrm>
            <a:off x="6288405" y="1005205"/>
            <a:ext cx="582295" cy="544830"/>
          </a:xfrm>
          <a:prstGeom prst="rect">
            <a:avLst/>
          </a:prstGeom>
          <a:blipFill>
            <a:blip r:embed="rId2" cstate="email"/>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800" dirty="0">
                <a:latin typeface="Microsoft YaHei" panose="020B0503020204020204" pitchFamily="34" charset="-122"/>
                <a:ea typeface="Microsoft YaHei" panose="020B0503020204020204" pitchFamily="34" charset="-122"/>
              </a:rPr>
              <a:t>1</a:t>
            </a:r>
            <a:endParaRPr lang="zh-CN" altLang="en-US" sz="3800" dirty="0">
              <a:latin typeface="Microsoft YaHei" panose="020B0503020204020204" pitchFamily="34" charset="-122"/>
              <a:ea typeface="Microsoft YaHei" panose="020B0503020204020204" pitchFamily="34" charset="-122"/>
            </a:endParaRPr>
          </a:p>
        </p:txBody>
      </p:sp>
      <p:sp>
        <p:nvSpPr>
          <p:cNvPr id="65" name="Freeform 21"/>
          <p:cNvSpPr/>
          <p:nvPr/>
        </p:nvSpPr>
        <p:spPr bwMode="auto">
          <a:xfrm>
            <a:off x="6304280" y="2681605"/>
            <a:ext cx="4362450" cy="246380"/>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66" name="文本框 65"/>
          <p:cNvSpPr txBox="1"/>
          <p:nvPr/>
        </p:nvSpPr>
        <p:spPr>
          <a:xfrm>
            <a:off x="6882808" y="2008846"/>
            <a:ext cx="4010508" cy="830997"/>
          </a:xfrm>
          <a:prstGeom prst="rect">
            <a:avLst/>
          </a:prstGeom>
          <a:noFill/>
        </p:spPr>
        <p:txBody>
          <a:bodyPr wrap="square" rtlCol="0">
            <a:spAutoFit/>
          </a:bodyPr>
          <a:lstStyle/>
          <a:p>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研究问题定义</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sp>
        <p:nvSpPr>
          <p:cNvPr id="67" name="矩形 66"/>
          <p:cNvSpPr/>
          <p:nvPr/>
        </p:nvSpPr>
        <p:spPr>
          <a:xfrm>
            <a:off x="6257925" y="2111375"/>
            <a:ext cx="582295" cy="544830"/>
          </a:xfrm>
          <a:prstGeom prst="rect">
            <a:avLst/>
          </a:prstGeom>
          <a:blipFill>
            <a:blip r:embed="rId2" cstate="email"/>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800" dirty="0">
                <a:latin typeface="Microsoft YaHei" panose="020B0503020204020204" pitchFamily="34" charset="-122"/>
                <a:ea typeface="Microsoft YaHei" panose="020B0503020204020204" pitchFamily="34" charset="-122"/>
              </a:rPr>
              <a:t>2</a:t>
            </a:r>
            <a:endParaRPr lang="en-US" sz="3800" dirty="0">
              <a:latin typeface="Microsoft YaHei" panose="020B0503020204020204" pitchFamily="34" charset="-122"/>
              <a:ea typeface="Microsoft YaHei" panose="020B0503020204020204" pitchFamily="34" charset="-122"/>
            </a:endParaRPr>
          </a:p>
        </p:txBody>
      </p:sp>
      <p:sp>
        <p:nvSpPr>
          <p:cNvPr id="68" name="Freeform 21"/>
          <p:cNvSpPr/>
          <p:nvPr/>
        </p:nvSpPr>
        <p:spPr bwMode="auto">
          <a:xfrm>
            <a:off x="6319520" y="3828415"/>
            <a:ext cx="4362450" cy="246380"/>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69" name="文本框 68"/>
          <p:cNvSpPr txBox="1"/>
          <p:nvPr/>
        </p:nvSpPr>
        <p:spPr>
          <a:xfrm>
            <a:off x="6834353" y="3115101"/>
            <a:ext cx="4080870" cy="830997"/>
          </a:xfrm>
          <a:prstGeom prst="rect">
            <a:avLst/>
          </a:prstGeom>
          <a:noFill/>
        </p:spPr>
        <p:txBody>
          <a:bodyPr wrap="square" rtlCol="0">
            <a:spAutoFit/>
          </a:bodyPr>
          <a:lstStyle/>
          <a:p>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研究数据介绍</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sp>
        <p:nvSpPr>
          <p:cNvPr id="70" name="矩形 69"/>
          <p:cNvSpPr/>
          <p:nvPr/>
        </p:nvSpPr>
        <p:spPr>
          <a:xfrm>
            <a:off x="6273165" y="3258185"/>
            <a:ext cx="582295" cy="544830"/>
          </a:xfrm>
          <a:prstGeom prst="rect">
            <a:avLst/>
          </a:prstGeom>
          <a:blipFill>
            <a:blip r:embed="rId2" cstate="email"/>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800" dirty="0">
                <a:latin typeface="Microsoft YaHei" panose="020B0503020204020204" pitchFamily="34" charset="-122"/>
                <a:ea typeface="Microsoft YaHei" panose="020B0503020204020204" pitchFamily="34" charset="-122"/>
              </a:rPr>
              <a:t>3</a:t>
            </a:r>
            <a:endParaRPr lang="en-US" sz="3800" dirty="0">
              <a:latin typeface="Microsoft YaHei" panose="020B0503020204020204" pitchFamily="34" charset="-122"/>
              <a:ea typeface="Microsoft YaHei" panose="020B0503020204020204" pitchFamily="34" charset="-122"/>
            </a:endParaRPr>
          </a:p>
        </p:txBody>
      </p:sp>
      <p:sp>
        <p:nvSpPr>
          <p:cNvPr id="71" name="Freeform 21"/>
          <p:cNvSpPr/>
          <p:nvPr/>
        </p:nvSpPr>
        <p:spPr bwMode="auto">
          <a:xfrm>
            <a:off x="6289040" y="5067935"/>
            <a:ext cx="4362450" cy="246380"/>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72" name="文本框 71"/>
          <p:cNvSpPr txBox="1"/>
          <p:nvPr/>
        </p:nvSpPr>
        <p:spPr>
          <a:xfrm>
            <a:off x="6874235" y="4381939"/>
            <a:ext cx="3875351" cy="830997"/>
          </a:xfrm>
          <a:prstGeom prst="rect">
            <a:avLst/>
          </a:prstGeom>
          <a:noFill/>
        </p:spPr>
        <p:txBody>
          <a:bodyPr wrap="square" rtlCol="0">
            <a:spAutoFit/>
          </a:bodyPr>
          <a:lstStyle/>
          <a:p>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后续工作规划</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sp>
        <p:nvSpPr>
          <p:cNvPr id="73" name="矩形 72"/>
          <p:cNvSpPr/>
          <p:nvPr/>
        </p:nvSpPr>
        <p:spPr>
          <a:xfrm>
            <a:off x="6242685" y="4497705"/>
            <a:ext cx="582295" cy="544830"/>
          </a:xfrm>
          <a:prstGeom prst="rect">
            <a:avLst/>
          </a:prstGeom>
          <a:blipFill>
            <a:blip r:embed="rId2" cstate="email"/>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800" dirty="0">
                <a:latin typeface="Microsoft YaHei" panose="020B0503020204020204" pitchFamily="34" charset="-122"/>
                <a:ea typeface="Microsoft YaHei" panose="020B0503020204020204" pitchFamily="34" charset="-122"/>
              </a:rPr>
              <a:t>4</a:t>
            </a:r>
            <a:endParaRPr lang="en-US" sz="3800" dirty="0">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linds(horizontal)">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1" nodeType="clickEffect">
                                  <p:stCondLst>
                                    <p:cond delay="0"/>
                                  </p:stCondLst>
                                  <p:childTnLst>
                                    <p:set>
                                      <p:cBhvr>
                                        <p:cTn id="11" dur="1" fill="hold">
                                          <p:stCondLst>
                                            <p:cond delay="0"/>
                                          </p:stCondLst>
                                        </p:cTn>
                                        <p:tgtEl>
                                          <p:spTgt spid="60"/>
                                        </p:tgtEl>
                                        <p:attrNameLst>
                                          <p:attrName>style.visibility</p:attrName>
                                        </p:attrNameLst>
                                      </p:cBhvr>
                                      <p:to>
                                        <p:strVal val="visible"/>
                                      </p:to>
                                    </p:set>
                                    <p:animEffect transition="in" filter="wheel(1)">
                                      <p:cBhvr>
                                        <p:cTn id="12" dur="2000"/>
                                        <p:tgtEl>
                                          <p:spTgt spid="60"/>
                                        </p:tgtEl>
                                      </p:cBhvr>
                                    </p:animEffect>
                                  </p:childTnLst>
                                </p:cTn>
                              </p:par>
                              <p:par>
                                <p:cTn id="13" presetID="21" presetClass="entr" presetSubtype="1" fill="hold" grpId="1" nodeType="withEffect">
                                  <p:stCondLst>
                                    <p:cond delay="0"/>
                                  </p:stCondLst>
                                  <p:childTnLst>
                                    <p:set>
                                      <p:cBhvr>
                                        <p:cTn id="14" dur="1" fill="hold">
                                          <p:stCondLst>
                                            <p:cond delay="0"/>
                                          </p:stCondLst>
                                        </p:cTn>
                                        <p:tgtEl>
                                          <p:spTgt spid="61"/>
                                        </p:tgtEl>
                                        <p:attrNameLst>
                                          <p:attrName>style.visibility</p:attrName>
                                        </p:attrNameLst>
                                      </p:cBhvr>
                                      <p:to>
                                        <p:strVal val="visible"/>
                                      </p:to>
                                    </p:set>
                                    <p:animEffect transition="in" filter="wheel(1)">
                                      <p:cBhvr>
                                        <p:cTn id="15" dur="2000"/>
                                        <p:tgtEl>
                                          <p:spTgt spid="61"/>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62"/>
                                        </p:tgtEl>
                                        <p:attrNameLst>
                                          <p:attrName>style.visibility</p:attrName>
                                        </p:attrNameLst>
                                      </p:cBhvr>
                                      <p:to>
                                        <p:strVal val="visible"/>
                                      </p:to>
                                    </p:set>
                                    <p:animEffect transition="in" filter="blinds(horizontal)">
                                      <p:cBhvr>
                                        <p:cTn id="20" dur="500"/>
                                        <p:tgtEl>
                                          <p:spTgt spid="62"/>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63"/>
                                        </p:tgtEl>
                                        <p:attrNameLst>
                                          <p:attrName>style.visibility</p:attrName>
                                        </p:attrNameLst>
                                      </p:cBhvr>
                                      <p:to>
                                        <p:strVal val="visible"/>
                                      </p:to>
                                    </p:set>
                                    <p:animEffect transition="in" filter="blinds(horizontal)">
                                      <p:cBhvr>
                                        <p:cTn id="23" dur="500"/>
                                        <p:tgtEl>
                                          <p:spTgt spid="63"/>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64"/>
                                        </p:tgtEl>
                                        <p:attrNameLst>
                                          <p:attrName>style.visibility</p:attrName>
                                        </p:attrNameLst>
                                      </p:cBhvr>
                                      <p:to>
                                        <p:strVal val="visible"/>
                                      </p:to>
                                    </p:set>
                                    <p:animEffect transition="in" filter="blinds(horizontal)">
                                      <p:cBhvr>
                                        <p:cTn id="26" dur="500"/>
                                        <p:tgtEl>
                                          <p:spTgt spid="64"/>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65"/>
                                        </p:tgtEl>
                                        <p:attrNameLst>
                                          <p:attrName>style.visibility</p:attrName>
                                        </p:attrNameLst>
                                      </p:cBhvr>
                                      <p:to>
                                        <p:strVal val="visible"/>
                                      </p:to>
                                    </p:set>
                                    <p:animEffect transition="in" filter="blinds(horizontal)">
                                      <p:cBhvr>
                                        <p:cTn id="31" dur="500"/>
                                        <p:tgtEl>
                                          <p:spTgt spid="65"/>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66"/>
                                        </p:tgtEl>
                                        <p:attrNameLst>
                                          <p:attrName>style.visibility</p:attrName>
                                        </p:attrNameLst>
                                      </p:cBhvr>
                                      <p:to>
                                        <p:strVal val="visible"/>
                                      </p:to>
                                    </p:set>
                                    <p:animEffect transition="in" filter="blinds(horizontal)">
                                      <p:cBhvr>
                                        <p:cTn id="34" dur="500"/>
                                        <p:tgtEl>
                                          <p:spTgt spid="66"/>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67"/>
                                        </p:tgtEl>
                                        <p:attrNameLst>
                                          <p:attrName>style.visibility</p:attrName>
                                        </p:attrNameLst>
                                      </p:cBhvr>
                                      <p:to>
                                        <p:strVal val="visible"/>
                                      </p:to>
                                    </p:set>
                                    <p:animEffect transition="in" filter="blinds(horizontal)">
                                      <p:cBhvr>
                                        <p:cTn id="37" dur="500"/>
                                        <p:tgtEl>
                                          <p:spTgt spid="67"/>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68"/>
                                        </p:tgtEl>
                                        <p:attrNameLst>
                                          <p:attrName>style.visibility</p:attrName>
                                        </p:attrNameLst>
                                      </p:cBhvr>
                                      <p:to>
                                        <p:strVal val="visible"/>
                                      </p:to>
                                    </p:set>
                                    <p:animEffect transition="in" filter="blinds(horizontal)">
                                      <p:cBhvr>
                                        <p:cTn id="42" dur="500"/>
                                        <p:tgtEl>
                                          <p:spTgt spid="68"/>
                                        </p:tgtEl>
                                      </p:cBhvr>
                                    </p:animEffect>
                                  </p:childTnLst>
                                </p:cTn>
                              </p:par>
                              <p:par>
                                <p:cTn id="43" presetID="3" presetClass="entr" presetSubtype="10" fill="hold" grpId="0" nodeType="withEffect">
                                  <p:stCondLst>
                                    <p:cond delay="0"/>
                                  </p:stCondLst>
                                  <p:childTnLst>
                                    <p:set>
                                      <p:cBhvr>
                                        <p:cTn id="44" dur="1" fill="hold">
                                          <p:stCondLst>
                                            <p:cond delay="0"/>
                                          </p:stCondLst>
                                        </p:cTn>
                                        <p:tgtEl>
                                          <p:spTgt spid="69"/>
                                        </p:tgtEl>
                                        <p:attrNameLst>
                                          <p:attrName>style.visibility</p:attrName>
                                        </p:attrNameLst>
                                      </p:cBhvr>
                                      <p:to>
                                        <p:strVal val="visible"/>
                                      </p:to>
                                    </p:set>
                                    <p:animEffect transition="in" filter="blinds(horizontal)">
                                      <p:cBhvr>
                                        <p:cTn id="45" dur="500"/>
                                        <p:tgtEl>
                                          <p:spTgt spid="69"/>
                                        </p:tgtEl>
                                      </p:cBhvr>
                                    </p:animEffect>
                                  </p:childTnLst>
                                </p:cTn>
                              </p:par>
                              <p:par>
                                <p:cTn id="46" presetID="3" presetClass="entr" presetSubtype="10" fill="hold" grpId="0" nodeType="withEffect">
                                  <p:stCondLst>
                                    <p:cond delay="0"/>
                                  </p:stCondLst>
                                  <p:childTnLst>
                                    <p:set>
                                      <p:cBhvr>
                                        <p:cTn id="47" dur="1" fill="hold">
                                          <p:stCondLst>
                                            <p:cond delay="0"/>
                                          </p:stCondLst>
                                        </p:cTn>
                                        <p:tgtEl>
                                          <p:spTgt spid="70"/>
                                        </p:tgtEl>
                                        <p:attrNameLst>
                                          <p:attrName>style.visibility</p:attrName>
                                        </p:attrNameLst>
                                      </p:cBhvr>
                                      <p:to>
                                        <p:strVal val="visible"/>
                                      </p:to>
                                    </p:set>
                                    <p:animEffect transition="in" filter="blinds(horizontal)">
                                      <p:cBhvr>
                                        <p:cTn id="48" dur="500"/>
                                        <p:tgtEl>
                                          <p:spTgt spid="70"/>
                                        </p:tgtEl>
                                      </p:cBhvr>
                                    </p:animEffect>
                                  </p:childTnLst>
                                </p:cTn>
                              </p:par>
                            </p:childTnLst>
                          </p:cTn>
                        </p:par>
                      </p:childTnLst>
                    </p:cTn>
                  </p:par>
                  <p:par>
                    <p:cTn id="49" fill="hold">
                      <p:stCondLst>
                        <p:cond delay="indefinite"/>
                      </p:stCondLst>
                      <p:childTnLst>
                        <p:par>
                          <p:cTn id="50" fill="hold">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71"/>
                                        </p:tgtEl>
                                        <p:attrNameLst>
                                          <p:attrName>style.visibility</p:attrName>
                                        </p:attrNameLst>
                                      </p:cBhvr>
                                      <p:to>
                                        <p:strVal val="visible"/>
                                      </p:to>
                                    </p:set>
                                    <p:animEffect transition="in" filter="blinds(horizontal)">
                                      <p:cBhvr>
                                        <p:cTn id="53" dur="500"/>
                                        <p:tgtEl>
                                          <p:spTgt spid="71"/>
                                        </p:tgtEl>
                                      </p:cBhvr>
                                    </p:animEffect>
                                  </p:childTnLst>
                                </p:cTn>
                              </p:par>
                              <p:par>
                                <p:cTn id="54" presetID="3" presetClass="entr" presetSubtype="10" fill="hold" grpId="0" nodeType="withEffect">
                                  <p:stCondLst>
                                    <p:cond delay="0"/>
                                  </p:stCondLst>
                                  <p:childTnLst>
                                    <p:set>
                                      <p:cBhvr>
                                        <p:cTn id="55" dur="1" fill="hold">
                                          <p:stCondLst>
                                            <p:cond delay="0"/>
                                          </p:stCondLst>
                                        </p:cTn>
                                        <p:tgtEl>
                                          <p:spTgt spid="72"/>
                                        </p:tgtEl>
                                        <p:attrNameLst>
                                          <p:attrName>style.visibility</p:attrName>
                                        </p:attrNameLst>
                                      </p:cBhvr>
                                      <p:to>
                                        <p:strVal val="visible"/>
                                      </p:to>
                                    </p:set>
                                    <p:animEffect transition="in" filter="blinds(horizontal)">
                                      <p:cBhvr>
                                        <p:cTn id="56" dur="500"/>
                                        <p:tgtEl>
                                          <p:spTgt spid="72"/>
                                        </p:tgtEl>
                                      </p:cBhvr>
                                    </p:animEffect>
                                  </p:childTnLst>
                                </p:cTn>
                              </p:par>
                              <p:par>
                                <p:cTn id="57" presetID="3" presetClass="entr" presetSubtype="10" fill="hold" grpId="0" nodeType="withEffect">
                                  <p:stCondLst>
                                    <p:cond delay="0"/>
                                  </p:stCondLst>
                                  <p:childTnLst>
                                    <p:set>
                                      <p:cBhvr>
                                        <p:cTn id="58" dur="1" fill="hold">
                                          <p:stCondLst>
                                            <p:cond delay="0"/>
                                          </p:stCondLst>
                                        </p:cTn>
                                        <p:tgtEl>
                                          <p:spTgt spid="73"/>
                                        </p:tgtEl>
                                        <p:attrNameLst>
                                          <p:attrName>style.visibility</p:attrName>
                                        </p:attrNameLst>
                                      </p:cBhvr>
                                      <p:to>
                                        <p:strVal val="visible"/>
                                      </p:to>
                                    </p:set>
                                    <p:animEffect transition="in" filter="blinds(horizontal)">
                                      <p:cBhvr>
                                        <p:cTn id="59"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0" grpId="1"/>
      <p:bldP spid="61" grpId="0"/>
      <p:bldP spid="61" grpId="1"/>
      <p:bldP spid="62" grpId="0" animBg="1"/>
      <p:bldP spid="63" grpId="0"/>
      <p:bldP spid="64" grpId="0" animBg="1"/>
      <p:bldP spid="65" grpId="0" animBg="1"/>
      <p:bldP spid="66" grpId="0"/>
      <p:bldP spid="67" grpId="0" animBg="1"/>
      <p:bldP spid="68" grpId="0" animBg="1"/>
      <p:bldP spid="69" grpId="0"/>
      <p:bldP spid="70" grpId="0" animBg="1"/>
      <p:bldP spid="71" grpId="0" animBg="1"/>
      <p:bldP spid="72" grpId="0"/>
      <p:bldP spid="7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Freeform 22"/>
          <p:cNvSpPr>
            <a:spLocks noEditPoints="1"/>
          </p:cNvSpPr>
          <p:nvPr/>
        </p:nvSpPr>
        <p:spPr bwMode="auto">
          <a:xfrm>
            <a:off x="4778330" y="965891"/>
            <a:ext cx="3453891" cy="217113"/>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52" name="Group 227"/>
          <p:cNvGrpSpPr>
            <a:grpSpLocks noChangeAspect="1"/>
          </p:cNvGrpSpPr>
          <p:nvPr/>
        </p:nvGrpSpPr>
        <p:grpSpPr bwMode="auto">
          <a:xfrm>
            <a:off x="4117383" y="427998"/>
            <a:ext cx="660947" cy="760937"/>
            <a:chOff x="1024" y="313"/>
            <a:chExt cx="780" cy="898"/>
          </a:xfrm>
          <a:solidFill>
            <a:schemeClr val="tx1">
              <a:lumMod val="75000"/>
              <a:lumOff val="25000"/>
            </a:schemeClr>
          </a:solidFill>
        </p:grpSpPr>
        <p:sp>
          <p:nvSpPr>
            <p:cNvPr id="53"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62" name="文本框 61"/>
          <p:cNvSpPr txBox="1"/>
          <p:nvPr/>
        </p:nvSpPr>
        <p:spPr>
          <a:xfrm>
            <a:off x="5258473" y="416920"/>
            <a:ext cx="2840499" cy="583565"/>
          </a:xfrm>
          <a:prstGeom prst="rect">
            <a:avLst/>
          </a:prstGeom>
          <a:noFill/>
        </p:spPr>
        <p:txBody>
          <a:bodyPr wrap="square" rtlCol="0">
            <a:spAutoFit/>
          </a:bodyPr>
          <a:lstStyle/>
          <a:p>
            <a:r>
              <a:rPr lang="zh-CN" altLang="en-US" sz="3200" b="1" dirty="0">
                <a:solidFill>
                  <a:schemeClr val="tx1">
                    <a:lumMod val="75000"/>
                    <a:lumOff val="25000"/>
                  </a:schemeClr>
                </a:solidFill>
                <a:latin typeface="方正静蕾简体" panose="02000000000000000000" pitchFamily="2" charset="-122"/>
                <a:ea typeface="方正静蕾简体" panose="02000000000000000000" pitchFamily="2" charset="-122"/>
              </a:rPr>
              <a:t>算法结果</a:t>
            </a:r>
            <a:r>
              <a:rPr lang="zh-CN" altLang="en-US" sz="3200" b="1" dirty="0">
                <a:solidFill>
                  <a:schemeClr val="tx1">
                    <a:lumMod val="75000"/>
                    <a:lumOff val="25000"/>
                  </a:schemeClr>
                </a:solidFill>
                <a:latin typeface="方正静蕾简体" panose="02000000000000000000" pitchFamily="2" charset="-122"/>
                <a:ea typeface="方正静蕾简体" panose="02000000000000000000" pitchFamily="2" charset="-122"/>
              </a:rPr>
              <a:t>评价</a:t>
            </a:r>
            <a:endParaRPr lang="zh-CN" altLang="en-US" sz="32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grpSp>
        <p:nvGrpSpPr>
          <p:cNvPr id="4" name="Group 4"/>
          <p:cNvGrpSpPr>
            <a:grpSpLocks noChangeAspect="1"/>
          </p:cNvGrpSpPr>
          <p:nvPr/>
        </p:nvGrpSpPr>
        <p:grpSpPr bwMode="auto">
          <a:xfrm>
            <a:off x="591185" y="2343150"/>
            <a:ext cx="2179320" cy="3002280"/>
            <a:chOff x="1325" y="1255"/>
            <a:chExt cx="740" cy="1019"/>
          </a:xfrm>
          <a:solidFill>
            <a:schemeClr val="tx1">
              <a:lumMod val="75000"/>
              <a:lumOff val="25000"/>
            </a:schemeClr>
          </a:solidFill>
        </p:grpSpPr>
        <p:sp>
          <p:nvSpPr>
            <p:cNvPr id="7" name="Freeform 5"/>
            <p:cNvSpPr/>
            <p:nvPr/>
          </p:nvSpPr>
          <p:spPr bwMode="auto">
            <a:xfrm>
              <a:off x="1483" y="1255"/>
              <a:ext cx="582" cy="519"/>
            </a:xfrm>
            <a:custGeom>
              <a:avLst/>
              <a:gdLst>
                <a:gd name="T0" fmla="*/ 9 w 244"/>
                <a:gd name="T1" fmla="*/ 127 h 218"/>
                <a:gd name="T2" fmla="*/ 53 w 244"/>
                <a:gd name="T3" fmla="*/ 203 h 218"/>
                <a:gd name="T4" fmla="*/ 141 w 244"/>
                <a:gd name="T5" fmla="*/ 212 h 218"/>
                <a:gd name="T6" fmla="*/ 209 w 244"/>
                <a:gd name="T7" fmla="*/ 84 h 218"/>
                <a:gd name="T8" fmla="*/ 45 w 244"/>
                <a:gd name="T9" fmla="*/ 42 h 218"/>
                <a:gd name="T10" fmla="*/ 2 w 244"/>
                <a:gd name="T11" fmla="*/ 115 h 218"/>
                <a:gd name="T12" fmla="*/ 44 w 244"/>
                <a:gd name="T13" fmla="*/ 188 h 218"/>
                <a:gd name="T14" fmla="*/ 48 w 244"/>
                <a:gd name="T15" fmla="*/ 181 h 218"/>
                <a:gd name="T16" fmla="*/ 9 w 244"/>
                <a:gd name="T17" fmla="*/ 129 h 218"/>
                <a:gd name="T18" fmla="*/ 53 w 244"/>
                <a:gd name="T19" fmla="*/ 44 h 218"/>
                <a:gd name="T20" fmla="*/ 196 w 244"/>
                <a:gd name="T21" fmla="*/ 80 h 218"/>
                <a:gd name="T22" fmla="*/ 210 w 244"/>
                <a:gd name="T23" fmla="*/ 155 h 218"/>
                <a:gd name="T24" fmla="*/ 141 w 244"/>
                <a:gd name="T25" fmla="*/ 205 h 218"/>
                <a:gd name="T26" fmla="*/ 63 w 244"/>
                <a:gd name="T27" fmla="*/ 199 h 218"/>
                <a:gd name="T28" fmla="*/ 16 w 244"/>
                <a:gd name="T29" fmla="*/ 125 h 218"/>
                <a:gd name="T30" fmla="*/ 9 w 244"/>
                <a:gd name="T31" fmla="*/ 12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 h="218">
                  <a:moveTo>
                    <a:pt x="9" y="127"/>
                  </a:moveTo>
                  <a:cubicBezTo>
                    <a:pt x="6" y="163"/>
                    <a:pt x="21" y="188"/>
                    <a:pt x="53" y="203"/>
                  </a:cubicBezTo>
                  <a:cubicBezTo>
                    <a:pt x="80" y="216"/>
                    <a:pt x="112" y="218"/>
                    <a:pt x="141" y="212"/>
                  </a:cubicBezTo>
                  <a:cubicBezTo>
                    <a:pt x="201" y="200"/>
                    <a:pt x="244" y="141"/>
                    <a:pt x="209" y="84"/>
                  </a:cubicBezTo>
                  <a:cubicBezTo>
                    <a:pt x="177" y="33"/>
                    <a:pt x="97" y="0"/>
                    <a:pt x="45" y="42"/>
                  </a:cubicBezTo>
                  <a:cubicBezTo>
                    <a:pt x="24" y="59"/>
                    <a:pt x="2" y="86"/>
                    <a:pt x="2" y="115"/>
                  </a:cubicBezTo>
                  <a:cubicBezTo>
                    <a:pt x="1" y="147"/>
                    <a:pt x="21" y="168"/>
                    <a:pt x="44" y="188"/>
                  </a:cubicBezTo>
                  <a:cubicBezTo>
                    <a:pt x="47" y="190"/>
                    <a:pt x="51" y="184"/>
                    <a:pt x="48" y="181"/>
                  </a:cubicBezTo>
                  <a:cubicBezTo>
                    <a:pt x="32" y="166"/>
                    <a:pt x="16" y="151"/>
                    <a:pt x="9" y="129"/>
                  </a:cubicBezTo>
                  <a:cubicBezTo>
                    <a:pt x="0" y="96"/>
                    <a:pt x="28" y="62"/>
                    <a:pt x="53" y="44"/>
                  </a:cubicBezTo>
                  <a:cubicBezTo>
                    <a:pt x="100" y="10"/>
                    <a:pt x="163" y="41"/>
                    <a:pt x="196" y="80"/>
                  </a:cubicBezTo>
                  <a:cubicBezTo>
                    <a:pt x="215" y="101"/>
                    <a:pt x="221" y="129"/>
                    <a:pt x="210" y="155"/>
                  </a:cubicBezTo>
                  <a:cubicBezTo>
                    <a:pt x="199" y="183"/>
                    <a:pt x="168" y="198"/>
                    <a:pt x="141" y="205"/>
                  </a:cubicBezTo>
                  <a:cubicBezTo>
                    <a:pt x="115" y="211"/>
                    <a:pt x="88" y="207"/>
                    <a:pt x="63" y="199"/>
                  </a:cubicBezTo>
                  <a:cubicBezTo>
                    <a:pt x="30" y="187"/>
                    <a:pt x="13" y="160"/>
                    <a:pt x="16" y="125"/>
                  </a:cubicBezTo>
                  <a:cubicBezTo>
                    <a:pt x="16" y="120"/>
                    <a:pt x="9" y="124"/>
                    <a:pt x="9"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9" name="Freeform 6"/>
            <p:cNvSpPr/>
            <p:nvPr/>
          </p:nvSpPr>
          <p:spPr bwMode="auto">
            <a:xfrm>
              <a:off x="1447" y="1731"/>
              <a:ext cx="377" cy="303"/>
            </a:xfrm>
            <a:custGeom>
              <a:avLst/>
              <a:gdLst>
                <a:gd name="T0" fmla="*/ 64 w 158"/>
                <a:gd name="T1" fmla="*/ 3 h 127"/>
                <a:gd name="T2" fmla="*/ 32 w 158"/>
                <a:gd name="T3" fmla="*/ 38 h 127"/>
                <a:gd name="T4" fmla="*/ 7 w 158"/>
                <a:gd name="T5" fmla="*/ 76 h 127"/>
                <a:gd name="T6" fmla="*/ 60 w 158"/>
                <a:gd name="T7" fmla="*/ 115 h 127"/>
                <a:gd name="T8" fmla="*/ 139 w 158"/>
                <a:gd name="T9" fmla="*/ 103 h 127"/>
                <a:gd name="T10" fmla="*/ 153 w 158"/>
                <a:gd name="T11" fmla="*/ 5 h 127"/>
                <a:gd name="T12" fmla="*/ 146 w 158"/>
                <a:gd name="T13" fmla="*/ 8 h 127"/>
                <a:gd name="T14" fmla="*/ 142 w 158"/>
                <a:gd name="T15" fmla="*/ 76 h 127"/>
                <a:gd name="T16" fmla="*/ 100 w 158"/>
                <a:gd name="T17" fmla="*/ 111 h 127"/>
                <a:gd name="T18" fmla="*/ 75 w 158"/>
                <a:gd name="T19" fmla="*/ 109 h 127"/>
                <a:gd name="T20" fmla="*/ 15 w 158"/>
                <a:gd name="T21" fmla="*/ 84 h 127"/>
                <a:gd name="T22" fmla="*/ 37 w 158"/>
                <a:gd name="T23" fmla="*/ 41 h 127"/>
                <a:gd name="T24" fmla="*/ 66 w 158"/>
                <a:gd name="T25" fmla="*/ 10 h 127"/>
                <a:gd name="T26" fmla="*/ 64 w 158"/>
                <a:gd name="T27" fmla="*/ 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27">
                  <a:moveTo>
                    <a:pt x="64" y="3"/>
                  </a:moveTo>
                  <a:cubicBezTo>
                    <a:pt x="51" y="12"/>
                    <a:pt x="42" y="26"/>
                    <a:pt x="32" y="38"/>
                  </a:cubicBezTo>
                  <a:cubicBezTo>
                    <a:pt x="22" y="50"/>
                    <a:pt x="12" y="61"/>
                    <a:pt x="7" y="76"/>
                  </a:cubicBezTo>
                  <a:cubicBezTo>
                    <a:pt x="0" y="104"/>
                    <a:pt x="42" y="113"/>
                    <a:pt x="60" y="115"/>
                  </a:cubicBezTo>
                  <a:cubicBezTo>
                    <a:pt x="86" y="118"/>
                    <a:pt x="121" y="127"/>
                    <a:pt x="139" y="103"/>
                  </a:cubicBezTo>
                  <a:cubicBezTo>
                    <a:pt x="158" y="77"/>
                    <a:pt x="151" y="35"/>
                    <a:pt x="153" y="5"/>
                  </a:cubicBezTo>
                  <a:cubicBezTo>
                    <a:pt x="153" y="0"/>
                    <a:pt x="146" y="4"/>
                    <a:pt x="146" y="8"/>
                  </a:cubicBezTo>
                  <a:cubicBezTo>
                    <a:pt x="145" y="30"/>
                    <a:pt x="147" y="54"/>
                    <a:pt x="142" y="76"/>
                  </a:cubicBezTo>
                  <a:cubicBezTo>
                    <a:pt x="138" y="97"/>
                    <a:pt x="125" y="113"/>
                    <a:pt x="100" y="111"/>
                  </a:cubicBezTo>
                  <a:cubicBezTo>
                    <a:pt x="92" y="110"/>
                    <a:pt x="83" y="110"/>
                    <a:pt x="75" y="109"/>
                  </a:cubicBezTo>
                  <a:cubicBezTo>
                    <a:pt x="54" y="108"/>
                    <a:pt x="24" y="106"/>
                    <a:pt x="15" y="84"/>
                  </a:cubicBezTo>
                  <a:cubicBezTo>
                    <a:pt x="9" y="70"/>
                    <a:pt x="29" y="51"/>
                    <a:pt x="37" y="41"/>
                  </a:cubicBezTo>
                  <a:cubicBezTo>
                    <a:pt x="46" y="30"/>
                    <a:pt x="54" y="18"/>
                    <a:pt x="66" y="10"/>
                  </a:cubicBezTo>
                  <a:cubicBezTo>
                    <a:pt x="70" y="7"/>
                    <a:pt x="69" y="0"/>
                    <a:pt x="6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0" name="Freeform 7"/>
            <p:cNvSpPr/>
            <p:nvPr/>
          </p:nvSpPr>
          <p:spPr bwMode="auto">
            <a:xfrm>
              <a:off x="1454" y="1977"/>
              <a:ext cx="206" cy="297"/>
            </a:xfrm>
            <a:custGeom>
              <a:avLst/>
              <a:gdLst>
                <a:gd name="T0" fmla="*/ 35 w 86"/>
                <a:gd name="T1" fmla="*/ 8 h 125"/>
                <a:gd name="T2" fmla="*/ 35 w 86"/>
                <a:gd name="T3" fmla="*/ 5 h 125"/>
                <a:gd name="T4" fmla="*/ 28 w 86"/>
                <a:gd name="T5" fmla="*/ 8 h 125"/>
                <a:gd name="T6" fmla="*/ 52 w 86"/>
                <a:gd name="T7" fmla="*/ 54 h 125"/>
                <a:gd name="T8" fmla="*/ 67 w 86"/>
                <a:gd name="T9" fmla="*/ 80 h 125"/>
                <a:gd name="T10" fmla="*/ 46 w 86"/>
                <a:gd name="T11" fmla="*/ 88 h 125"/>
                <a:gd name="T12" fmla="*/ 10 w 86"/>
                <a:gd name="T13" fmla="*/ 111 h 125"/>
                <a:gd name="T14" fmla="*/ 68 w 86"/>
                <a:gd name="T15" fmla="*/ 110 h 125"/>
                <a:gd name="T16" fmla="*/ 86 w 86"/>
                <a:gd name="T17" fmla="*/ 95 h 125"/>
                <a:gd name="T18" fmla="*/ 60 w 86"/>
                <a:gd name="T19" fmla="*/ 84 h 125"/>
                <a:gd name="T20" fmla="*/ 59 w 86"/>
                <a:gd name="T21" fmla="*/ 91 h 125"/>
                <a:gd name="T22" fmla="*/ 63 w 86"/>
                <a:gd name="T23" fmla="*/ 91 h 125"/>
                <a:gd name="T24" fmla="*/ 68 w 86"/>
                <a:gd name="T25" fmla="*/ 103 h 125"/>
                <a:gd name="T26" fmla="*/ 52 w 86"/>
                <a:gd name="T27" fmla="*/ 107 h 125"/>
                <a:gd name="T28" fmla="*/ 28 w 86"/>
                <a:gd name="T29" fmla="*/ 109 h 125"/>
                <a:gd name="T30" fmla="*/ 21 w 86"/>
                <a:gd name="T31" fmla="*/ 98 h 125"/>
                <a:gd name="T32" fmla="*/ 37 w 86"/>
                <a:gd name="T33" fmla="*/ 95 h 125"/>
                <a:gd name="T34" fmla="*/ 70 w 86"/>
                <a:gd name="T35" fmla="*/ 95 h 125"/>
                <a:gd name="T36" fmla="*/ 73 w 86"/>
                <a:gd name="T37" fmla="*/ 74 h 125"/>
                <a:gd name="T38" fmla="*/ 35 w 86"/>
                <a:gd name="T39" fmla="*/ 4 h 125"/>
                <a:gd name="T40" fmla="*/ 28 w 86"/>
                <a:gd name="T41" fmla="*/ 7 h 125"/>
                <a:gd name="T42" fmla="*/ 28 w 86"/>
                <a:gd name="T43" fmla="*/ 10 h 125"/>
                <a:gd name="T44" fmla="*/ 35 w 86"/>
                <a:gd name="T45" fmla="*/ 8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25">
                  <a:moveTo>
                    <a:pt x="35" y="8"/>
                  </a:moveTo>
                  <a:cubicBezTo>
                    <a:pt x="35" y="7"/>
                    <a:pt x="35" y="6"/>
                    <a:pt x="35" y="5"/>
                  </a:cubicBezTo>
                  <a:cubicBezTo>
                    <a:pt x="33" y="6"/>
                    <a:pt x="31" y="7"/>
                    <a:pt x="28" y="8"/>
                  </a:cubicBezTo>
                  <a:cubicBezTo>
                    <a:pt x="32" y="23"/>
                    <a:pt x="44" y="40"/>
                    <a:pt x="52" y="54"/>
                  </a:cubicBezTo>
                  <a:cubicBezTo>
                    <a:pt x="57" y="62"/>
                    <a:pt x="61" y="72"/>
                    <a:pt x="67" y="80"/>
                  </a:cubicBezTo>
                  <a:cubicBezTo>
                    <a:pt x="77" y="92"/>
                    <a:pt x="51" y="88"/>
                    <a:pt x="46" y="88"/>
                  </a:cubicBezTo>
                  <a:cubicBezTo>
                    <a:pt x="34" y="88"/>
                    <a:pt x="0" y="91"/>
                    <a:pt x="10" y="111"/>
                  </a:cubicBezTo>
                  <a:cubicBezTo>
                    <a:pt x="17" y="125"/>
                    <a:pt x="57" y="113"/>
                    <a:pt x="68" y="110"/>
                  </a:cubicBezTo>
                  <a:cubicBezTo>
                    <a:pt x="74" y="109"/>
                    <a:pt x="86" y="102"/>
                    <a:pt x="86" y="95"/>
                  </a:cubicBezTo>
                  <a:cubicBezTo>
                    <a:pt x="85" y="83"/>
                    <a:pt x="69" y="84"/>
                    <a:pt x="60" y="84"/>
                  </a:cubicBezTo>
                  <a:cubicBezTo>
                    <a:pt x="57" y="84"/>
                    <a:pt x="54" y="91"/>
                    <a:pt x="59" y="91"/>
                  </a:cubicBezTo>
                  <a:cubicBezTo>
                    <a:pt x="60" y="91"/>
                    <a:pt x="62" y="91"/>
                    <a:pt x="63" y="91"/>
                  </a:cubicBezTo>
                  <a:cubicBezTo>
                    <a:pt x="74" y="89"/>
                    <a:pt x="75" y="93"/>
                    <a:pt x="68" y="103"/>
                  </a:cubicBezTo>
                  <a:cubicBezTo>
                    <a:pt x="63" y="105"/>
                    <a:pt x="57" y="106"/>
                    <a:pt x="52" y="107"/>
                  </a:cubicBezTo>
                  <a:cubicBezTo>
                    <a:pt x="44" y="108"/>
                    <a:pt x="36" y="109"/>
                    <a:pt x="28" y="109"/>
                  </a:cubicBezTo>
                  <a:cubicBezTo>
                    <a:pt x="26" y="109"/>
                    <a:pt x="4" y="105"/>
                    <a:pt x="21" y="98"/>
                  </a:cubicBezTo>
                  <a:cubicBezTo>
                    <a:pt x="26" y="96"/>
                    <a:pt x="32" y="96"/>
                    <a:pt x="37" y="95"/>
                  </a:cubicBezTo>
                  <a:cubicBezTo>
                    <a:pt x="48" y="94"/>
                    <a:pt x="59" y="96"/>
                    <a:pt x="70" y="95"/>
                  </a:cubicBezTo>
                  <a:cubicBezTo>
                    <a:pt x="82" y="94"/>
                    <a:pt x="76" y="80"/>
                    <a:pt x="73" y="74"/>
                  </a:cubicBezTo>
                  <a:cubicBezTo>
                    <a:pt x="60" y="54"/>
                    <a:pt x="40" y="28"/>
                    <a:pt x="35" y="4"/>
                  </a:cubicBezTo>
                  <a:cubicBezTo>
                    <a:pt x="34" y="0"/>
                    <a:pt x="28" y="4"/>
                    <a:pt x="28" y="7"/>
                  </a:cubicBezTo>
                  <a:cubicBezTo>
                    <a:pt x="28" y="8"/>
                    <a:pt x="28" y="9"/>
                    <a:pt x="28" y="10"/>
                  </a:cubicBezTo>
                  <a:cubicBezTo>
                    <a:pt x="28" y="15"/>
                    <a:pt x="35" y="11"/>
                    <a:pt x="3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1" name="Freeform 8"/>
            <p:cNvSpPr/>
            <p:nvPr/>
          </p:nvSpPr>
          <p:spPr bwMode="auto">
            <a:xfrm>
              <a:off x="1702" y="1993"/>
              <a:ext cx="156" cy="267"/>
            </a:xfrm>
            <a:custGeom>
              <a:avLst/>
              <a:gdLst>
                <a:gd name="T0" fmla="*/ 2 w 65"/>
                <a:gd name="T1" fmla="*/ 8 h 112"/>
                <a:gd name="T2" fmla="*/ 26 w 65"/>
                <a:gd name="T3" fmla="*/ 44 h 112"/>
                <a:gd name="T4" fmla="*/ 50 w 65"/>
                <a:gd name="T5" fmla="*/ 85 h 112"/>
                <a:gd name="T6" fmla="*/ 55 w 65"/>
                <a:gd name="T7" fmla="*/ 79 h 112"/>
                <a:gd name="T8" fmla="*/ 12 w 65"/>
                <a:gd name="T9" fmla="*/ 85 h 112"/>
                <a:gd name="T10" fmla="*/ 18 w 65"/>
                <a:gd name="T11" fmla="*/ 103 h 112"/>
                <a:gd name="T12" fmla="*/ 64 w 65"/>
                <a:gd name="T13" fmla="*/ 79 h 112"/>
                <a:gd name="T14" fmla="*/ 58 w 65"/>
                <a:gd name="T15" fmla="*/ 79 h 112"/>
                <a:gd name="T16" fmla="*/ 32 w 65"/>
                <a:gd name="T17" fmla="*/ 98 h 112"/>
                <a:gd name="T18" fmla="*/ 25 w 65"/>
                <a:gd name="T19" fmla="*/ 97 h 112"/>
                <a:gd name="T20" fmla="*/ 27 w 65"/>
                <a:gd name="T21" fmla="*/ 86 h 112"/>
                <a:gd name="T22" fmla="*/ 51 w 65"/>
                <a:gd name="T23" fmla="*/ 87 h 112"/>
                <a:gd name="T24" fmla="*/ 56 w 65"/>
                <a:gd name="T25" fmla="*/ 81 h 112"/>
                <a:gd name="T26" fmla="*/ 38 w 65"/>
                <a:gd name="T27" fmla="*/ 49 h 112"/>
                <a:gd name="T28" fmla="*/ 8 w 65"/>
                <a:gd name="T29" fmla="*/ 3 h 112"/>
                <a:gd name="T30" fmla="*/ 2 w 65"/>
                <a:gd name="T31" fmla="*/ 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 h="112">
                  <a:moveTo>
                    <a:pt x="2" y="8"/>
                  </a:moveTo>
                  <a:cubicBezTo>
                    <a:pt x="10" y="20"/>
                    <a:pt x="18" y="32"/>
                    <a:pt x="26" y="44"/>
                  </a:cubicBezTo>
                  <a:cubicBezTo>
                    <a:pt x="34" y="56"/>
                    <a:pt x="46" y="71"/>
                    <a:pt x="50" y="85"/>
                  </a:cubicBezTo>
                  <a:cubicBezTo>
                    <a:pt x="51" y="83"/>
                    <a:pt x="53" y="81"/>
                    <a:pt x="55" y="79"/>
                  </a:cubicBezTo>
                  <a:cubicBezTo>
                    <a:pt x="40" y="78"/>
                    <a:pt x="23" y="75"/>
                    <a:pt x="12" y="85"/>
                  </a:cubicBezTo>
                  <a:cubicBezTo>
                    <a:pt x="5" y="92"/>
                    <a:pt x="12" y="100"/>
                    <a:pt x="18" y="103"/>
                  </a:cubicBezTo>
                  <a:cubicBezTo>
                    <a:pt x="36" y="112"/>
                    <a:pt x="61" y="99"/>
                    <a:pt x="64" y="79"/>
                  </a:cubicBezTo>
                  <a:cubicBezTo>
                    <a:pt x="65" y="74"/>
                    <a:pt x="58" y="75"/>
                    <a:pt x="58" y="79"/>
                  </a:cubicBezTo>
                  <a:cubicBezTo>
                    <a:pt x="56" y="93"/>
                    <a:pt x="44" y="98"/>
                    <a:pt x="32" y="98"/>
                  </a:cubicBezTo>
                  <a:cubicBezTo>
                    <a:pt x="29" y="98"/>
                    <a:pt x="27" y="97"/>
                    <a:pt x="25" y="97"/>
                  </a:cubicBezTo>
                  <a:cubicBezTo>
                    <a:pt x="16" y="95"/>
                    <a:pt x="17" y="92"/>
                    <a:pt x="27" y="86"/>
                  </a:cubicBezTo>
                  <a:cubicBezTo>
                    <a:pt x="34" y="84"/>
                    <a:pt x="44" y="86"/>
                    <a:pt x="51" y="87"/>
                  </a:cubicBezTo>
                  <a:cubicBezTo>
                    <a:pt x="54" y="87"/>
                    <a:pt x="57" y="84"/>
                    <a:pt x="56" y="81"/>
                  </a:cubicBezTo>
                  <a:cubicBezTo>
                    <a:pt x="53" y="70"/>
                    <a:pt x="44" y="59"/>
                    <a:pt x="38" y="49"/>
                  </a:cubicBezTo>
                  <a:cubicBezTo>
                    <a:pt x="29" y="33"/>
                    <a:pt x="18" y="18"/>
                    <a:pt x="8" y="3"/>
                  </a:cubicBezTo>
                  <a:cubicBezTo>
                    <a:pt x="5"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2" name="Freeform 9"/>
            <p:cNvSpPr/>
            <p:nvPr/>
          </p:nvSpPr>
          <p:spPr bwMode="auto">
            <a:xfrm>
              <a:off x="1452" y="1753"/>
              <a:ext cx="336" cy="200"/>
            </a:xfrm>
            <a:custGeom>
              <a:avLst/>
              <a:gdLst>
                <a:gd name="T0" fmla="*/ 50 w 141"/>
                <a:gd name="T1" fmla="*/ 10 h 84"/>
                <a:gd name="T2" fmla="*/ 52 w 141"/>
                <a:gd name="T3" fmla="*/ 6 h 84"/>
                <a:gd name="T4" fmla="*/ 48 w 141"/>
                <a:gd name="T5" fmla="*/ 2 h 84"/>
                <a:gd name="T6" fmla="*/ 13 w 141"/>
                <a:gd name="T7" fmla="*/ 25 h 84"/>
                <a:gd name="T8" fmla="*/ 1 w 141"/>
                <a:gd name="T9" fmla="*/ 35 h 84"/>
                <a:gd name="T10" fmla="*/ 2 w 141"/>
                <a:gd name="T11" fmla="*/ 39 h 84"/>
                <a:gd name="T12" fmla="*/ 82 w 141"/>
                <a:gd name="T13" fmla="*/ 65 h 84"/>
                <a:gd name="T14" fmla="*/ 120 w 141"/>
                <a:gd name="T15" fmla="*/ 66 h 84"/>
                <a:gd name="T16" fmla="*/ 85 w 141"/>
                <a:gd name="T17" fmla="*/ 61 h 84"/>
                <a:gd name="T18" fmla="*/ 92 w 141"/>
                <a:gd name="T19" fmla="*/ 57 h 84"/>
                <a:gd name="T20" fmla="*/ 106 w 141"/>
                <a:gd name="T21" fmla="*/ 54 h 84"/>
                <a:gd name="T22" fmla="*/ 89 w 141"/>
                <a:gd name="T23" fmla="*/ 60 h 84"/>
                <a:gd name="T24" fmla="*/ 87 w 141"/>
                <a:gd name="T25" fmla="*/ 56 h 84"/>
                <a:gd name="T26" fmla="*/ 25 w 141"/>
                <a:gd name="T27" fmla="*/ 41 h 84"/>
                <a:gd name="T28" fmla="*/ 11 w 141"/>
                <a:gd name="T29" fmla="*/ 35 h 84"/>
                <a:gd name="T30" fmla="*/ 15 w 141"/>
                <a:gd name="T31" fmla="*/ 31 h 84"/>
                <a:gd name="T32" fmla="*/ 50 w 141"/>
                <a:gd name="T33" fmla="*/ 9 h 84"/>
                <a:gd name="T34" fmla="*/ 46 w 141"/>
                <a:gd name="T35" fmla="*/ 5 h 84"/>
                <a:gd name="T36" fmla="*/ 44 w 141"/>
                <a:gd name="T37" fmla="*/ 9 h 84"/>
                <a:gd name="T38" fmla="*/ 50 w 141"/>
                <a:gd name="T39"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1" h="84">
                  <a:moveTo>
                    <a:pt x="50" y="10"/>
                  </a:moveTo>
                  <a:cubicBezTo>
                    <a:pt x="51" y="9"/>
                    <a:pt x="51" y="8"/>
                    <a:pt x="52" y="6"/>
                  </a:cubicBezTo>
                  <a:cubicBezTo>
                    <a:pt x="52" y="4"/>
                    <a:pt x="51" y="0"/>
                    <a:pt x="48" y="2"/>
                  </a:cubicBezTo>
                  <a:cubicBezTo>
                    <a:pt x="36" y="10"/>
                    <a:pt x="25" y="18"/>
                    <a:pt x="13" y="25"/>
                  </a:cubicBezTo>
                  <a:cubicBezTo>
                    <a:pt x="8" y="28"/>
                    <a:pt x="3" y="29"/>
                    <a:pt x="1" y="35"/>
                  </a:cubicBezTo>
                  <a:cubicBezTo>
                    <a:pt x="0" y="36"/>
                    <a:pt x="0" y="38"/>
                    <a:pt x="2" y="39"/>
                  </a:cubicBezTo>
                  <a:cubicBezTo>
                    <a:pt x="10" y="46"/>
                    <a:pt x="82" y="64"/>
                    <a:pt x="82" y="65"/>
                  </a:cubicBezTo>
                  <a:cubicBezTo>
                    <a:pt x="77" y="84"/>
                    <a:pt x="115" y="73"/>
                    <a:pt x="120" y="66"/>
                  </a:cubicBezTo>
                  <a:cubicBezTo>
                    <a:pt x="141" y="41"/>
                    <a:pt x="80" y="41"/>
                    <a:pt x="85" y="61"/>
                  </a:cubicBezTo>
                  <a:cubicBezTo>
                    <a:pt x="87" y="65"/>
                    <a:pt x="93" y="60"/>
                    <a:pt x="92" y="57"/>
                  </a:cubicBezTo>
                  <a:cubicBezTo>
                    <a:pt x="91" y="55"/>
                    <a:pt x="104" y="54"/>
                    <a:pt x="106" y="54"/>
                  </a:cubicBezTo>
                  <a:cubicBezTo>
                    <a:pt x="138" y="53"/>
                    <a:pt x="84" y="81"/>
                    <a:pt x="89" y="60"/>
                  </a:cubicBezTo>
                  <a:cubicBezTo>
                    <a:pt x="90" y="58"/>
                    <a:pt x="89" y="56"/>
                    <a:pt x="87" y="56"/>
                  </a:cubicBezTo>
                  <a:cubicBezTo>
                    <a:pt x="66" y="56"/>
                    <a:pt x="46" y="45"/>
                    <a:pt x="25" y="41"/>
                  </a:cubicBezTo>
                  <a:cubicBezTo>
                    <a:pt x="20" y="40"/>
                    <a:pt x="15" y="38"/>
                    <a:pt x="11" y="35"/>
                  </a:cubicBezTo>
                  <a:cubicBezTo>
                    <a:pt x="7" y="33"/>
                    <a:pt x="10" y="34"/>
                    <a:pt x="15" y="31"/>
                  </a:cubicBezTo>
                  <a:cubicBezTo>
                    <a:pt x="27" y="24"/>
                    <a:pt x="38" y="16"/>
                    <a:pt x="50" y="9"/>
                  </a:cubicBezTo>
                  <a:cubicBezTo>
                    <a:pt x="48" y="7"/>
                    <a:pt x="47" y="6"/>
                    <a:pt x="46" y="5"/>
                  </a:cubicBezTo>
                  <a:cubicBezTo>
                    <a:pt x="45" y="6"/>
                    <a:pt x="45" y="7"/>
                    <a:pt x="44" y="9"/>
                  </a:cubicBezTo>
                  <a:cubicBezTo>
                    <a:pt x="43" y="14"/>
                    <a:pt x="49" y="15"/>
                    <a:pt x="5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3" name="Freeform 10"/>
            <p:cNvSpPr/>
            <p:nvPr/>
          </p:nvSpPr>
          <p:spPr bwMode="auto">
            <a:xfrm>
              <a:off x="1769" y="1789"/>
              <a:ext cx="279" cy="150"/>
            </a:xfrm>
            <a:custGeom>
              <a:avLst/>
              <a:gdLst>
                <a:gd name="T0" fmla="*/ 14 w 117"/>
                <a:gd name="T1" fmla="*/ 9 h 63"/>
                <a:gd name="T2" fmla="*/ 14 w 117"/>
                <a:gd name="T3" fmla="*/ 5 h 63"/>
                <a:gd name="T4" fmla="*/ 7 w 117"/>
                <a:gd name="T5" fmla="*/ 8 h 63"/>
                <a:gd name="T6" fmla="*/ 16 w 117"/>
                <a:gd name="T7" fmla="*/ 42 h 63"/>
                <a:gd name="T8" fmla="*/ 80 w 117"/>
                <a:gd name="T9" fmla="*/ 55 h 63"/>
                <a:gd name="T10" fmla="*/ 82 w 117"/>
                <a:gd name="T11" fmla="*/ 48 h 63"/>
                <a:gd name="T12" fmla="*/ 80 w 117"/>
                <a:gd name="T13" fmla="*/ 48 h 63"/>
                <a:gd name="T14" fmla="*/ 77 w 117"/>
                <a:gd name="T15" fmla="*/ 55 h 63"/>
                <a:gd name="T16" fmla="*/ 116 w 117"/>
                <a:gd name="T17" fmla="*/ 43 h 63"/>
                <a:gd name="T18" fmla="*/ 116 w 117"/>
                <a:gd name="T19" fmla="*/ 40 h 63"/>
                <a:gd name="T20" fmla="*/ 76 w 117"/>
                <a:gd name="T21" fmla="*/ 48 h 63"/>
                <a:gd name="T22" fmla="*/ 109 w 117"/>
                <a:gd name="T23" fmla="*/ 51 h 63"/>
                <a:gd name="T24" fmla="*/ 109 w 117"/>
                <a:gd name="T25" fmla="*/ 44 h 63"/>
                <a:gd name="T26" fmla="*/ 102 w 117"/>
                <a:gd name="T27" fmla="*/ 46 h 63"/>
                <a:gd name="T28" fmla="*/ 91 w 117"/>
                <a:gd name="T29" fmla="*/ 48 h 63"/>
                <a:gd name="T30" fmla="*/ 91 w 117"/>
                <a:gd name="T31" fmla="*/ 45 h 63"/>
                <a:gd name="T32" fmla="*/ 82 w 117"/>
                <a:gd name="T33" fmla="*/ 48 h 63"/>
                <a:gd name="T34" fmla="*/ 79 w 117"/>
                <a:gd name="T35" fmla="*/ 55 h 63"/>
                <a:gd name="T36" fmla="*/ 80 w 117"/>
                <a:gd name="T37" fmla="*/ 55 h 63"/>
                <a:gd name="T38" fmla="*/ 82 w 117"/>
                <a:gd name="T39" fmla="*/ 48 h 63"/>
                <a:gd name="T40" fmla="*/ 35 w 117"/>
                <a:gd name="T41" fmla="*/ 40 h 63"/>
                <a:gd name="T42" fmla="*/ 12 w 117"/>
                <a:gd name="T43" fmla="*/ 23 h 63"/>
                <a:gd name="T44" fmla="*/ 14 w 117"/>
                <a:gd name="T45" fmla="*/ 5 h 63"/>
                <a:gd name="T46" fmla="*/ 7 w 117"/>
                <a:gd name="T47" fmla="*/ 8 h 63"/>
                <a:gd name="T48" fmla="*/ 7 w 117"/>
                <a:gd name="T49" fmla="*/ 12 h 63"/>
                <a:gd name="T50" fmla="*/ 14 w 117"/>
                <a:gd name="T51" fmla="*/ 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7" h="63">
                  <a:moveTo>
                    <a:pt x="14" y="9"/>
                  </a:moveTo>
                  <a:cubicBezTo>
                    <a:pt x="14" y="8"/>
                    <a:pt x="14" y="7"/>
                    <a:pt x="14" y="5"/>
                  </a:cubicBezTo>
                  <a:cubicBezTo>
                    <a:pt x="14" y="0"/>
                    <a:pt x="7" y="4"/>
                    <a:pt x="7" y="8"/>
                  </a:cubicBezTo>
                  <a:cubicBezTo>
                    <a:pt x="7" y="20"/>
                    <a:pt x="0" y="36"/>
                    <a:pt x="16" y="42"/>
                  </a:cubicBezTo>
                  <a:cubicBezTo>
                    <a:pt x="38" y="49"/>
                    <a:pt x="58" y="55"/>
                    <a:pt x="80" y="55"/>
                  </a:cubicBezTo>
                  <a:cubicBezTo>
                    <a:pt x="84" y="55"/>
                    <a:pt x="86" y="48"/>
                    <a:pt x="82" y="48"/>
                  </a:cubicBezTo>
                  <a:cubicBezTo>
                    <a:pt x="81" y="48"/>
                    <a:pt x="81" y="48"/>
                    <a:pt x="80" y="48"/>
                  </a:cubicBezTo>
                  <a:cubicBezTo>
                    <a:pt x="78" y="48"/>
                    <a:pt x="74" y="53"/>
                    <a:pt x="77" y="55"/>
                  </a:cubicBezTo>
                  <a:cubicBezTo>
                    <a:pt x="87" y="62"/>
                    <a:pt x="111" y="54"/>
                    <a:pt x="116" y="43"/>
                  </a:cubicBezTo>
                  <a:cubicBezTo>
                    <a:pt x="116" y="42"/>
                    <a:pt x="116" y="40"/>
                    <a:pt x="116" y="40"/>
                  </a:cubicBezTo>
                  <a:cubicBezTo>
                    <a:pt x="108" y="32"/>
                    <a:pt x="79" y="35"/>
                    <a:pt x="76" y="48"/>
                  </a:cubicBezTo>
                  <a:cubicBezTo>
                    <a:pt x="73" y="63"/>
                    <a:pt x="103" y="53"/>
                    <a:pt x="109" y="51"/>
                  </a:cubicBezTo>
                  <a:cubicBezTo>
                    <a:pt x="113" y="50"/>
                    <a:pt x="114" y="43"/>
                    <a:pt x="109" y="44"/>
                  </a:cubicBezTo>
                  <a:cubicBezTo>
                    <a:pt x="106" y="45"/>
                    <a:pt x="104" y="46"/>
                    <a:pt x="102" y="46"/>
                  </a:cubicBezTo>
                  <a:cubicBezTo>
                    <a:pt x="98" y="47"/>
                    <a:pt x="95" y="48"/>
                    <a:pt x="91" y="48"/>
                  </a:cubicBezTo>
                  <a:cubicBezTo>
                    <a:pt x="86" y="49"/>
                    <a:pt x="86" y="48"/>
                    <a:pt x="91" y="45"/>
                  </a:cubicBezTo>
                  <a:cubicBezTo>
                    <a:pt x="117" y="41"/>
                    <a:pt x="91" y="54"/>
                    <a:pt x="82" y="48"/>
                  </a:cubicBezTo>
                  <a:cubicBezTo>
                    <a:pt x="81" y="51"/>
                    <a:pt x="80" y="53"/>
                    <a:pt x="79" y="55"/>
                  </a:cubicBezTo>
                  <a:cubicBezTo>
                    <a:pt x="79" y="55"/>
                    <a:pt x="80" y="55"/>
                    <a:pt x="80" y="55"/>
                  </a:cubicBezTo>
                  <a:cubicBezTo>
                    <a:pt x="84" y="55"/>
                    <a:pt x="86" y="48"/>
                    <a:pt x="82" y="48"/>
                  </a:cubicBezTo>
                  <a:cubicBezTo>
                    <a:pt x="65" y="48"/>
                    <a:pt x="50" y="44"/>
                    <a:pt x="35" y="40"/>
                  </a:cubicBezTo>
                  <a:cubicBezTo>
                    <a:pt x="26" y="38"/>
                    <a:pt x="12" y="34"/>
                    <a:pt x="12" y="23"/>
                  </a:cubicBezTo>
                  <a:cubicBezTo>
                    <a:pt x="13" y="17"/>
                    <a:pt x="14" y="11"/>
                    <a:pt x="14" y="5"/>
                  </a:cubicBezTo>
                  <a:cubicBezTo>
                    <a:pt x="14" y="0"/>
                    <a:pt x="7" y="4"/>
                    <a:pt x="7" y="8"/>
                  </a:cubicBezTo>
                  <a:cubicBezTo>
                    <a:pt x="7" y="9"/>
                    <a:pt x="7" y="10"/>
                    <a:pt x="7" y="12"/>
                  </a:cubicBezTo>
                  <a:cubicBezTo>
                    <a:pt x="7" y="17"/>
                    <a:pt x="14" y="13"/>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4" name="Freeform 11"/>
            <p:cNvSpPr/>
            <p:nvPr/>
          </p:nvSpPr>
          <p:spPr bwMode="auto">
            <a:xfrm>
              <a:off x="1948" y="1553"/>
              <a:ext cx="31" cy="33"/>
            </a:xfrm>
            <a:custGeom>
              <a:avLst/>
              <a:gdLst>
                <a:gd name="T0" fmla="*/ 8 w 13"/>
                <a:gd name="T1" fmla="*/ 3 h 14"/>
                <a:gd name="T2" fmla="*/ 1 w 13"/>
                <a:gd name="T3" fmla="*/ 8 h 14"/>
                <a:gd name="T4" fmla="*/ 4 w 13"/>
                <a:gd name="T5" fmla="*/ 12 h 14"/>
                <a:gd name="T6" fmla="*/ 9 w 13"/>
                <a:gd name="T7" fmla="*/ 4 h 14"/>
                <a:gd name="T8" fmla="*/ 7 w 13"/>
                <a:gd name="T9" fmla="*/ 2 h 14"/>
                <a:gd name="T10" fmla="*/ 0 w 13"/>
                <a:gd name="T11" fmla="*/ 11 h 14"/>
                <a:gd name="T12" fmla="*/ 5 w 13"/>
                <a:gd name="T13" fmla="*/ 12 h 14"/>
                <a:gd name="T14" fmla="*/ 9 w 13"/>
                <a:gd name="T15" fmla="*/ 5 h 14"/>
                <a:gd name="T16" fmla="*/ 3 w 13"/>
                <a:gd name="T17" fmla="*/ 6 h 14"/>
                <a:gd name="T18" fmla="*/ 2 w 13"/>
                <a:gd name="T19" fmla="*/ 7 h 14"/>
                <a:gd name="T20" fmla="*/ 7 w 13"/>
                <a:gd name="T21" fmla="*/ 8 h 14"/>
                <a:gd name="T22" fmla="*/ 7 w 13"/>
                <a:gd name="T23" fmla="*/ 9 h 14"/>
                <a:gd name="T24" fmla="*/ 5 w 13"/>
                <a:gd name="T25" fmla="*/ 9 h 14"/>
                <a:gd name="T26" fmla="*/ 3 w 13"/>
                <a:gd name="T27" fmla="*/ 7 h 14"/>
                <a:gd name="T28" fmla="*/ 3 w 13"/>
                <a:gd name="T29" fmla="*/ 7 h 14"/>
                <a:gd name="T30" fmla="*/ 4 w 13"/>
                <a:gd name="T31" fmla="*/ 5 h 14"/>
                <a:gd name="T32" fmla="*/ 4 w 13"/>
                <a:gd name="T33" fmla="*/ 5 h 14"/>
                <a:gd name="T34" fmla="*/ 6 w 13"/>
                <a:gd name="T35" fmla="*/ 4 h 14"/>
                <a:gd name="T36" fmla="*/ 5 w 13"/>
                <a:gd name="T37" fmla="*/ 4 h 14"/>
                <a:gd name="T38" fmla="*/ 8 w 13"/>
                <a:gd name="T39" fmla="*/ 8 h 14"/>
                <a:gd name="T40" fmla="*/ 8 w 13"/>
                <a:gd name="T41" fmla="*/ 8 h 14"/>
                <a:gd name="T42" fmla="*/ 7 w 13"/>
                <a:gd name="T43" fmla="*/ 10 h 14"/>
                <a:gd name="T44" fmla="*/ 7 w 13"/>
                <a:gd name="T45" fmla="*/ 10 h 14"/>
                <a:gd name="T46" fmla="*/ 5 w 13"/>
                <a:gd name="T47" fmla="*/ 11 h 14"/>
                <a:gd name="T48" fmla="*/ 7 w 13"/>
                <a:gd name="T49" fmla="*/ 10 h 14"/>
                <a:gd name="T50" fmla="*/ 8 w 13"/>
                <a:gd name="T51"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 h="14">
                  <a:moveTo>
                    <a:pt x="8" y="3"/>
                  </a:moveTo>
                  <a:cubicBezTo>
                    <a:pt x="5" y="3"/>
                    <a:pt x="2" y="5"/>
                    <a:pt x="1" y="8"/>
                  </a:cubicBezTo>
                  <a:cubicBezTo>
                    <a:pt x="1" y="10"/>
                    <a:pt x="2" y="12"/>
                    <a:pt x="4" y="12"/>
                  </a:cubicBezTo>
                  <a:cubicBezTo>
                    <a:pt x="8" y="11"/>
                    <a:pt x="9" y="8"/>
                    <a:pt x="9" y="4"/>
                  </a:cubicBezTo>
                  <a:cubicBezTo>
                    <a:pt x="9" y="3"/>
                    <a:pt x="8" y="2"/>
                    <a:pt x="7" y="2"/>
                  </a:cubicBezTo>
                  <a:cubicBezTo>
                    <a:pt x="3" y="2"/>
                    <a:pt x="0" y="7"/>
                    <a:pt x="0" y="11"/>
                  </a:cubicBezTo>
                  <a:cubicBezTo>
                    <a:pt x="0" y="14"/>
                    <a:pt x="3" y="14"/>
                    <a:pt x="5" y="12"/>
                  </a:cubicBezTo>
                  <a:cubicBezTo>
                    <a:pt x="7" y="10"/>
                    <a:pt x="9" y="8"/>
                    <a:pt x="9" y="5"/>
                  </a:cubicBezTo>
                  <a:cubicBezTo>
                    <a:pt x="10" y="0"/>
                    <a:pt x="3" y="2"/>
                    <a:pt x="3" y="6"/>
                  </a:cubicBezTo>
                  <a:cubicBezTo>
                    <a:pt x="3" y="6"/>
                    <a:pt x="2" y="7"/>
                    <a:pt x="2" y="7"/>
                  </a:cubicBezTo>
                  <a:cubicBezTo>
                    <a:pt x="3" y="7"/>
                    <a:pt x="5" y="8"/>
                    <a:pt x="7" y="8"/>
                  </a:cubicBezTo>
                  <a:cubicBezTo>
                    <a:pt x="7" y="8"/>
                    <a:pt x="7" y="8"/>
                    <a:pt x="7" y="9"/>
                  </a:cubicBezTo>
                  <a:cubicBezTo>
                    <a:pt x="7" y="8"/>
                    <a:pt x="7" y="9"/>
                    <a:pt x="5" y="9"/>
                  </a:cubicBezTo>
                  <a:cubicBezTo>
                    <a:pt x="4" y="8"/>
                    <a:pt x="4" y="7"/>
                    <a:pt x="3" y="7"/>
                  </a:cubicBezTo>
                  <a:cubicBezTo>
                    <a:pt x="3" y="7"/>
                    <a:pt x="3" y="7"/>
                    <a:pt x="3" y="7"/>
                  </a:cubicBezTo>
                  <a:cubicBezTo>
                    <a:pt x="3" y="6"/>
                    <a:pt x="4" y="6"/>
                    <a:pt x="4" y="5"/>
                  </a:cubicBezTo>
                  <a:cubicBezTo>
                    <a:pt x="4" y="5"/>
                    <a:pt x="4" y="5"/>
                    <a:pt x="4" y="5"/>
                  </a:cubicBezTo>
                  <a:cubicBezTo>
                    <a:pt x="5" y="5"/>
                    <a:pt x="5" y="5"/>
                    <a:pt x="6" y="4"/>
                  </a:cubicBezTo>
                  <a:cubicBezTo>
                    <a:pt x="6" y="4"/>
                    <a:pt x="6" y="4"/>
                    <a:pt x="5" y="4"/>
                  </a:cubicBezTo>
                  <a:cubicBezTo>
                    <a:pt x="6" y="6"/>
                    <a:pt x="7" y="7"/>
                    <a:pt x="8" y="8"/>
                  </a:cubicBezTo>
                  <a:cubicBezTo>
                    <a:pt x="8" y="8"/>
                    <a:pt x="8" y="8"/>
                    <a:pt x="8" y="8"/>
                  </a:cubicBezTo>
                  <a:cubicBezTo>
                    <a:pt x="7" y="9"/>
                    <a:pt x="7" y="9"/>
                    <a:pt x="7" y="10"/>
                  </a:cubicBezTo>
                  <a:cubicBezTo>
                    <a:pt x="7" y="10"/>
                    <a:pt x="7" y="10"/>
                    <a:pt x="7" y="10"/>
                  </a:cubicBezTo>
                  <a:cubicBezTo>
                    <a:pt x="6" y="10"/>
                    <a:pt x="6" y="10"/>
                    <a:pt x="5" y="11"/>
                  </a:cubicBezTo>
                  <a:cubicBezTo>
                    <a:pt x="6" y="10"/>
                    <a:pt x="6" y="10"/>
                    <a:pt x="7" y="10"/>
                  </a:cubicBezTo>
                  <a:cubicBezTo>
                    <a:pt x="10" y="10"/>
                    <a:pt x="13" y="3"/>
                    <a:pt x="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5" name="Freeform 12"/>
            <p:cNvSpPr/>
            <p:nvPr/>
          </p:nvSpPr>
          <p:spPr bwMode="auto">
            <a:xfrm>
              <a:off x="1939" y="1531"/>
              <a:ext cx="81" cy="110"/>
            </a:xfrm>
            <a:custGeom>
              <a:avLst/>
              <a:gdLst>
                <a:gd name="T0" fmla="*/ 7 w 34"/>
                <a:gd name="T1" fmla="*/ 39 h 46"/>
                <a:gd name="T2" fmla="*/ 7 w 34"/>
                <a:gd name="T3" fmla="*/ 37 h 46"/>
                <a:gd name="T4" fmla="*/ 3 w 34"/>
                <a:gd name="T5" fmla="*/ 42 h 46"/>
                <a:gd name="T6" fmla="*/ 12 w 34"/>
                <a:gd name="T7" fmla="*/ 38 h 46"/>
                <a:gd name="T8" fmla="*/ 18 w 34"/>
                <a:gd name="T9" fmla="*/ 32 h 46"/>
                <a:gd name="T10" fmla="*/ 25 w 34"/>
                <a:gd name="T11" fmla="*/ 26 h 46"/>
                <a:gd name="T12" fmla="*/ 33 w 34"/>
                <a:gd name="T13" fmla="*/ 13 h 46"/>
                <a:gd name="T14" fmla="*/ 30 w 34"/>
                <a:gd name="T15" fmla="*/ 4 h 46"/>
                <a:gd name="T16" fmla="*/ 24 w 34"/>
                <a:gd name="T17" fmla="*/ 9 h 46"/>
                <a:gd name="T18" fmla="*/ 25 w 34"/>
                <a:gd name="T19" fmla="*/ 15 h 46"/>
                <a:gd name="T20" fmla="*/ 20 w 34"/>
                <a:gd name="T21" fmla="*/ 22 h 46"/>
                <a:gd name="T22" fmla="*/ 4 w 34"/>
                <a:gd name="T23" fmla="*/ 35 h 46"/>
                <a:gd name="T24" fmla="*/ 0 w 34"/>
                <a:gd name="T25" fmla="*/ 40 h 46"/>
                <a:gd name="T26" fmla="*/ 0 w 34"/>
                <a:gd name="T27" fmla="*/ 41 h 46"/>
                <a:gd name="T28" fmla="*/ 7 w 34"/>
                <a:gd name="T29" fmla="*/ 3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46">
                  <a:moveTo>
                    <a:pt x="7" y="39"/>
                  </a:moveTo>
                  <a:cubicBezTo>
                    <a:pt x="7" y="38"/>
                    <a:pt x="7" y="38"/>
                    <a:pt x="7" y="37"/>
                  </a:cubicBezTo>
                  <a:cubicBezTo>
                    <a:pt x="5" y="39"/>
                    <a:pt x="4" y="41"/>
                    <a:pt x="3" y="42"/>
                  </a:cubicBezTo>
                  <a:cubicBezTo>
                    <a:pt x="6" y="41"/>
                    <a:pt x="9" y="39"/>
                    <a:pt x="12" y="38"/>
                  </a:cubicBezTo>
                  <a:cubicBezTo>
                    <a:pt x="14" y="36"/>
                    <a:pt x="16" y="34"/>
                    <a:pt x="18" y="32"/>
                  </a:cubicBezTo>
                  <a:cubicBezTo>
                    <a:pt x="20" y="30"/>
                    <a:pt x="23" y="28"/>
                    <a:pt x="25" y="26"/>
                  </a:cubicBezTo>
                  <a:cubicBezTo>
                    <a:pt x="29" y="23"/>
                    <a:pt x="31" y="17"/>
                    <a:pt x="33" y="13"/>
                  </a:cubicBezTo>
                  <a:cubicBezTo>
                    <a:pt x="34" y="9"/>
                    <a:pt x="32" y="6"/>
                    <a:pt x="30" y="4"/>
                  </a:cubicBezTo>
                  <a:cubicBezTo>
                    <a:pt x="28" y="0"/>
                    <a:pt x="22" y="6"/>
                    <a:pt x="24" y="9"/>
                  </a:cubicBezTo>
                  <a:cubicBezTo>
                    <a:pt x="26" y="12"/>
                    <a:pt x="27" y="12"/>
                    <a:pt x="25" y="15"/>
                  </a:cubicBezTo>
                  <a:cubicBezTo>
                    <a:pt x="24" y="18"/>
                    <a:pt x="22" y="21"/>
                    <a:pt x="20" y="22"/>
                  </a:cubicBezTo>
                  <a:cubicBezTo>
                    <a:pt x="15" y="26"/>
                    <a:pt x="10" y="34"/>
                    <a:pt x="4" y="35"/>
                  </a:cubicBezTo>
                  <a:cubicBezTo>
                    <a:pt x="2" y="35"/>
                    <a:pt x="0" y="37"/>
                    <a:pt x="0" y="40"/>
                  </a:cubicBezTo>
                  <a:cubicBezTo>
                    <a:pt x="0" y="40"/>
                    <a:pt x="0" y="40"/>
                    <a:pt x="0" y="41"/>
                  </a:cubicBezTo>
                  <a:cubicBezTo>
                    <a:pt x="0" y="46"/>
                    <a:pt x="7" y="42"/>
                    <a:pt x="7"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6" name="Freeform 13"/>
            <p:cNvSpPr/>
            <p:nvPr/>
          </p:nvSpPr>
          <p:spPr bwMode="auto">
            <a:xfrm>
              <a:off x="1836" y="1455"/>
              <a:ext cx="103" cy="65"/>
            </a:xfrm>
            <a:custGeom>
              <a:avLst/>
              <a:gdLst>
                <a:gd name="T0" fmla="*/ 3 w 43"/>
                <a:gd name="T1" fmla="*/ 23 h 27"/>
                <a:gd name="T2" fmla="*/ 21 w 43"/>
                <a:gd name="T3" fmla="*/ 22 h 27"/>
                <a:gd name="T4" fmla="*/ 31 w 43"/>
                <a:gd name="T5" fmla="*/ 18 h 27"/>
                <a:gd name="T6" fmla="*/ 41 w 43"/>
                <a:gd name="T7" fmla="*/ 8 h 27"/>
                <a:gd name="T8" fmla="*/ 36 w 43"/>
                <a:gd name="T9" fmla="*/ 5 h 27"/>
                <a:gd name="T10" fmla="*/ 21 w 43"/>
                <a:gd name="T11" fmla="*/ 15 h 27"/>
                <a:gd name="T12" fmla="*/ 16 w 43"/>
                <a:gd name="T13" fmla="*/ 17 h 27"/>
                <a:gd name="T14" fmla="*/ 7 w 43"/>
                <a:gd name="T15" fmla="*/ 16 h 27"/>
                <a:gd name="T16" fmla="*/ 3 w 43"/>
                <a:gd name="T17" fmla="*/ 2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3" y="23"/>
                  </a:moveTo>
                  <a:cubicBezTo>
                    <a:pt x="8" y="27"/>
                    <a:pt x="16" y="26"/>
                    <a:pt x="21" y="22"/>
                  </a:cubicBezTo>
                  <a:cubicBezTo>
                    <a:pt x="24" y="20"/>
                    <a:pt x="28" y="20"/>
                    <a:pt x="31" y="18"/>
                  </a:cubicBezTo>
                  <a:cubicBezTo>
                    <a:pt x="35" y="15"/>
                    <a:pt x="38" y="12"/>
                    <a:pt x="41" y="8"/>
                  </a:cubicBezTo>
                  <a:cubicBezTo>
                    <a:pt x="43" y="4"/>
                    <a:pt x="38" y="0"/>
                    <a:pt x="36" y="5"/>
                  </a:cubicBezTo>
                  <a:cubicBezTo>
                    <a:pt x="33" y="10"/>
                    <a:pt x="27" y="13"/>
                    <a:pt x="21" y="15"/>
                  </a:cubicBezTo>
                  <a:cubicBezTo>
                    <a:pt x="19" y="15"/>
                    <a:pt x="18" y="17"/>
                    <a:pt x="16" y="17"/>
                  </a:cubicBezTo>
                  <a:cubicBezTo>
                    <a:pt x="13" y="19"/>
                    <a:pt x="10" y="19"/>
                    <a:pt x="7" y="16"/>
                  </a:cubicBezTo>
                  <a:cubicBezTo>
                    <a:pt x="4" y="14"/>
                    <a:pt x="0" y="21"/>
                    <a:pt x="3"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7" name="Freeform 14"/>
            <p:cNvSpPr/>
            <p:nvPr/>
          </p:nvSpPr>
          <p:spPr bwMode="auto">
            <a:xfrm>
              <a:off x="1760" y="1424"/>
              <a:ext cx="71" cy="36"/>
            </a:xfrm>
            <a:custGeom>
              <a:avLst/>
              <a:gdLst>
                <a:gd name="T0" fmla="*/ 25 w 30"/>
                <a:gd name="T1" fmla="*/ 1 h 15"/>
                <a:gd name="T2" fmla="*/ 5 w 30"/>
                <a:gd name="T3" fmla="*/ 8 h 15"/>
                <a:gd name="T4" fmla="*/ 4 w 30"/>
                <a:gd name="T5" fmla="*/ 15 h 15"/>
                <a:gd name="T6" fmla="*/ 6 w 30"/>
                <a:gd name="T7" fmla="*/ 15 h 15"/>
                <a:gd name="T8" fmla="*/ 7 w 30"/>
                <a:gd name="T9" fmla="*/ 8 h 15"/>
                <a:gd name="T10" fmla="*/ 6 w 30"/>
                <a:gd name="T11" fmla="*/ 8 h 15"/>
                <a:gd name="T12" fmla="*/ 5 w 30"/>
                <a:gd name="T13" fmla="*/ 15 h 15"/>
                <a:gd name="T14" fmla="*/ 25 w 30"/>
                <a:gd name="T15" fmla="*/ 8 h 15"/>
                <a:gd name="T16" fmla="*/ 25 w 30"/>
                <a:gd name="T1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5">
                  <a:moveTo>
                    <a:pt x="25" y="1"/>
                  </a:moveTo>
                  <a:cubicBezTo>
                    <a:pt x="18" y="3"/>
                    <a:pt x="11" y="5"/>
                    <a:pt x="5" y="8"/>
                  </a:cubicBezTo>
                  <a:cubicBezTo>
                    <a:pt x="2" y="9"/>
                    <a:pt x="0" y="15"/>
                    <a:pt x="4" y="15"/>
                  </a:cubicBezTo>
                  <a:cubicBezTo>
                    <a:pt x="5" y="15"/>
                    <a:pt x="5" y="15"/>
                    <a:pt x="6" y="15"/>
                  </a:cubicBezTo>
                  <a:cubicBezTo>
                    <a:pt x="9" y="15"/>
                    <a:pt x="12" y="8"/>
                    <a:pt x="7" y="8"/>
                  </a:cubicBezTo>
                  <a:cubicBezTo>
                    <a:pt x="7" y="8"/>
                    <a:pt x="6" y="8"/>
                    <a:pt x="6" y="8"/>
                  </a:cubicBezTo>
                  <a:cubicBezTo>
                    <a:pt x="6" y="10"/>
                    <a:pt x="5" y="13"/>
                    <a:pt x="5" y="15"/>
                  </a:cubicBezTo>
                  <a:cubicBezTo>
                    <a:pt x="12" y="12"/>
                    <a:pt x="18" y="10"/>
                    <a:pt x="25" y="8"/>
                  </a:cubicBezTo>
                  <a:cubicBezTo>
                    <a:pt x="29" y="7"/>
                    <a:pt x="30" y="0"/>
                    <a:pt x="2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8" name="Freeform 15"/>
            <p:cNvSpPr/>
            <p:nvPr/>
          </p:nvSpPr>
          <p:spPr bwMode="auto">
            <a:xfrm>
              <a:off x="1855" y="1405"/>
              <a:ext cx="57" cy="26"/>
            </a:xfrm>
            <a:custGeom>
              <a:avLst/>
              <a:gdLst>
                <a:gd name="T0" fmla="*/ 7 w 24"/>
                <a:gd name="T1" fmla="*/ 7 h 11"/>
                <a:gd name="T2" fmla="*/ 7 w 24"/>
                <a:gd name="T3" fmla="*/ 7 h 11"/>
                <a:gd name="T4" fmla="*/ 6 w 24"/>
                <a:gd name="T5" fmla="*/ 9 h 11"/>
                <a:gd name="T6" fmla="*/ 6 w 24"/>
                <a:gd name="T7" fmla="*/ 10 h 11"/>
                <a:gd name="T8" fmla="*/ 11 w 24"/>
                <a:gd name="T9" fmla="*/ 10 h 11"/>
                <a:gd name="T10" fmla="*/ 20 w 24"/>
                <a:gd name="T11" fmla="*/ 8 h 11"/>
                <a:gd name="T12" fmla="*/ 20 w 24"/>
                <a:gd name="T13" fmla="*/ 1 h 11"/>
                <a:gd name="T14" fmla="*/ 7 w 24"/>
                <a:gd name="T15" fmla="*/ 2 h 11"/>
                <a:gd name="T16" fmla="*/ 0 w 24"/>
                <a:gd name="T17" fmla="*/ 8 h 11"/>
                <a:gd name="T18" fmla="*/ 3 w 24"/>
                <a:gd name="T19" fmla="*/ 11 h 11"/>
                <a:gd name="T20" fmla="*/ 7 w 24"/>
                <a:gd name="T21"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11">
                  <a:moveTo>
                    <a:pt x="7" y="7"/>
                  </a:moveTo>
                  <a:cubicBezTo>
                    <a:pt x="7" y="7"/>
                    <a:pt x="7" y="7"/>
                    <a:pt x="7" y="7"/>
                  </a:cubicBezTo>
                  <a:cubicBezTo>
                    <a:pt x="7" y="8"/>
                    <a:pt x="6" y="9"/>
                    <a:pt x="6" y="9"/>
                  </a:cubicBezTo>
                  <a:cubicBezTo>
                    <a:pt x="5" y="10"/>
                    <a:pt x="5" y="10"/>
                    <a:pt x="6" y="10"/>
                  </a:cubicBezTo>
                  <a:cubicBezTo>
                    <a:pt x="8" y="10"/>
                    <a:pt x="9" y="10"/>
                    <a:pt x="11" y="10"/>
                  </a:cubicBezTo>
                  <a:cubicBezTo>
                    <a:pt x="14" y="10"/>
                    <a:pt x="17" y="9"/>
                    <a:pt x="20" y="8"/>
                  </a:cubicBezTo>
                  <a:cubicBezTo>
                    <a:pt x="23" y="7"/>
                    <a:pt x="24" y="0"/>
                    <a:pt x="20" y="1"/>
                  </a:cubicBezTo>
                  <a:cubicBezTo>
                    <a:pt x="15" y="3"/>
                    <a:pt x="11" y="2"/>
                    <a:pt x="7" y="2"/>
                  </a:cubicBezTo>
                  <a:cubicBezTo>
                    <a:pt x="4" y="3"/>
                    <a:pt x="1" y="4"/>
                    <a:pt x="0" y="8"/>
                  </a:cubicBezTo>
                  <a:cubicBezTo>
                    <a:pt x="0" y="9"/>
                    <a:pt x="1" y="11"/>
                    <a:pt x="3" y="11"/>
                  </a:cubicBezTo>
                  <a:cubicBezTo>
                    <a:pt x="5" y="11"/>
                    <a:pt x="6" y="9"/>
                    <a:pt x="7"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9" name="Freeform 16"/>
            <p:cNvSpPr/>
            <p:nvPr/>
          </p:nvSpPr>
          <p:spPr bwMode="auto">
            <a:xfrm>
              <a:off x="1356" y="1903"/>
              <a:ext cx="60" cy="93"/>
            </a:xfrm>
            <a:custGeom>
              <a:avLst/>
              <a:gdLst>
                <a:gd name="T0" fmla="*/ 20 w 25"/>
                <a:gd name="T1" fmla="*/ 0 h 39"/>
                <a:gd name="T2" fmla="*/ 8 w 25"/>
                <a:gd name="T3" fmla="*/ 36 h 39"/>
                <a:gd name="T4" fmla="*/ 14 w 25"/>
                <a:gd name="T5" fmla="*/ 30 h 39"/>
                <a:gd name="T6" fmla="*/ 19 w 25"/>
                <a:gd name="T7" fmla="*/ 7 h 39"/>
                <a:gd name="T8" fmla="*/ 20 w 25"/>
                <a:gd name="T9" fmla="*/ 0 h 39"/>
              </a:gdLst>
              <a:ahLst/>
              <a:cxnLst>
                <a:cxn ang="0">
                  <a:pos x="T0" y="T1"/>
                </a:cxn>
                <a:cxn ang="0">
                  <a:pos x="T2" y="T3"/>
                </a:cxn>
                <a:cxn ang="0">
                  <a:pos x="T4" y="T5"/>
                </a:cxn>
                <a:cxn ang="0">
                  <a:pos x="T6" y="T7"/>
                </a:cxn>
                <a:cxn ang="0">
                  <a:pos x="T8" y="T9"/>
                </a:cxn>
              </a:cxnLst>
              <a:rect l="0" t="0" r="r" b="b"/>
              <a:pathLst>
                <a:path w="25" h="39">
                  <a:moveTo>
                    <a:pt x="20" y="0"/>
                  </a:moveTo>
                  <a:cubicBezTo>
                    <a:pt x="6" y="2"/>
                    <a:pt x="0" y="26"/>
                    <a:pt x="8" y="36"/>
                  </a:cubicBezTo>
                  <a:cubicBezTo>
                    <a:pt x="11" y="39"/>
                    <a:pt x="17" y="33"/>
                    <a:pt x="14" y="30"/>
                  </a:cubicBezTo>
                  <a:cubicBezTo>
                    <a:pt x="10" y="26"/>
                    <a:pt x="10" y="8"/>
                    <a:pt x="19" y="7"/>
                  </a:cubicBezTo>
                  <a:cubicBezTo>
                    <a:pt x="22" y="7"/>
                    <a:pt x="25"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40" name="Freeform 17"/>
            <p:cNvSpPr/>
            <p:nvPr/>
          </p:nvSpPr>
          <p:spPr bwMode="auto">
            <a:xfrm>
              <a:off x="1325" y="1896"/>
              <a:ext cx="34" cy="88"/>
            </a:xfrm>
            <a:custGeom>
              <a:avLst/>
              <a:gdLst>
                <a:gd name="T0" fmla="*/ 6 w 14"/>
                <a:gd name="T1" fmla="*/ 6 h 37"/>
                <a:gd name="T2" fmla="*/ 4 w 14"/>
                <a:gd name="T3" fmla="*/ 11 h 37"/>
                <a:gd name="T4" fmla="*/ 2 w 14"/>
                <a:gd name="T5" fmla="*/ 18 h 37"/>
                <a:gd name="T6" fmla="*/ 0 w 14"/>
                <a:gd name="T7" fmla="*/ 32 h 37"/>
                <a:gd name="T8" fmla="*/ 6 w 14"/>
                <a:gd name="T9" fmla="*/ 30 h 37"/>
                <a:gd name="T10" fmla="*/ 7 w 14"/>
                <a:gd name="T11" fmla="*/ 21 h 37"/>
                <a:gd name="T12" fmla="*/ 10 w 14"/>
                <a:gd name="T13" fmla="*/ 15 h 37"/>
                <a:gd name="T14" fmla="*/ 10 w 14"/>
                <a:gd name="T15" fmla="*/ 12 h 37"/>
                <a:gd name="T16" fmla="*/ 11 w 14"/>
                <a:gd name="T17" fmla="*/ 10 h 37"/>
                <a:gd name="T18" fmla="*/ 13 w 14"/>
                <a:gd name="T19" fmla="*/ 5 h 37"/>
                <a:gd name="T20" fmla="*/ 6 w 14"/>
                <a:gd name="T21" fmla="*/ 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37">
                  <a:moveTo>
                    <a:pt x="6" y="6"/>
                  </a:moveTo>
                  <a:cubicBezTo>
                    <a:pt x="6" y="8"/>
                    <a:pt x="4" y="9"/>
                    <a:pt x="4" y="11"/>
                  </a:cubicBezTo>
                  <a:cubicBezTo>
                    <a:pt x="3" y="14"/>
                    <a:pt x="3" y="16"/>
                    <a:pt x="2" y="18"/>
                  </a:cubicBezTo>
                  <a:cubicBezTo>
                    <a:pt x="0" y="23"/>
                    <a:pt x="0" y="27"/>
                    <a:pt x="0" y="32"/>
                  </a:cubicBezTo>
                  <a:cubicBezTo>
                    <a:pt x="0" y="37"/>
                    <a:pt x="6" y="33"/>
                    <a:pt x="6" y="30"/>
                  </a:cubicBezTo>
                  <a:cubicBezTo>
                    <a:pt x="6" y="27"/>
                    <a:pt x="6" y="24"/>
                    <a:pt x="7" y="21"/>
                  </a:cubicBezTo>
                  <a:cubicBezTo>
                    <a:pt x="8" y="19"/>
                    <a:pt x="9" y="17"/>
                    <a:pt x="10" y="15"/>
                  </a:cubicBezTo>
                  <a:cubicBezTo>
                    <a:pt x="10" y="14"/>
                    <a:pt x="10" y="13"/>
                    <a:pt x="10" y="12"/>
                  </a:cubicBezTo>
                  <a:cubicBezTo>
                    <a:pt x="10" y="10"/>
                    <a:pt x="10" y="12"/>
                    <a:pt x="11" y="10"/>
                  </a:cubicBezTo>
                  <a:cubicBezTo>
                    <a:pt x="12" y="9"/>
                    <a:pt x="13" y="7"/>
                    <a:pt x="13" y="5"/>
                  </a:cubicBezTo>
                  <a:cubicBezTo>
                    <a:pt x="14" y="0"/>
                    <a:pt x="7" y="2"/>
                    <a:pt x="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109" name="椭圆 108"/>
          <p:cNvSpPr/>
          <p:nvPr/>
        </p:nvSpPr>
        <p:spPr>
          <a:xfrm>
            <a:off x="3655695" y="3173095"/>
            <a:ext cx="518160" cy="502285"/>
          </a:xfrm>
          <a:prstGeom prst="ellipse">
            <a:avLst/>
          </a:prstGeom>
          <a:blipFill>
            <a:blip r:embed="rId1"/>
            <a:stretch>
              <a:fillRect l="-33000" t="-11000" r="-15000" b="-110000"/>
            </a:stretch>
          </a:blipFill>
          <a:ln>
            <a:solidFill>
              <a:srgbClr val="4A67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1" name="任意多边形 40"/>
          <p:cNvSpPr/>
          <p:nvPr/>
        </p:nvSpPr>
        <p:spPr>
          <a:xfrm>
            <a:off x="2728595" y="3173095"/>
            <a:ext cx="7257415" cy="1185545"/>
          </a:xfrm>
          <a:custGeom>
            <a:avLst/>
            <a:gdLst>
              <a:gd name="connsiteX0" fmla="*/ 0 w 8505371"/>
              <a:gd name="connsiteY0" fmla="*/ 566124 h 638728"/>
              <a:gd name="connsiteX1" fmla="*/ 1436914 w 8505371"/>
              <a:gd name="connsiteY1" fmla="*/ 116181 h 638728"/>
              <a:gd name="connsiteX2" fmla="*/ 2931885 w 8505371"/>
              <a:gd name="connsiteY2" fmla="*/ 595153 h 638728"/>
              <a:gd name="connsiteX3" fmla="*/ 4601028 w 8505371"/>
              <a:gd name="connsiteY3" fmla="*/ 67 h 638728"/>
              <a:gd name="connsiteX4" fmla="*/ 6270171 w 8505371"/>
              <a:gd name="connsiteY4" fmla="*/ 638696 h 638728"/>
              <a:gd name="connsiteX5" fmla="*/ 7736114 w 8505371"/>
              <a:gd name="connsiteY5" fmla="*/ 29096 h 638728"/>
              <a:gd name="connsiteX6" fmla="*/ 8505371 w 8505371"/>
              <a:gd name="connsiteY6" fmla="*/ 217781 h 63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05371" h="638728">
                <a:moveTo>
                  <a:pt x="0" y="566124"/>
                </a:moveTo>
                <a:cubicBezTo>
                  <a:pt x="474133" y="338733"/>
                  <a:pt x="948267" y="111343"/>
                  <a:pt x="1436914" y="116181"/>
                </a:cubicBezTo>
                <a:cubicBezTo>
                  <a:pt x="1925561" y="121019"/>
                  <a:pt x="2404533" y="614505"/>
                  <a:pt x="2931885" y="595153"/>
                </a:cubicBezTo>
                <a:cubicBezTo>
                  <a:pt x="3459237" y="575801"/>
                  <a:pt x="4044647" y="-7190"/>
                  <a:pt x="4601028" y="67"/>
                </a:cubicBezTo>
                <a:cubicBezTo>
                  <a:pt x="5157409" y="7324"/>
                  <a:pt x="5747657" y="633858"/>
                  <a:pt x="6270171" y="638696"/>
                </a:cubicBezTo>
                <a:cubicBezTo>
                  <a:pt x="6792685" y="643534"/>
                  <a:pt x="7363581" y="99248"/>
                  <a:pt x="7736114" y="29096"/>
                </a:cubicBezTo>
                <a:cubicBezTo>
                  <a:pt x="8108647" y="-41056"/>
                  <a:pt x="8362647" y="271000"/>
                  <a:pt x="8505371" y="217781"/>
                </a:cubicBezTo>
              </a:path>
            </a:pathLst>
          </a:custGeom>
          <a:noFill/>
          <a:ln w="28575">
            <a:solidFill>
              <a:schemeClr val="tx1">
                <a:lumMod val="75000"/>
                <a:lumOff val="25000"/>
              </a:schemeClr>
            </a:solidFill>
          </a:ln>
          <a:extLst>
            <a:ext uri="{909E8E84-426E-40DD-AFC4-6F175D3DCCD1}">
              <a14:hiddenFill xmlns:a14="http://schemas.microsoft.com/office/drawing/2010/main">
                <a:solidFill>
                  <a:schemeClr val="tx1">
                    <a:lumMod val="75000"/>
                    <a:lumOff val="2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4" name="文本框 113"/>
          <p:cNvSpPr txBox="1"/>
          <p:nvPr/>
        </p:nvSpPr>
        <p:spPr>
          <a:xfrm>
            <a:off x="3322320" y="1673860"/>
            <a:ext cx="1639570" cy="645160"/>
          </a:xfrm>
          <a:prstGeom prst="rect">
            <a:avLst/>
          </a:prstGeom>
          <a:noFill/>
        </p:spPr>
        <p:txBody>
          <a:bodyPr wrap="square" rtlCol="0">
            <a:spAutoFit/>
          </a:bodyPr>
          <a:p>
            <a:r>
              <a:rPr lang="en-US" altLang="zh-CN" sz="3600" b="1" dirty="0">
                <a:solidFill>
                  <a:srgbClr val="4A67AA"/>
                </a:solidFill>
                <a:latin typeface="方正静蕾简体" panose="02000000000000000000" pitchFamily="2" charset="-122"/>
                <a:ea typeface="方正静蕾简体" panose="02000000000000000000" pitchFamily="2" charset="-122"/>
              </a:rPr>
              <a:t>step1</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sp>
        <p:nvSpPr>
          <p:cNvPr id="115" name="文本框 114"/>
          <p:cNvSpPr txBox="1"/>
          <p:nvPr/>
        </p:nvSpPr>
        <p:spPr>
          <a:xfrm>
            <a:off x="2517140" y="2339340"/>
            <a:ext cx="7306945" cy="398780"/>
          </a:xfrm>
          <a:prstGeom prst="rect">
            <a:avLst/>
          </a:prstGeom>
          <a:noFill/>
        </p:spPr>
        <p:txBody>
          <a:bodyPr wrap="square" rtlCol="0">
            <a:spAutoFit/>
          </a:bodyPr>
          <a:p>
            <a:pPr algn="ctr"/>
            <a:r>
              <a:rPr lang="en-US" altLang="zh-CN" sz="2000" dirty="0">
                <a:latin typeface="Microsoft YaHei" panose="020B0503020204020204" pitchFamily="34" charset="-122"/>
                <a:ea typeface="Microsoft YaHei" panose="020B0503020204020204" pitchFamily="34" charset="-122"/>
              </a:rPr>
              <a:t>compared with different algorithms </a:t>
            </a:r>
            <a:r>
              <a:rPr lang="en-US" altLang="zh-CN" sz="2000" dirty="0">
                <a:latin typeface="Microsoft YaHei" panose="020B0503020204020204" pitchFamily="34" charset="-122"/>
                <a:ea typeface="Microsoft YaHei" panose="020B0503020204020204" pitchFamily="34" charset="-122"/>
              </a:rPr>
              <a:t>and datasets</a:t>
            </a:r>
            <a:endParaRPr lang="en-US" altLang="zh-CN" sz="2000" dirty="0">
              <a:latin typeface="Microsoft YaHei" panose="020B0503020204020204" pitchFamily="34" charset="-122"/>
              <a:ea typeface="Microsoft YaHei" panose="020B0503020204020204" pitchFamily="34" charset="-122"/>
            </a:endParaRPr>
          </a:p>
        </p:txBody>
      </p:sp>
      <p:sp>
        <p:nvSpPr>
          <p:cNvPr id="118" name="文本框 117"/>
          <p:cNvSpPr txBox="1"/>
          <p:nvPr/>
        </p:nvSpPr>
        <p:spPr>
          <a:xfrm>
            <a:off x="7264400" y="4521835"/>
            <a:ext cx="1767840" cy="645160"/>
          </a:xfrm>
          <a:prstGeom prst="rect">
            <a:avLst/>
          </a:prstGeom>
          <a:noFill/>
        </p:spPr>
        <p:txBody>
          <a:bodyPr wrap="square" rtlCol="0">
            <a:spAutoFit/>
          </a:bodyPr>
          <a:p>
            <a:r>
              <a:rPr lang="en-US" altLang="zh-CN" sz="3600" b="1" dirty="0">
                <a:solidFill>
                  <a:srgbClr val="4A67AA"/>
                </a:solidFill>
                <a:latin typeface="方正静蕾简体" panose="02000000000000000000" pitchFamily="2" charset="-122"/>
                <a:ea typeface="方正静蕾简体" panose="02000000000000000000" pitchFamily="2" charset="-122"/>
              </a:rPr>
              <a:t>step2</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sp>
        <p:nvSpPr>
          <p:cNvPr id="119" name="文本框 118"/>
          <p:cNvSpPr txBox="1"/>
          <p:nvPr/>
        </p:nvSpPr>
        <p:spPr>
          <a:xfrm>
            <a:off x="6904355" y="5212715"/>
            <a:ext cx="2487930" cy="398780"/>
          </a:xfrm>
          <a:prstGeom prst="rect">
            <a:avLst/>
          </a:prstGeom>
          <a:noFill/>
        </p:spPr>
        <p:txBody>
          <a:bodyPr wrap="square" rtlCol="0">
            <a:spAutoFit/>
          </a:bodyPr>
          <a:p>
            <a:pPr algn="ctr"/>
            <a:r>
              <a:rPr lang="en-US" altLang="zh-CN" sz="2000" dirty="0">
                <a:latin typeface="Microsoft YaHei" panose="020B0503020204020204" pitchFamily="34" charset="-122"/>
                <a:ea typeface="Microsoft YaHei" panose="020B0503020204020204" pitchFamily="34" charset="-122"/>
              </a:rPr>
              <a:t>Ablation Studies</a:t>
            </a:r>
            <a:endParaRPr lang="en-US" altLang="zh-CN" sz="2000" dirty="0">
              <a:latin typeface="Microsoft YaHei" panose="020B0503020204020204" pitchFamily="34" charset="-122"/>
              <a:ea typeface="Microsoft YaHei" panose="020B0503020204020204" pitchFamily="34" charset="-122"/>
            </a:endParaRPr>
          </a:p>
        </p:txBody>
      </p:sp>
      <p:sp>
        <p:nvSpPr>
          <p:cNvPr id="42" name="椭圆 41"/>
          <p:cNvSpPr/>
          <p:nvPr/>
        </p:nvSpPr>
        <p:spPr>
          <a:xfrm>
            <a:off x="7889240" y="4023995"/>
            <a:ext cx="518160" cy="502285"/>
          </a:xfrm>
          <a:prstGeom prst="ellipse">
            <a:avLst/>
          </a:prstGeom>
          <a:blipFill>
            <a:blip r:embed="rId1"/>
            <a:stretch>
              <a:fillRect l="-33000" t="-11000" r="-15000" b="-110000"/>
            </a:stretch>
          </a:blipFill>
          <a:ln>
            <a:solidFill>
              <a:srgbClr val="4A67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90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10" presetClass="entr" presetSubtype="0" fill="hold" nodeType="withEffect">
                                  <p:stCondLst>
                                    <p:cond delay="4200"/>
                                  </p:stCondLst>
                                  <p:childTnLst>
                                    <p:set>
                                      <p:cBhvr>
                                        <p:cTn id="9" dur="1" fill="hold">
                                          <p:stCondLst>
                                            <p:cond delay="0"/>
                                          </p:stCondLst>
                                        </p:cTn>
                                        <p:tgtEl>
                                          <p:spTgt spid="52"/>
                                        </p:tgtEl>
                                        <p:attrNameLst>
                                          <p:attrName>style.visibility</p:attrName>
                                        </p:attrNameLst>
                                      </p:cBhvr>
                                      <p:to>
                                        <p:strVal val="visible"/>
                                      </p:to>
                                    </p:set>
                                    <p:animEffect transition="in" filter="fade">
                                      <p:cBhvr>
                                        <p:cTn id="10" dur="500"/>
                                        <p:tgtEl>
                                          <p:spTgt spid="52"/>
                                        </p:tgtEl>
                                      </p:cBhvr>
                                    </p:animEffect>
                                  </p:childTnLst>
                                </p:cTn>
                              </p:par>
                              <p:par>
                                <p:cTn id="11" presetID="10" presetClass="entr" presetSubtype="0" fill="hold" grpId="0" nodeType="withEffect">
                                  <p:stCondLst>
                                    <p:cond delay="4500"/>
                                  </p:stCondLst>
                                  <p:childTnLst>
                                    <p:set>
                                      <p:cBhvr>
                                        <p:cTn id="12" dur="1" fill="hold">
                                          <p:stCondLst>
                                            <p:cond delay="0"/>
                                          </p:stCondLst>
                                        </p:cTn>
                                        <p:tgtEl>
                                          <p:spTgt spid="62"/>
                                        </p:tgtEl>
                                        <p:attrNameLst>
                                          <p:attrName>style.visibility</p:attrName>
                                        </p:attrNameLst>
                                      </p:cBhvr>
                                      <p:to>
                                        <p:strVal val="visible"/>
                                      </p:to>
                                    </p:set>
                                    <p:animEffect transition="in" filter="fade">
                                      <p:cBhvr>
                                        <p:cTn id="13" dur="500"/>
                                        <p:tgtEl>
                                          <p:spTgt spid="6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grpId="0" nodeType="withEffect">
                                  <p:stCondLst>
                                    <p:cond delay="300"/>
                                  </p:stCondLst>
                                  <p:childTnLst>
                                    <p:set>
                                      <p:cBhvr>
                                        <p:cTn id="20" dur="1" fill="hold">
                                          <p:stCondLst>
                                            <p:cond delay="0"/>
                                          </p:stCondLst>
                                        </p:cTn>
                                        <p:tgtEl>
                                          <p:spTgt spid="109"/>
                                        </p:tgtEl>
                                        <p:attrNameLst>
                                          <p:attrName>style.visibility</p:attrName>
                                        </p:attrNameLst>
                                      </p:cBhvr>
                                      <p:to>
                                        <p:strVal val="visible"/>
                                      </p:to>
                                    </p:set>
                                    <p:animEffect transition="in" filter="fade">
                                      <p:cBhvr>
                                        <p:cTn id="21" dur="500"/>
                                        <p:tgtEl>
                                          <p:spTgt spid="109"/>
                                        </p:tgtEl>
                                      </p:cBhvr>
                                    </p:animEffect>
                                  </p:childTnLst>
                                </p:cTn>
                              </p:par>
                              <p:par>
                                <p:cTn id="22" presetID="10" presetClass="entr" presetSubtype="0" fill="hold" grpId="0" nodeType="withEffect">
                                  <p:stCondLst>
                                    <p:cond delay="900"/>
                                  </p:stCondLst>
                                  <p:childTnLst>
                                    <p:set>
                                      <p:cBhvr>
                                        <p:cTn id="23" dur="1" fill="hold">
                                          <p:stCondLst>
                                            <p:cond delay="0"/>
                                          </p:stCondLst>
                                        </p:cTn>
                                        <p:tgtEl>
                                          <p:spTgt spid="41"/>
                                        </p:tgtEl>
                                        <p:attrNameLst>
                                          <p:attrName>style.visibility</p:attrName>
                                        </p:attrNameLst>
                                      </p:cBhvr>
                                      <p:to>
                                        <p:strVal val="visible"/>
                                      </p:to>
                                    </p:set>
                                    <p:animEffect transition="in" filter="fade">
                                      <p:cBhvr>
                                        <p:cTn id="24" dur="500"/>
                                        <p:tgtEl>
                                          <p:spTgt spid="41"/>
                                        </p:tgtEl>
                                      </p:cBhvr>
                                    </p:animEffect>
                                  </p:childTnLst>
                                </p:cTn>
                              </p:par>
                              <p:par>
                                <p:cTn id="25" presetID="10" presetClass="entr" presetSubtype="0" fill="hold" grpId="0" nodeType="withEffect">
                                  <p:stCondLst>
                                    <p:cond delay="1800"/>
                                  </p:stCondLst>
                                  <p:childTnLst>
                                    <p:set>
                                      <p:cBhvr>
                                        <p:cTn id="26" dur="1" fill="hold">
                                          <p:stCondLst>
                                            <p:cond delay="0"/>
                                          </p:stCondLst>
                                        </p:cTn>
                                        <p:tgtEl>
                                          <p:spTgt spid="114"/>
                                        </p:tgtEl>
                                        <p:attrNameLst>
                                          <p:attrName>style.visibility</p:attrName>
                                        </p:attrNameLst>
                                      </p:cBhvr>
                                      <p:to>
                                        <p:strVal val="visible"/>
                                      </p:to>
                                    </p:set>
                                    <p:animEffect transition="in" filter="fade">
                                      <p:cBhvr>
                                        <p:cTn id="27" dur="500"/>
                                        <p:tgtEl>
                                          <p:spTgt spid="114"/>
                                        </p:tgtEl>
                                      </p:cBhvr>
                                    </p:animEffect>
                                  </p:childTnLst>
                                </p:cTn>
                              </p:par>
                              <p:par>
                                <p:cTn id="28" presetID="10" presetClass="entr" presetSubtype="0" fill="hold" grpId="0" nodeType="withEffect">
                                  <p:stCondLst>
                                    <p:cond delay="2100"/>
                                  </p:stCondLst>
                                  <p:childTnLst>
                                    <p:set>
                                      <p:cBhvr>
                                        <p:cTn id="29" dur="1" fill="hold">
                                          <p:stCondLst>
                                            <p:cond delay="0"/>
                                          </p:stCondLst>
                                        </p:cTn>
                                        <p:tgtEl>
                                          <p:spTgt spid="115"/>
                                        </p:tgtEl>
                                        <p:attrNameLst>
                                          <p:attrName>style.visibility</p:attrName>
                                        </p:attrNameLst>
                                      </p:cBhvr>
                                      <p:to>
                                        <p:strVal val="visible"/>
                                      </p:to>
                                    </p:set>
                                    <p:animEffect transition="in" filter="fade">
                                      <p:cBhvr>
                                        <p:cTn id="30" dur="500"/>
                                        <p:tgtEl>
                                          <p:spTgt spid="115"/>
                                        </p:tgtEl>
                                      </p:cBhvr>
                                    </p:animEffect>
                                  </p:childTnLst>
                                </p:cTn>
                              </p:par>
                              <p:par>
                                <p:cTn id="31" presetID="10" presetClass="entr" presetSubtype="0" fill="hold" grpId="0" nodeType="withEffect">
                                  <p:stCondLst>
                                    <p:cond delay="3000"/>
                                  </p:stCondLst>
                                  <p:childTnLst>
                                    <p:set>
                                      <p:cBhvr>
                                        <p:cTn id="32" dur="1" fill="hold">
                                          <p:stCondLst>
                                            <p:cond delay="0"/>
                                          </p:stCondLst>
                                        </p:cTn>
                                        <p:tgtEl>
                                          <p:spTgt spid="118"/>
                                        </p:tgtEl>
                                        <p:attrNameLst>
                                          <p:attrName>style.visibility</p:attrName>
                                        </p:attrNameLst>
                                      </p:cBhvr>
                                      <p:to>
                                        <p:strVal val="visible"/>
                                      </p:to>
                                    </p:set>
                                    <p:animEffect transition="in" filter="fade">
                                      <p:cBhvr>
                                        <p:cTn id="33" dur="500"/>
                                        <p:tgtEl>
                                          <p:spTgt spid="118"/>
                                        </p:tgtEl>
                                      </p:cBhvr>
                                    </p:animEffect>
                                  </p:childTnLst>
                                </p:cTn>
                              </p:par>
                              <p:par>
                                <p:cTn id="34" presetID="10" presetClass="entr" presetSubtype="0" fill="hold" grpId="0" nodeType="withEffect">
                                  <p:stCondLst>
                                    <p:cond delay="3300"/>
                                  </p:stCondLst>
                                  <p:childTnLst>
                                    <p:set>
                                      <p:cBhvr>
                                        <p:cTn id="35" dur="1" fill="hold">
                                          <p:stCondLst>
                                            <p:cond delay="0"/>
                                          </p:stCondLst>
                                        </p:cTn>
                                        <p:tgtEl>
                                          <p:spTgt spid="119"/>
                                        </p:tgtEl>
                                        <p:attrNameLst>
                                          <p:attrName>style.visibility</p:attrName>
                                        </p:attrNameLst>
                                      </p:cBhvr>
                                      <p:to>
                                        <p:strVal val="visible"/>
                                      </p:to>
                                    </p:set>
                                    <p:animEffect transition="in" filter="fade">
                                      <p:cBhvr>
                                        <p:cTn id="36" dur="500"/>
                                        <p:tgtEl>
                                          <p:spTgt spid="119"/>
                                        </p:tgtEl>
                                      </p:cBhvr>
                                    </p:animEffect>
                                  </p:childTnLst>
                                </p:cTn>
                              </p:par>
                              <p:par>
                                <p:cTn id="37" presetID="10" presetClass="entr" presetSubtype="0" fill="hold" grpId="0" nodeType="withEffect">
                                  <p:stCondLst>
                                    <p:cond delay="300"/>
                                  </p:stCondLst>
                                  <p:childTnLst>
                                    <p:set>
                                      <p:cBhvr>
                                        <p:cTn id="38" dur="1" fill="hold">
                                          <p:stCondLst>
                                            <p:cond delay="0"/>
                                          </p:stCondLst>
                                        </p:cTn>
                                        <p:tgtEl>
                                          <p:spTgt spid="42"/>
                                        </p:tgtEl>
                                        <p:attrNameLst>
                                          <p:attrName>style.visibility</p:attrName>
                                        </p:attrNameLst>
                                      </p:cBhvr>
                                      <p:to>
                                        <p:strVal val="visible"/>
                                      </p:to>
                                    </p:set>
                                    <p:animEffect transition="in" filter="fade">
                                      <p:cBhvr>
                                        <p:cTn id="3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ldLvl="0" animBg="1"/>
      <p:bldP spid="62" grpId="0"/>
      <p:bldP spid="109" grpId="0" bldLvl="0" animBg="1"/>
      <p:bldP spid="41" grpId="0" bldLvl="0" animBg="1"/>
      <p:bldP spid="114" grpId="0"/>
      <p:bldP spid="115" grpId="0"/>
      <p:bldP spid="118" grpId="0"/>
      <p:bldP spid="119" grpId="0"/>
      <p:bldP spid="42"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Freeform 22"/>
          <p:cNvSpPr>
            <a:spLocks noEditPoints="1"/>
          </p:cNvSpPr>
          <p:nvPr/>
        </p:nvSpPr>
        <p:spPr bwMode="auto">
          <a:xfrm>
            <a:off x="4778375" y="965835"/>
            <a:ext cx="4527550" cy="217170"/>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文本框 61"/>
          <p:cNvSpPr txBox="1"/>
          <p:nvPr/>
        </p:nvSpPr>
        <p:spPr>
          <a:xfrm>
            <a:off x="4869180" y="400050"/>
            <a:ext cx="5160645" cy="521970"/>
          </a:xfrm>
          <a:prstGeom prst="rect">
            <a:avLst/>
          </a:prstGeom>
          <a:noFill/>
        </p:spPr>
        <p:txBody>
          <a:bodyPr wrap="square" rtlCol="0">
            <a:spAutoFit/>
          </a:bodyPr>
          <a:lstStyle/>
          <a:p>
            <a:r>
              <a:rPr lang="zh-CN" altLang="en-US" sz="2800" b="1" dirty="0">
                <a:solidFill>
                  <a:schemeClr val="tx1">
                    <a:lumMod val="75000"/>
                    <a:lumOff val="25000"/>
                  </a:schemeClr>
                </a:solidFill>
                <a:latin typeface="方正静蕾简体" panose="02000000000000000000" pitchFamily="2" charset="-122"/>
                <a:ea typeface="方正静蕾简体" panose="02000000000000000000" pitchFamily="2" charset="-122"/>
              </a:rPr>
              <a:t>基于四种评价指标进行对比</a:t>
            </a:r>
            <a:endParaRPr lang="zh-CN" altLang="en-US" sz="28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pic>
        <p:nvPicPr>
          <p:cNvPr id="2" name="图片 1"/>
          <p:cNvPicPr>
            <a:picLocks noChangeAspect="1"/>
          </p:cNvPicPr>
          <p:nvPr/>
        </p:nvPicPr>
        <p:blipFill>
          <a:blip r:embed="rId1"/>
          <a:stretch>
            <a:fillRect/>
          </a:stretch>
        </p:blipFill>
        <p:spPr>
          <a:xfrm>
            <a:off x="142240" y="1360805"/>
            <a:ext cx="11907520" cy="4352290"/>
          </a:xfrm>
          <a:prstGeom prst="rect">
            <a:avLst/>
          </a:prstGeom>
        </p:spPr>
      </p:pic>
      <p:sp>
        <p:nvSpPr>
          <p:cNvPr id="114" name="文本框 113"/>
          <p:cNvSpPr txBox="1"/>
          <p:nvPr/>
        </p:nvSpPr>
        <p:spPr>
          <a:xfrm>
            <a:off x="3456305" y="338455"/>
            <a:ext cx="1412875" cy="645160"/>
          </a:xfrm>
          <a:prstGeom prst="rect">
            <a:avLst/>
          </a:prstGeom>
          <a:noFill/>
        </p:spPr>
        <p:txBody>
          <a:bodyPr wrap="square" rtlCol="0">
            <a:spAutoFit/>
          </a:bodyPr>
          <a:p>
            <a:r>
              <a:rPr lang="en-US" altLang="zh-CN" sz="3600" b="1" dirty="0">
                <a:solidFill>
                  <a:srgbClr val="4A67AA"/>
                </a:solidFill>
                <a:latin typeface="方正静蕾简体" panose="02000000000000000000" pitchFamily="2" charset="-122"/>
                <a:ea typeface="方正静蕾简体" panose="02000000000000000000" pitchFamily="2" charset="-122"/>
              </a:rPr>
              <a:t>step1</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sp>
        <p:nvSpPr>
          <p:cNvPr id="3" name="文本框 2"/>
          <p:cNvSpPr txBox="1"/>
          <p:nvPr/>
        </p:nvSpPr>
        <p:spPr>
          <a:xfrm>
            <a:off x="1092835" y="5919470"/>
            <a:ext cx="10400665" cy="645160"/>
          </a:xfrm>
          <a:prstGeom prst="rect">
            <a:avLst/>
          </a:prstGeom>
          <a:noFill/>
        </p:spPr>
        <p:txBody>
          <a:bodyPr wrap="square" rtlCol="0">
            <a:spAutoFit/>
          </a:bodyPr>
          <a:p>
            <a:r>
              <a:rPr lang="en-US" altLang="zh-CN"/>
              <a:t>1. </a:t>
            </a:r>
            <a:r>
              <a:rPr lang="zh-CN" altLang="en-US"/>
              <a:t>对于不同数据集，我们可以发现，在</a:t>
            </a:r>
            <a:r>
              <a:rPr lang="en-US" altLang="zh-CN"/>
              <a:t>ECSSD</a:t>
            </a:r>
            <a:r>
              <a:rPr lang="zh-CN" altLang="en-US"/>
              <a:t>上表现最好，在其他数据集上也有良好的</a:t>
            </a:r>
            <a:r>
              <a:rPr lang="zh-CN" altLang="en-US"/>
              <a:t>表现。</a:t>
            </a:r>
            <a:endParaRPr lang="zh-CN" altLang="en-US"/>
          </a:p>
          <a:p>
            <a:r>
              <a:rPr lang="en-US" altLang="zh-CN"/>
              <a:t>2. </a:t>
            </a:r>
            <a:r>
              <a:rPr lang="zh-CN" altLang="en-US"/>
              <a:t>对于不同算法，经过比较我们可以发现，在这些数据集上，</a:t>
            </a:r>
            <a:r>
              <a:rPr lang="en-US" altLang="zh-CN"/>
              <a:t>F3Net</a:t>
            </a:r>
            <a:r>
              <a:rPr lang="zh-CN" altLang="en-US"/>
              <a:t>都是表现</a:t>
            </a:r>
            <a:r>
              <a:rPr lang="zh-CN" altLang="en-US"/>
              <a:t>最良好的。</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90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10" presetClass="entr" presetSubtype="0" fill="hold" grpId="0" nodeType="withEffect">
                                  <p:stCondLst>
                                    <p:cond delay="450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114"/>
                                        </p:tgtEl>
                                        <p:attrNameLst>
                                          <p:attrName>style.visibility</p:attrName>
                                        </p:attrNameLst>
                                      </p:cBhvr>
                                      <p:to>
                                        <p:strVal val="visible"/>
                                      </p:to>
                                    </p:set>
                                    <p:animEffect transition="in" filter="fade">
                                      <p:cBhvr>
                                        <p:cTn id="13"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ldLvl="0" animBg="1"/>
      <p:bldP spid="62" grpId="0"/>
      <p:bldP spid="11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Freeform 22"/>
          <p:cNvSpPr>
            <a:spLocks noEditPoints="1"/>
          </p:cNvSpPr>
          <p:nvPr/>
        </p:nvSpPr>
        <p:spPr bwMode="auto">
          <a:xfrm>
            <a:off x="4778330" y="965891"/>
            <a:ext cx="3453891" cy="217113"/>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文本框 61"/>
          <p:cNvSpPr txBox="1"/>
          <p:nvPr/>
        </p:nvSpPr>
        <p:spPr>
          <a:xfrm>
            <a:off x="4869180" y="400050"/>
            <a:ext cx="3867785" cy="583565"/>
          </a:xfrm>
          <a:prstGeom prst="rect">
            <a:avLst/>
          </a:prstGeom>
          <a:noFill/>
        </p:spPr>
        <p:txBody>
          <a:bodyPr wrap="square" rtlCol="0">
            <a:spAutoFit/>
          </a:bodyPr>
          <a:lstStyle/>
          <a:p>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PR</a:t>
            </a:r>
            <a:r>
              <a:rPr lang="zh-CN" altLang="en-US" sz="3200" b="1" dirty="0">
                <a:solidFill>
                  <a:schemeClr val="tx1">
                    <a:lumMod val="75000"/>
                    <a:lumOff val="25000"/>
                  </a:schemeClr>
                </a:solidFill>
                <a:latin typeface="方正静蕾简体" panose="02000000000000000000" pitchFamily="2" charset="-122"/>
                <a:ea typeface="方正静蕾简体" panose="02000000000000000000" pitchFamily="2" charset="-122"/>
              </a:rPr>
              <a:t>曲线及</a:t>
            </a:r>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F-</a:t>
            </a:r>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measure</a:t>
            </a:r>
            <a:endPar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pic>
        <p:nvPicPr>
          <p:cNvPr id="29" name="图片 28"/>
          <p:cNvPicPr>
            <a:picLocks noChangeAspect="1"/>
          </p:cNvPicPr>
          <p:nvPr/>
        </p:nvPicPr>
        <p:blipFill>
          <a:blip r:embed="rId1"/>
          <a:stretch>
            <a:fillRect/>
          </a:stretch>
        </p:blipFill>
        <p:spPr>
          <a:xfrm>
            <a:off x="409575" y="1286510"/>
            <a:ext cx="11372215" cy="4250055"/>
          </a:xfrm>
          <a:prstGeom prst="rect">
            <a:avLst/>
          </a:prstGeom>
        </p:spPr>
      </p:pic>
      <p:sp>
        <p:nvSpPr>
          <p:cNvPr id="30" name="文本框 29"/>
          <p:cNvSpPr txBox="1"/>
          <p:nvPr/>
        </p:nvSpPr>
        <p:spPr>
          <a:xfrm>
            <a:off x="1092835" y="5919470"/>
            <a:ext cx="10400665" cy="645160"/>
          </a:xfrm>
          <a:prstGeom prst="rect">
            <a:avLst/>
          </a:prstGeom>
          <a:noFill/>
        </p:spPr>
        <p:txBody>
          <a:bodyPr wrap="square" rtlCol="0">
            <a:spAutoFit/>
          </a:bodyPr>
          <a:p>
            <a:r>
              <a:rPr lang="en-US" altLang="zh-CN"/>
              <a:t>1. </a:t>
            </a:r>
            <a:r>
              <a:rPr lang="zh-CN" altLang="en-US"/>
              <a:t>对于第一行，</a:t>
            </a:r>
            <a:r>
              <a:rPr lang="en-US" altLang="zh-CN"/>
              <a:t>PR</a:t>
            </a:r>
            <a:r>
              <a:rPr lang="zh-CN" altLang="en-US"/>
              <a:t>曲线，我们通常可以看</a:t>
            </a:r>
            <a:r>
              <a:rPr lang="en-US" altLang="zh-CN"/>
              <a:t>P = R</a:t>
            </a:r>
            <a:r>
              <a:rPr lang="zh-CN" altLang="en-US"/>
              <a:t>时的值来判断结果的好坏，显然有</a:t>
            </a:r>
            <a:r>
              <a:rPr lang="en-US" altLang="zh-CN"/>
              <a:t>F3Net</a:t>
            </a:r>
            <a:r>
              <a:rPr lang="zh-CN" altLang="en-US"/>
              <a:t>表现</a:t>
            </a:r>
            <a:r>
              <a:rPr lang="zh-CN" altLang="en-US"/>
              <a:t>最好。</a:t>
            </a:r>
            <a:endParaRPr lang="zh-CN" altLang="en-US"/>
          </a:p>
          <a:p>
            <a:r>
              <a:rPr lang="en-US" altLang="zh-CN"/>
              <a:t>2. </a:t>
            </a:r>
            <a:r>
              <a:rPr lang="zh-CN" altLang="en-US"/>
              <a:t>针对</a:t>
            </a:r>
            <a:r>
              <a:rPr lang="en-US" altLang="zh-CN"/>
              <a:t>F-measure</a:t>
            </a:r>
            <a:r>
              <a:rPr lang="zh-CN" altLang="en-US"/>
              <a:t>，在改变阈值的情况下，</a:t>
            </a:r>
            <a:r>
              <a:rPr lang="en-US" altLang="zh-CN"/>
              <a:t>F3Net</a:t>
            </a:r>
            <a:r>
              <a:rPr lang="zh-CN" altLang="en-US"/>
              <a:t>的值一直处于较高的水平，说明性能</a:t>
            </a:r>
            <a:r>
              <a:rPr lang="zh-CN" altLang="en-US"/>
              <a:t>更好。</a:t>
            </a:r>
            <a:endParaRPr lang="zh-CN" altLang="en-US"/>
          </a:p>
        </p:txBody>
      </p:sp>
      <p:sp>
        <p:nvSpPr>
          <p:cNvPr id="114" name="文本框 113"/>
          <p:cNvSpPr txBox="1"/>
          <p:nvPr/>
        </p:nvSpPr>
        <p:spPr>
          <a:xfrm>
            <a:off x="3456305" y="338455"/>
            <a:ext cx="1412875" cy="645160"/>
          </a:xfrm>
          <a:prstGeom prst="rect">
            <a:avLst/>
          </a:prstGeom>
          <a:noFill/>
        </p:spPr>
        <p:txBody>
          <a:bodyPr wrap="square" rtlCol="0">
            <a:spAutoFit/>
          </a:bodyPr>
          <a:p>
            <a:r>
              <a:rPr lang="en-US" altLang="zh-CN" sz="3600" b="1" dirty="0">
                <a:solidFill>
                  <a:srgbClr val="4A67AA"/>
                </a:solidFill>
                <a:latin typeface="方正静蕾简体" panose="02000000000000000000" pitchFamily="2" charset="-122"/>
                <a:ea typeface="方正静蕾简体" panose="02000000000000000000" pitchFamily="2" charset="-122"/>
              </a:rPr>
              <a:t>step1</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90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10" presetClass="entr" presetSubtype="0" fill="hold" grpId="0" nodeType="withEffect">
                                  <p:stCondLst>
                                    <p:cond delay="450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114"/>
                                        </p:tgtEl>
                                        <p:attrNameLst>
                                          <p:attrName>style.visibility</p:attrName>
                                        </p:attrNameLst>
                                      </p:cBhvr>
                                      <p:to>
                                        <p:strVal val="visible"/>
                                      </p:to>
                                    </p:set>
                                    <p:animEffect transition="in" filter="fade">
                                      <p:cBhvr>
                                        <p:cTn id="13"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ldLvl="0" animBg="1"/>
      <p:bldP spid="62" grpId="0"/>
      <p:bldP spid="11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Freeform 22"/>
          <p:cNvSpPr>
            <a:spLocks noEditPoints="1"/>
          </p:cNvSpPr>
          <p:nvPr/>
        </p:nvSpPr>
        <p:spPr bwMode="auto">
          <a:xfrm>
            <a:off x="4778330" y="965891"/>
            <a:ext cx="3453891" cy="217113"/>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文本框 61"/>
          <p:cNvSpPr txBox="1"/>
          <p:nvPr/>
        </p:nvSpPr>
        <p:spPr>
          <a:xfrm>
            <a:off x="4869180" y="400050"/>
            <a:ext cx="3148965" cy="583565"/>
          </a:xfrm>
          <a:prstGeom prst="rect">
            <a:avLst/>
          </a:prstGeom>
          <a:noFill/>
        </p:spPr>
        <p:txBody>
          <a:bodyPr wrap="square" rtlCol="0">
            <a:spAutoFit/>
          </a:bodyPr>
          <a:lstStyle/>
          <a:p>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ablation </a:t>
            </a:r>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study</a:t>
            </a:r>
            <a:endPar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sp>
        <p:nvSpPr>
          <p:cNvPr id="114" name="文本框 113"/>
          <p:cNvSpPr txBox="1"/>
          <p:nvPr/>
        </p:nvSpPr>
        <p:spPr>
          <a:xfrm>
            <a:off x="3456305" y="338455"/>
            <a:ext cx="1412875" cy="645160"/>
          </a:xfrm>
          <a:prstGeom prst="rect">
            <a:avLst/>
          </a:prstGeom>
          <a:noFill/>
        </p:spPr>
        <p:txBody>
          <a:bodyPr wrap="square" rtlCol="0">
            <a:spAutoFit/>
          </a:bodyPr>
          <a:p>
            <a:r>
              <a:rPr lang="en-US" altLang="zh-CN" sz="3600" b="1" dirty="0">
                <a:solidFill>
                  <a:srgbClr val="4A67AA"/>
                </a:solidFill>
                <a:latin typeface="方正静蕾简体" panose="02000000000000000000" pitchFamily="2" charset="-122"/>
                <a:ea typeface="方正静蕾简体" panose="02000000000000000000" pitchFamily="2" charset="-122"/>
              </a:rPr>
              <a:t>step2</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pic>
        <p:nvPicPr>
          <p:cNvPr id="2" name="图片 1"/>
          <p:cNvPicPr>
            <a:picLocks noChangeAspect="1"/>
          </p:cNvPicPr>
          <p:nvPr>
            <p:custDataLst>
              <p:tags r:id="rId1"/>
            </p:custDataLst>
          </p:nvPr>
        </p:nvPicPr>
        <p:blipFill>
          <a:blip r:embed="rId2"/>
          <a:stretch>
            <a:fillRect/>
          </a:stretch>
        </p:blipFill>
        <p:spPr>
          <a:xfrm>
            <a:off x="700405" y="1437005"/>
            <a:ext cx="6924675" cy="4657725"/>
          </a:xfrm>
          <a:prstGeom prst="rect">
            <a:avLst/>
          </a:prstGeom>
        </p:spPr>
      </p:pic>
      <p:sp>
        <p:nvSpPr>
          <p:cNvPr id="3" name="文本框 2"/>
          <p:cNvSpPr txBox="1"/>
          <p:nvPr/>
        </p:nvSpPr>
        <p:spPr>
          <a:xfrm>
            <a:off x="7872730" y="1629410"/>
            <a:ext cx="3759835" cy="4523105"/>
          </a:xfrm>
          <a:prstGeom prst="rect">
            <a:avLst/>
          </a:prstGeom>
          <a:noFill/>
        </p:spPr>
        <p:txBody>
          <a:bodyPr wrap="square" rtlCol="0">
            <a:spAutoFit/>
          </a:bodyPr>
          <a:p>
            <a:pPr indent="457200" fontAlgn="auto">
              <a:extLst>
                <a:ext uri="{35155182-B16C-46BC-9424-99874614C6A1}">
                  <wpsdc:indentchars xmlns:wpsdc="http://www.wps.cn/officeDocument/2017/drawingmlCustomData" val="200" checksum="59296752"/>
                </a:ext>
              </a:extLst>
            </a:pPr>
            <a:r>
              <a:rPr lang="zh-CN" altLang="en-US"/>
              <a:t>依照之前的讨论，论文分为几个</a:t>
            </a:r>
            <a:r>
              <a:rPr lang="zh-CN" altLang="en-US"/>
              <a:t>主体模块：</a:t>
            </a:r>
            <a:r>
              <a:rPr lang="en-US" altLang="zh-CN"/>
              <a:t>PPA</a:t>
            </a:r>
            <a:r>
              <a:rPr lang="zh-CN" altLang="en-US"/>
              <a:t>、</a:t>
            </a:r>
            <a:r>
              <a:rPr lang="en-US" altLang="zh-CN"/>
              <a:t>CFM</a:t>
            </a:r>
            <a:r>
              <a:rPr lang="zh-CN" altLang="en-US"/>
              <a:t>、</a:t>
            </a:r>
            <a:r>
              <a:rPr lang="en-US" altLang="zh-CN"/>
              <a:t>CFD</a:t>
            </a:r>
            <a:r>
              <a:rPr lang="zh-CN" altLang="en-US"/>
              <a:t>。</a:t>
            </a:r>
            <a:endParaRPr lang="zh-CN" altLang="en-US"/>
          </a:p>
          <a:p>
            <a:pPr indent="457200" fontAlgn="auto">
              <a:extLst>
                <a:ext uri="{35155182-B16C-46BC-9424-99874614C6A1}">
                  <wpsdc:indentchars xmlns:wpsdc="http://www.wps.cn/officeDocument/2017/drawingmlCustomData" val="200" checksum="59296752"/>
                </a:ext>
              </a:extLst>
            </a:pPr>
            <a:endParaRPr lang="zh-CN" altLang="en-US"/>
          </a:p>
          <a:p>
            <a:pPr indent="457200" fontAlgn="auto">
              <a:extLst>
                <a:ext uri="{35155182-B16C-46BC-9424-99874614C6A1}">
                  <wpsdc:indentchars xmlns:wpsdc="http://www.wps.cn/officeDocument/2017/drawingmlCustomData" val="200" checksum="59296752"/>
                </a:ext>
              </a:extLst>
            </a:pPr>
            <a:r>
              <a:rPr lang="zh-CN" altLang="en-US"/>
              <a:t>注意到论文中提到的消融实验并不是按照</a:t>
            </a:r>
            <a:r>
              <a:rPr lang="en-US" altLang="zh-CN"/>
              <a:t>AB</a:t>
            </a:r>
            <a:r>
              <a:rPr lang="zh-CN" altLang="en-US"/>
              <a:t>、</a:t>
            </a:r>
            <a:r>
              <a:rPr lang="en-US" altLang="zh-CN"/>
              <a:t>AC</a:t>
            </a:r>
            <a:r>
              <a:rPr lang="zh-CN" altLang="en-US"/>
              <a:t>、</a:t>
            </a:r>
            <a:r>
              <a:rPr lang="en-US" altLang="zh-CN"/>
              <a:t>BC</a:t>
            </a:r>
            <a:r>
              <a:rPr lang="zh-CN" altLang="en-US"/>
              <a:t>的方式进行，而是依照模块依次叠加的方式</a:t>
            </a:r>
            <a:r>
              <a:rPr lang="zh-CN" altLang="en-US"/>
              <a:t>进行。</a:t>
            </a:r>
            <a:endParaRPr lang="zh-CN" altLang="en-US"/>
          </a:p>
          <a:p>
            <a:pPr indent="457200" fontAlgn="auto">
              <a:extLst>
                <a:ext uri="{35155182-B16C-46BC-9424-99874614C6A1}">
                  <wpsdc:indentchars xmlns:wpsdc="http://www.wps.cn/officeDocument/2017/drawingmlCustomData" val="200" checksum="59296752"/>
                </a:ext>
              </a:extLst>
            </a:pPr>
            <a:endParaRPr lang="zh-CN" altLang="en-US"/>
          </a:p>
          <a:p>
            <a:pPr indent="457200" fontAlgn="auto">
              <a:extLst>
                <a:ext uri="{35155182-B16C-46BC-9424-99874614C6A1}">
                  <wpsdc:indentchars xmlns:wpsdc="http://www.wps.cn/officeDocument/2017/drawingmlCustomData" val="200" checksum="59296752"/>
                </a:ext>
              </a:extLst>
            </a:pPr>
            <a:endParaRPr lang="zh-CN" altLang="en-US"/>
          </a:p>
          <a:p>
            <a:pPr indent="457200" fontAlgn="auto">
              <a:extLst>
                <a:ext uri="{35155182-B16C-46BC-9424-99874614C6A1}">
                  <wpsdc:indentchars xmlns:wpsdc="http://www.wps.cn/officeDocument/2017/drawingmlCustomData" val="200" checksum="59296752"/>
                </a:ext>
              </a:extLst>
            </a:pPr>
            <a:r>
              <a:rPr lang="zh-CN" altLang="en-US"/>
              <a:t>为了更好的探究每个模块分别产生了多大的作用，以及是否会因为缺失某个模块而导致其他模块失效。</a:t>
            </a:r>
            <a:endParaRPr lang="zh-CN" altLang="en-US"/>
          </a:p>
          <a:p>
            <a:pPr indent="457200" fontAlgn="auto">
              <a:extLst>
                <a:ext uri="{35155182-B16C-46BC-9424-99874614C6A1}">
                  <wpsdc:indentchars xmlns:wpsdc="http://www.wps.cn/officeDocument/2017/drawingmlCustomData" val="200" checksum="59296752"/>
                </a:ext>
              </a:extLst>
            </a:pPr>
            <a:r>
              <a:rPr lang="zh-CN" altLang="en-US"/>
              <a:t>我们设计了新的消融实验以做补充，实验对象包括之前提到的三个模块，以及参考论文里提到的</a:t>
            </a:r>
            <a:r>
              <a:rPr lang="en-US" altLang="zh-CN"/>
              <a:t>BCE</a:t>
            </a:r>
            <a:r>
              <a:rPr lang="zh-CN" altLang="en-US"/>
              <a:t>、</a:t>
            </a:r>
            <a:r>
              <a:rPr lang="en-US" altLang="zh-CN"/>
              <a:t>IoU</a:t>
            </a:r>
            <a:r>
              <a:rPr lang="zh-CN" altLang="en-US"/>
              <a:t>、</a:t>
            </a:r>
            <a:r>
              <a:rPr lang="en-US" altLang="zh-CN"/>
              <a:t>MLS</a:t>
            </a:r>
            <a:r>
              <a:rPr lang="zh-CN" altLang="en-US"/>
              <a:t>三个</a:t>
            </a:r>
            <a:r>
              <a:rPr lang="zh-CN" altLang="en-US"/>
              <a:t>模块。</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90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10" presetClass="entr" presetSubtype="0" fill="hold" grpId="0" nodeType="withEffect">
                                  <p:stCondLst>
                                    <p:cond delay="450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114"/>
                                        </p:tgtEl>
                                        <p:attrNameLst>
                                          <p:attrName>style.visibility</p:attrName>
                                        </p:attrNameLst>
                                      </p:cBhvr>
                                      <p:to>
                                        <p:strVal val="visible"/>
                                      </p:to>
                                    </p:set>
                                    <p:animEffect transition="in" filter="fade">
                                      <p:cBhvr>
                                        <p:cTn id="13"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ldLvl="0" animBg="1"/>
      <p:bldP spid="62" grpId="0"/>
      <p:bldP spid="11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Freeform 22"/>
          <p:cNvSpPr>
            <a:spLocks noEditPoints="1"/>
          </p:cNvSpPr>
          <p:nvPr/>
        </p:nvSpPr>
        <p:spPr bwMode="auto">
          <a:xfrm>
            <a:off x="4778330" y="965891"/>
            <a:ext cx="3453891" cy="217113"/>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文本框 61"/>
          <p:cNvSpPr txBox="1"/>
          <p:nvPr/>
        </p:nvSpPr>
        <p:spPr>
          <a:xfrm>
            <a:off x="4869180" y="400050"/>
            <a:ext cx="3148965" cy="583565"/>
          </a:xfrm>
          <a:prstGeom prst="rect">
            <a:avLst/>
          </a:prstGeom>
          <a:noFill/>
        </p:spPr>
        <p:txBody>
          <a:bodyPr wrap="square" rtlCol="0">
            <a:spAutoFit/>
          </a:bodyPr>
          <a:lstStyle/>
          <a:p>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ablation </a:t>
            </a:r>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study</a:t>
            </a:r>
            <a:endPar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sp>
        <p:nvSpPr>
          <p:cNvPr id="114" name="文本框 113"/>
          <p:cNvSpPr txBox="1"/>
          <p:nvPr/>
        </p:nvSpPr>
        <p:spPr>
          <a:xfrm>
            <a:off x="3456305" y="338455"/>
            <a:ext cx="1412875" cy="645160"/>
          </a:xfrm>
          <a:prstGeom prst="rect">
            <a:avLst/>
          </a:prstGeom>
          <a:noFill/>
        </p:spPr>
        <p:txBody>
          <a:bodyPr wrap="square" rtlCol="0">
            <a:spAutoFit/>
          </a:bodyPr>
          <a:p>
            <a:r>
              <a:rPr lang="en-US" altLang="zh-CN" sz="3600" b="1" dirty="0">
                <a:solidFill>
                  <a:srgbClr val="4A67AA"/>
                </a:solidFill>
                <a:latin typeface="方正静蕾简体" panose="02000000000000000000" pitchFamily="2" charset="-122"/>
                <a:ea typeface="方正静蕾简体" panose="02000000000000000000" pitchFamily="2" charset="-122"/>
              </a:rPr>
              <a:t>step2</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pic>
        <p:nvPicPr>
          <p:cNvPr id="2" name="图片 1"/>
          <p:cNvPicPr>
            <a:picLocks noChangeAspect="1"/>
          </p:cNvPicPr>
          <p:nvPr>
            <p:custDataLst>
              <p:tags r:id="rId1"/>
            </p:custDataLst>
          </p:nvPr>
        </p:nvPicPr>
        <p:blipFill>
          <a:blip r:embed="rId2"/>
          <a:stretch>
            <a:fillRect/>
          </a:stretch>
        </p:blipFill>
        <p:spPr>
          <a:xfrm>
            <a:off x="700405" y="1437005"/>
            <a:ext cx="6924675" cy="4657725"/>
          </a:xfrm>
          <a:prstGeom prst="rect">
            <a:avLst/>
          </a:prstGeom>
        </p:spPr>
      </p:pic>
      <p:sp>
        <p:nvSpPr>
          <p:cNvPr id="3" name="文本框 2"/>
          <p:cNvSpPr txBox="1"/>
          <p:nvPr/>
        </p:nvSpPr>
        <p:spPr>
          <a:xfrm>
            <a:off x="7872730" y="1629410"/>
            <a:ext cx="3759835" cy="4523105"/>
          </a:xfrm>
          <a:prstGeom prst="rect">
            <a:avLst/>
          </a:prstGeom>
          <a:noFill/>
        </p:spPr>
        <p:txBody>
          <a:bodyPr wrap="square" rtlCol="0">
            <a:spAutoFit/>
          </a:bodyPr>
          <a:p>
            <a:pPr indent="457200" fontAlgn="auto">
              <a:extLst>
                <a:ext uri="{35155182-B16C-46BC-9424-99874614C6A1}">
                  <wpsdc:indentchars xmlns:wpsdc="http://www.wps.cn/officeDocument/2017/drawingmlCustomData" val="200" checksum="59296752"/>
                </a:ext>
              </a:extLst>
            </a:pPr>
            <a:r>
              <a:rPr lang="zh-CN" altLang="en-US"/>
              <a:t>依照之前的讨论，论文分为几个</a:t>
            </a:r>
            <a:r>
              <a:rPr lang="zh-CN" altLang="en-US"/>
              <a:t>主体模块：</a:t>
            </a:r>
            <a:r>
              <a:rPr lang="en-US" altLang="zh-CN"/>
              <a:t>PPA</a:t>
            </a:r>
            <a:r>
              <a:rPr lang="zh-CN" altLang="en-US"/>
              <a:t>、</a:t>
            </a:r>
            <a:r>
              <a:rPr lang="en-US" altLang="zh-CN"/>
              <a:t>CFM</a:t>
            </a:r>
            <a:r>
              <a:rPr lang="zh-CN" altLang="en-US"/>
              <a:t>、</a:t>
            </a:r>
            <a:r>
              <a:rPr lang="en-US" altLang="zh-CN"/>
              <a:t>CFD</a:t>
            </a:r>
            <a:r>
              <a:rPr lang="zh-CN" altLang="en-US"/>
              <a:t>。</a:t>
            </a:r>
            <a:endParaRPr lang="zh-CN" altLang="en-US"/>
          </a:p>
          <a:p>
            <a:pPr indent="457200" fontAlgn="auto">
              <a:extLst>
                <a:ext uri="{35155182-B16C-46BC-9424-99874614C6A1}">
                  <wpsdc:indentchars xmlns:wpsdc="http://www.wps.cn/officeDocument/2017/drawingmlCustomData" val="200" checksum="59296752"/>
                </a:ext>
              </a:extLst>
            </a:pPr>
            <a:endParaRPr lang="zh-CN" altLang="en-US"/>
          </a:p>
          <a:p>
            <a:pPr indent="457200" fontAlgn="auto">
              <a:extLst>
                <a:ext uri="{35155182-B16C-46BC-9424-99874614C6A1}">
                  <wpsdc:indentchars xmlns:wpsdc="http://www.wps.cn/officeDocument/2017/drawingmlCustomData" val="200" checksum="59296752"/>
                </a:ext>
              </a:extLst>
            </a:pPr>
            <a:r>
              <a:rPr lang="zh-CN" altLang="en-US"/>
              <a:t>注意到论文中提到的消融实验并不是按照</a:t>
            </a:r>
            <a:r>
              <a:rPr lang="en-US" altLang="zh-CN"/>
              <a:t>AB</a:t>
            </a:r>
            <a:r>
              <a:rPr lang="zh-CN" altLang="en-US"/>
              <a:t>、</a:t>
            </a:r>
            <a:r>
              <a:rPr lang="en-US" altLang="zh-CN"/>
              <a:t>AC</a:t>
            </a:r>
            <a:r>
              <a:rPr lang="zh-CN" altLang="en-US"/>
              <a:t>、</a:t>
            </a:r>
            <a:r>
              <a:rPr lang="en-US" altLang="zh-CN"/>
              <a:t>BC</a:t>
            </a:r>
            <a:r>
              <a:rPr lang="zh-CN" altLang="en-US"/>
              <a:t>的方式进行，而是依照模块依次叠加的方式</a:t>
            </a:r>
            <a:r>
              <a:rPr lang="zh-CN" altLang="en-US"/>
              <a:t>进行。</a:t>
            </a:r>
            <a:endParaRPr lang="zh-CN" altLang="en-US"/>
          </a:p>
          <a:p>
            <a:pPr indent="457200" fontAlgn="auto">
              <a:extLst>
                <a:ext uri="{35155182-B16C-46BC-9424-99874614C6A1}">
                  <wpsdc:indentchars xmlns:wpsdc="http://www.wps.cn/officeDocument/2017/drawingmlCustomData" val="200" checksum="59296752"/>
                </a:ext>
              </a:extLst>
            </a:pPr>
            <a:endParaRPr lang="zh-CN" altLang="en-US"/>
          </a:p>
          <a:p>
            <a:pPr indent="457200" fontAlgn="auto">
              <a:extLst>
                <a:ext uri="{35155182-B16C-46BC-9424-99874614C6A1}">
                  <wpsdc:indentchars xmlns:wpsdc="http://www.wps.cn/officeDocument/2017/drawingmlCustomData" val="200" checksum="59296752"/>
                </a:ext>
              </a:extLst>
            </a:pPr>
            <a:endParaRPr lang="zh-CN" altLang="en-US"/>
          </a:p>
          <a:p>
            <a:pPr indent="457200" fontAlgn="auto">
              <a:extLst>
                <a:ext uri="{35155182-B16C-46BC-9424-99874614C6A1}">
                  <wpsdc:indentchars xmlns:wpsdc="http://www.wps.cn/officeDocument/2017/drawingmlCustomData" val="200" checksum="59296752"/>
                </a:ext>
              </a:extLst>
            </a:pPr>
            <a:r>
              <a:rPr lang="zh-CN" altLang="en-US"/>
              <a:t>为了更好的探究每个模块分别产生了多大的作用，以及是否会因为缺失某个模块而导致其他模块失效。</a:t>
            </a:r>
            <a:endParaRPr lang="zh-CN" altLang="en-US"/>
          </a:p>
          <a:p>
            <a:pPr indent="457200" fontAlgn="auto">
              <a:extLst>
                <a:ext uri="{35155182-B16C-46BC-9424-99874614C6A1}">
                  <wpsdc:indentchars xmlns:wpsdc="http://www.wps.cn/officeDocument/2017/drawingmlCustomData" val="200" checksum="59296752"/>
                </a:ext>
              </a:extLst>
            </a:pPr>
            <a:r>
              <a:rPr lang="zh-CN" altLang="en-US"/>
              <a:t>我们设计了新的消融实验以做补充，实验对象包括之前提到的三个模块，以及参考论文里提到的</a:t>
            </a:r>
            <a:r>
              <a:rPr lang="en-US" altLang="zh-CN"/>
              <a:t>BCE</a:t>
            </a:r>
            <a:r>
              <a:rPr lang="zh-CN" altLang="en-US"/>
              <a:t>、</a:t>
            </a:r>
            <a:r>
              <a:rPr lang="en-US" altLang="zh-CN"/>
              <a:t>IoU</a:t>
            </a:r>
            <a:r>
              <a:rPr lang="zh-CN" altLang="en-US"/>
              <a:t>、</a:t>
            </a:r>
            <a:r>
              <a:rPr lang="en-US" altLang="zh-CN"/>
              <a:t>MLS</a:t>
            </a:r>
            <a:r>
              <a:rPr lang="zh-CN" altLang="en-US"/>
              <a:t>三个</a:t>
            </a:r>
            <a:r>
              <a:rPr lang="zh-CN" altLang="en-US"/>
              <a:t>模块。</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90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10" presetClass="entr" presetSubtype="0" fill="hold" grpId="0" nodeType="withEffect">
                                  <p:stCondLst>
                                    <p:cond delay="450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114"/>
                                        </p:tgtEl>
                                        <p:attrNameLst>
                                          <p:attrName>style.visibility</p:attrName>
                                        </p:attrNameLst>
                                      </p:cBhvr>
                                      <p:to>
                                        <p:strVal val="visible"/>
                                      </p:to>
                                    </p:set>
                                    <p:animEffect transition="in" filter="fade">
                                      <p:cBhvr>
                                        <p:cTn id="13"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ldLvl="0" animBg="1"/>
      <p:bldP spid="62" grpId="0"/>
      <p:bldP spid="11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Freeform 22"/>
          <p:cNvSpPr>
            <a:spLocks noEditPoints="1"/>
          </p:cNvSpPr>
          <p:nvPr/>
        </p:nvSpPr>
        <p:spPr bwMode="auto">
          <a:xfrm>
            <a:off x="4778375" y="965835"/>
            <a:ext cx="2352040" cy="217170"/>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文本框 61"/>
          <p:cNvSpPr txBox="1"/>
          <p:nvPr/>
        </p:nvSpPr>
        <p:spPr>
          <a:xfrm>
            <a:off x="4869180" y="400050"/>
            <a:ext cx="3148965" cy="583565"/>
          </a:xfrm>
          <a:prstGeom prst="rect">
            <a:avLst/>
          </a:prstGeom>
          <a:noFill/>
        </p:spPr>
        <p:txBody>
          <a:bodyPr wrap="square" rtlCol="0">
            <a:spAutoFit/>
          </a:bodyPr>
          <a:lstStyle/>
          <a:p>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 analysis</a:t>
            </a:r>
            <a:endPar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sp>
        <p:nvSpPr>
          <p:cNvPr id="114" name="文本框 113"/>
          <p:cNvSpPr txBox="1"/>
          <p:nvPr/>
        </p:nvSpPr>
        <p:spPr>
          <a:xfrm>
            <a:off x="3456305" y="338455"/>
            <a:ext cx="1412875" cy="645160"/>
          </a:xfrm>
          <a:prstGeom prst="rect">
            <a:avLst/>
          </a:prstGeom>
          <a:noFill/>
        </p:spPr>
        <p:txBody>
          <a:bodyPr wrap="square" rtlCol="0">
            <a:spAutoFit/>
          </a:bodyPr>
          <a:p>
            <a:r>
              <a:rPr lang="en-US" altLang="zh-CN" sz="3600" b="1" dirty="0">
                <a:solidFill>
                  <a:srgbClr val="4A67AA"/>
                </a:solidFill>
                <a:latin typeface="方正静蕾简体" panose="02000000000000000000" pitchFamily="2" charset="-122"/>
                <a:ea typeface="方正静蕾简体" panose="02000000000000000000" pitchFamily="2" charset="-122"/>
              </a:rPr>
              <a:t>step2</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sp>
        <p:nvSpPr>
          <p:cNvPr id="3" name="文本框 2"/>
          <p:cNvSpPr txBox="1"/>
          <p:nvPr/>
        </p:nvSpPr>
        <p:spPr>
          <a:xfrm>
            <a:off x="455295" y="2160270"/>
            <a:ext cx="11280775" cy="1630045"/>
          </a:xfrm>
          <a:prstGeom prst="rect">
            <a:avLst/>
          </a:prstGeom>
          <a:noFill/>
        </p:spPr>
        <p:txBody>
          <a:bodyPr wrap="square" rtlCol="0">
            <a:spAutoFit/>
          </a:bodyPr>
          <a:p>
            <a:pPr indent="406400" fontAlgn="auto">
              <a:extLst>
                <a:ext uri="{35155182-B16C-46BC-9424-99874614C6A1}">
                  <wpsdc:indentchars xmlns:wpsdc="http://www.wps.cn/officeDocument/2017/drawingmlCustomData" val="200" checksum="1740828767"/>
                </a:ext>
              </a:extLst>
            </a:pPr>
            <a:r>
              <a:rPr lang="zh-CN" altLang="en-US" sz="1600"/>
              <a:t>注意到前三者实质上都属于</a:t>
            </a:r>
            <a:r>
              <a:rPr lang="en-US" altLang="zh-CN" sz="1600"/>
              <a:t>loss</a:t>
            </a:r>
            <a:r>
              <a:rPr lang="zh-CN" altLang="en-US" sz="1600"/>
              <a:t>函数一类，其中</a:t>
            </a:r>
            <a:r>
              <a:rPr lang="en-US" altLang="zh-CN" sz="1600"/>
              <a:t>PPA</a:t>
            </a:r>
            <a:r>
              <a:rPr lang="zh-CN" altLang="en-US" sz="1600"/>
              <a:t>为本文提出的</a:t>
            </a:r>
            <a:r>
              <a:rPr lang="zh-CN" altLang="en-US" sz="1600"/>
              <a:t>方法。而后三者属于不同的方法。我们将消融实验区分为如下几场：</a:t>
            </a:r>
            <a:endParaRPr lang="zh-CN" altLang="en-US" sz="1600"/>
          </a:p>
          <a:p>
            <a:pPr indent="508000" fontAlgn="auto">
              <a:extLst>
                <a:ext uri="{35155182-B16C-46BC-9424-99874614C6A1}">
                  <wpsdc:indentchars xmlns:wpsdc="http://www.wps.cn/officeDocument/2017/drawingmlCustomData" val="200" checksum="282533468"/>
                </a:ext>
              </a:extLst>
            </a:pPr>
            <a:r>
              <a:rPr lang="en-US" altLang="zh-CN" sz="2000" b="1"/>
              <a:t>· without feedback in CFD  </a:t>
            </a:r>
            <a:endParaRPr lang="en-US" altLang="zh-CN" sz="2000" b="1"/>
          </a:p>
          <a:p>
            <a:pPr lvl="1" indent="406400" fontAlgn="auto">
              <a:extLst>
                <a:ext uri="{35155182-B16C-46BC-9424-99874614C6A1}">
                  <wpsdc:indentchars xmlns:wpsdc="http://www.wps.cn/officeDocument/2017/drawingmlCustomData" val="200" checksum="1740828767"/>
                </a:ext>
              </a:extLst>
            </a:pPr>
            <a:r>
              <a:rPr lang="zh-CN" altLang="en-US" sz="1600"/>
              <a:t>注意到</a:t>
            </a:r>
            <a:r>
              <a:rPr lang="en-US" altLang="zh-CN" sz="1600"/>
              <a:t>Cascaded feedback decoder</a:t>
            </a:r>
            <a:r>
              <a:rPr lang="zh-CN" altLang="en-US" sz="1600"/>
              <a:t>，也就是</a:t>
            </a:r>
            <a:r>
              <a:rPr lang="en-US" altLang="zh-CN" sz="1600"/>
              <a:t>CFD</a:t>
            </a:r>
            <a:r>
              <a:rPr lang="zh-CN" altLang="en-US" sz="1600"/>
              <a:t>中，最关键的部分就是</a:t>
            </a:r>
            <a:r>
              <a:rPr lang="en-US" altLang="zh-CN" sz="1600"/>
              <a:t>feedback</a:t>
            </a:r>
            <a:r>
              <a:rPr lang="zh-CN" altLang="en-US" sz="1600"/>
              <a:t>部分，我们将</a:t>
            </a:r>
            <a:r>
              <a:rPr lang="en-US" altLang="zh-CN" sz="1600"/>
              <a:t>feedback</a:t>
            </a:r>
            <a:r>
              <a:rPr lang="zh-CN" altLang="en-US" sz="1600"/>
              <a:t>屏蔽，以此实现消融</a:t>
            </a:r>
            <a:r>
              <a:rPr lang="en-US" altLang="zh-CN" sz="1600"/>
              <a:t>CFD</a:t>
            </a:r>
            <a:r>
              <a:rPr lang="zh-CN" altLang="en-US" sz="1600"/>
              <a:t>模块进行实验。</a:t>
            </a:r>
            <a:endParaRPr lang="en-US" altLang="zh-CN" sz="1600"/>
          </a:p>
          <a:p>
            <a:pPr indent="406400" fontAlgn="auto">
              <a:extLst>
                <a:ext uri="{35155182-B16C-46BC-9424-99874614C6A1}">
                  <wpsdc:indentchars xmlns:wpsdc="http://www.wps.cn/officeDocument/2017/drawingmlCustomData" val="200" checksum="1740828767"/>
                </a:ext>
              </a:extLst>
            </a:pPr>
            <a:endParaRPr lang="zh-CN" altLang="en-US" sz="1600"/>
          </a:p>
        </p:txBody>
      </p:sp>
      <p:grpSp>
        <p:nvGrpSpPr>
          <p:cNvPr id="9" name="组合 8"/>
          <p:cNvGrpSpPr/>
          <p:nvPr/>
        </p:nvGrpSpPr>
        <p:grpSpPr>
          <a:xfrm>
            <a:off x="3642360" y="1089660"/>
            <a:ext cx="5024755" cy="1070610"/>
            <a:chOff x="5816" y="2107"/>
            <a:chExt cx="7913" cy="1686"/>
          </a:xfrm>
        </p:grpSpPr>
        <p:pic>
          <p:nvPicPr>
            <p:cNvPr id="4" name="图片 3"/>
            <p:cNvPicPr>
              <a:picLocks noChangeAspect="1"/>
            </p:cNvPicPr>
            <p:nvPr/>
          </p:nvPicPr>
          <p:blipFill>
            <a:blip r:embed="rId1"/>
            <a:srcRect t="9390"/>
            <a:stretch>
              <a:fillRect/>
            </a:stretch>
          </p:blipFill>
          <p:spPr>
            <a:xfrm>
              <a:off x="5816" y="2293"/>
              <a:ext cx="6660" cy="965"/>
            </a:xfrm>
            <a:prstGeom prst="rect">
              <a:avLst/>
            </a:prstGeom>
          </p:spPr>
        </p:pic>
        <p:cxnSp>
          <p:nvCxnSpPr>
            <p:cNvPr id="5" name="直接连接符 4"/>
            <p:cNvCxnSpPr/>
            <p:nvPr/>
          </p:nvCxnSpPr>
          <p:spPr>
            <a:xfrm flipH="1">
              <a:off x="8953" y="2107"/>
              <a:ext cx="14" cy="1392"/>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a:off x="10140" y="2107"/>
              <a:ext cx="14" cy="1392"/>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H="1">
              <a:off x="11327" y="2107"/>
              <a:ext cx="14" cy="1392"/>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6801" y="2971"/>
              <a:ext cx="6928" cy="822"/>
            </a:xfrm>
            <a:prstGeom prst="rect">
              <a:avLst/>
            </a:prstGeom>
            <a:noFill/>
          </p:spPr>
          <p:txBody>
            <a:bodyPr wrap="square" rtlCol="0">
              <a:spAutoFit/>
            </a:bodyPr>
            <a:p>
              <a:r>
                <a:rPr lang="en-US" altLang="zh-CN" sz="2800" b="1">
                  <a:solidFill>
                    <a:srgbClr val="FF0000"/>
                  </a:solidFill>
                </a:rPr>
                <a:t>loss</a:t>
              </a:r>
              <a:r>
                <a:rPr lang="en-US" altLang="zh-CN" sz="2800">
                  <a:solidFill>
                    <a:srgbClr val="FF0000"/>
                  </a:solidFill>
                </a:rPr>
                <a:t>          </a:t>
              </a:r>
              <a:r>
                <a:rPr lang="en-US" altLang="zh-CN" sz="1400" b="1">
                  <a:solidFill>
                    <a:srgbClr val="FF0000"/>
                  </a:solidFill>
                </a:rPr>
                <a:t>method    </a:t>
              </a:r>
              <a:r>
                <a:rPr lang="en-US" altLang="zh-CN" sz="1400" b="1">
                  <a:solidFill>
                    <a:srgbClr val="FF0000"/>
                  </a:solidFill>
                  <a:sym typeface="+mn-ea"/>
                </a:rPr>
                <a:t>method     method</a:t>
              </a:r>
              <a:endParaRPr lang="en-US" altLang="zh-CN" sz="1400" b="1">
                <a:solidFill>
                  <a:srgbClr val="FF0000"/>
                </a:solidFill>
                <a:sym typeface="+mn-ea"/>
              </a:endParaRPr>
            </a:p>
          </p:txBody>
        </p:sp>
      </p:grpSp>
      <p:grpSp>
        <p:nvGrpSpPr>
          <p:cNvPr id="21" name="组合 20"/>
          <p:cNvGrpSpPr/>
          <p:nvPr/>
        </p:nvGrpSpPr>
        <p:grpSpPr>
          <a:xfrm>
            <a:off x="2764790" y="3601085"/>
            <a:ext cx="6029960" cy="2744470"/>
            <a:chOff x="4629" y="5729"/>
            <a:chExt cx="9496" cy="4322"/>
          </a:xfrm>
        </p:grpSpPr>
        <p:pic>
          <p:nvPicPr>
            <p:cNvPr id="10" name="图片 9"/>
            <p:cNvPicPr>
              <a:picLocks noChangeAspect="1"/>
            </p:cNvPicPr>
            <p:nvPr/>
          </p:nvPicPr>
          <p:blipFill>
            <a:blip r:embed="rId2"/>
            <a:stretch>
              <a:fillRect/>
            </a:stretch>
          </p:blipFill>
          <p:spPr>
            <a:xfrm>
              <a:off x="4629" y="5729"/>
              <a:ext cx="9496" cy="4322"/>
            </a:xfrm>
            <a:prstGeom prst="rect">
              <a:avLst/>
            </a:prstGeom>
          </p:spPr>
        </p:pic>
        <p:grpSp>
          <p:nvGrpSpPr>
            <p:cNvPr id="14" name="组合 13"/>
            <p:cNvGrpSpPr/>
            <p:nvPr/>
          </p:nvGrpSpPr>
          <p:grpSpPr>
            <a:xfrm>
              <a:off x="8125" y="7114"/>
              <a:ext cx="120" cy="157"/>
              <a:chOff x="2159" y="6884"/>
              <a:chExt cx="344" cy="344"/>
            </a:xfrm>
          </p:grpSpPr>
          <p:cxnSp>
            <p:nvCxnSpPr>
              <p:cNvPr id="12" name="直接连接符 11"/>
              <p:cNvCxnSpPr/>
              <p:nvPr/>
            </p:nvCxnSpPr>
            <p:spPr>
              <a:xfrm>
                <a:off x="2202" y="6898"/>
                <a:ext cx="272" cy="330"/>
              </a:xfrm>
              <a:prstGeom prst="line">
                <a:avLst/>
              </a:prstGeom>
              <a:ln>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3" name="直接连接符 12"/>
              <p:cNvCxnSpPr/>
              <p:nvPr/>
            </p:nvCxnSpPr>
            <p:spPr>
              <a:xfrm flipH="1">
                <a:off x="2159" y="6884"/>
                <a:ext cx="344" cy="30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5" name="组合 14"/>
            <p:cNvGrpSpPr/>
            <p:nvPr/>
          </p:nvGrpSpPr>
          <p:grpSpPr>
            <a:xfrm>
              <a:off x="10125" y="7114"/>
              <a:ext cx="120" cy="157"/>
              <a:chOff x="2159" y="6884"/>
              <a:chExt cx="344" cy="344"/>
            </a:xfrm>
          </p:grpSpPr>
          <p:cxnSp>
            <p:nvCxnSpPr>
              <p:cNvPr id="16" name="直接连接符 15"/>
              <p:cNvCxnSpPr/>
              <p:nvPr/>
            </p:nvCxnSpPr>
            <p:spPr>
              <a:xfrm>
                <a:off x="2202" y="6898"/>
                <a:ext cx="272" cy="330"/>
              </a:xfrm>
              <a:prstGeom prst="line">
                <a:avLst/>
              </a:prstGeom>
              <a:ln>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7" name="直接连接符 16"/>
              <p:cNvCxnSpPr/>
              <p:nvPr/>
            </p:nvCxnSpPr>
            <p:spPr>
              <a:xfrm flipH="1">
                <a:off x="2159" y="6884"/>
                <a:ext cx="344" cy="30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8" name="组合 17"/>
            <p:cNvGrpSpPr/>
            <p:nvPr/>
          </p:nvGrpSpPr>
          <p:grpSpPr>
            <a:xfrm>
              <a:off x="12886" y="7114"/>
              <a:ext cx="120" cy="157"/>
              <a:chOff x="2159" y="6884"/>
              <a:chExt cx="344" cy="344"/>
            </a:xfrm>
          </p:grpSpPr>
          <p:cxnSp>
            <p:nvCxnSpPr>
              <p:cNvPr id="19" name="直接连接符 18"/>
              <p:cNvCxnSpPr/>
              <p:nvPr/>
            </p:nvCxnSpPr>
            <p:spPr>
              <a:xfrm>
                <a:off x="2202" y="6898"/>
                <a:ext cx="272" cy="330"/>
              </a:xfrm>
              <a:prstGeom prst="line">
                <a:avLst/>
              </a:prstGeom>
              <a:ln>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20" name="直接连接符 19"/>
              <p:cNvCxnSpPr/>
              <p:nvPr/>
            </p:nvCxnSpPr>
            <p:spPr>
              <a:xfrm flipH="1">
                <a:off x="2159" y="6884"/>
                <a:ext cx="344" cy="30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90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10" presetClass="entr" presetSubtype="0" fill="hold" grpId="0" nodeType="withEffect">
                                  <p:stCondLst>
                                    <p:cond delay="450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114"/>
                                        </p:tgtEl>
                                        <p:attrNameLst>
                                          <p:attrName>style.visibility</p:attrName>
                                        </p:attrNameLst>
                                      </p:cBhvr>
                                      <p:to>
                                        <p:strVal val="visible"/>
                                      </p:to>
                                    </p:set>
                                    <p:animEffect transition="in" filter="fade">
                                      <p:cBhvr>
                                        <p:cTn id="13"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ldLvl="0" animBg="1"/>
      <p:bldP spid="62" grpId="0"/>
      <p:bldP spid="114"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Freeform 22"/>
          <p:cNvSpPr>
            <a:spLocks noEditPoints="1"/>
          </p:cNvSpPr>
          <p:nvPr/>
        </p:nvSpPr>
        <p:spPr bwMode="auto">
          <a:xfrm>
            <a:off x="4778375" y="965835"/>
            <a:ext cx="2352040" cy="217170"/>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文本框 61"/>
          <p:cNvSpPr txBox="1"/>
          <p:nvPr/>
        </p:nvSpPr>
        <p:spPr>
          <a:xfrm>
            <a:off x="4869180" y="400050"/>
            <a:ext cx="3148965" cy="583565"/>
          </a:xfrm>
          <a:prstGeom prst="rect">
            <a:avLst/>
          </a:prstGeom>
          <a:noFill/>
        </p:spPr>
        <p:txBody>
          <a:bodyPr wrap="square" rtlCol="0">
            <a:spAutoFit/>
          </a:bodyPr>
          <a:lstStyle/>
          <a:p>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 analysis</a:t>
            </a:r>
            <a:endPar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sp>
        <p:nvSpPr>
          <p:cNvPr id="114" name="文本框 113"/>
          <p:cNvSpPr txBox="1"/>
          <p:nvPr/>
        </p:nvSpPr>
        <p:spPr>
          <a:xfrm>
            <a:off x="3456305" y="338455"/>
            <a:ext cx="1412875" cy="645160"/>
          </a:xfrm>
          <a:prstGeom prst="rect">
            <a:avLst/>
          </a:prstGeom>
          <a:noFill/>
        </p:spPr>
        <p:txBody>
          <a:bodyPr wrap="square" rtlCol="0">
            <a:spAutoFit/>
          </a:bodyPr>
          <a:p>
            <a:r>
              <a:rPr lang="en-US" altLang="zh-CN" sz="3600" b="1" dirty="0">
                <a:solidFill>
                  <a:srgbClr val="4A67AA"/>
                </a:solidFill>
                <a:latin typeface="方正静蕾简体" panose="02000000000000000000" pitchFamily="2" charset="-122"/>
                <a:ea typeface="方正静蕾简体" panose="02000000000000000000" pitchFamily="2" charset="-122"/>
              </a:rPr>
              <a:t>step2</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sp>
        <p:nvSpPr>
          <p:cNvPr id="3" name="文本框 2"/>
          <p:cNvSpPr txBox="1"/>
          <p:nvPr/>
        </p:nvSpPr>
        <p:spPr>
          <a:xfrm>
            <a:off x="455930" y="1322070"/>
            <a:ext cx="10311130" cy="1137285"/>
          </a:xfrm>
          <a:prstGeom prst="rect">
            <a:avLst/>
          </a:prstGeom>
          <a:noFill/>
        </p:spPr>
        <p:txBody>
          <a:bodyPr wrap="square" rtlCol="0">
            <a:spAutoFit/>
          </a:bodyPr>
          <a:p>
            <a:pPr indent="508000" fontAlgn="auto">
              <a:extLst>
                <a:ext uri="{35155182-B16C-46BC-9424-99874614C6A1}">
                  <wpsdc:indentchars xmlns:wpsdc="http://www.wps.cn/officeDocument/2017/drawingmlCustomData" val="200" checksum="282533468"/>
                </a:ext>
              </a:extLst>
            </a:pPr>
            <a:r>
              <a:rPr lang="en-US" altLang="zh-CN" sz="2000" b="1"/>
              <a:t>· without CFM</a:t>
            </a:r>
            <a:endParaRPr lang="en-US" altLang="zh-CN" sz="2000" b="1"/>
          </a:p>
          <a:p>
            <a:pPr lvl="1" indent="406400" fontAlgn="auto">
              <a:extLst>
                <a:ext uri="{35155182-B16C-46BC-9424-99874614C6A1}">
                  <wpsdc:indentchars xmlns:wpsdc="http://www.wps.cn/officeDocument/2017/drawingmlCustomData" val="200" checksum="1740828767"/>
                </a:ext>
              </a:extLst>
            </a:pPr>
            <a:r>
              <a:rPr lang="zh-CN" altLang="en-US" sz="1600"/>
              <a:t>为了保证 Cross feature module，也就是</a:t>
            </a:r>
            <a:r>
              <a:rPr lang="en-US" altLang="zh-CN" sz="1600"/>
              <a:t>CFM</a:t>
            </a:r>
            <a:r>
              <a:rPr lang="zh-CN" altLang="en-US" sz="1600"/>
              <a:t>模块的消融不会影响算法完整性，我们选择了</a:t>
            </a:r>
            <a:r>
              <a:rPr lang="en-US" altLang="zh-CN" sz="1600"/>
              <a:t>direct addition feature</a:t>
            </a:r>
            <a:r>
              <a:rPr lang="zh-CN" altLang="en-US" sz="1600"/>
              <a:t>的方式作为替代，且为了与原算法前后保持相同的分布、避免可能的梯度消失或梯度爆炸，我们通过了类似的</a:t>
            </a:r>
            <a:r>
              <a:rPr lang="en-US" altLang="zh-CN" sz="1600"/>
              <a:t>convert</a:t>
            </a:r>
            <a:r>
              <a:rPr lang="zh-CN" altLang="en-US" sz="1600"/>
              <a:t>、</a:t>
            </a:r>
            <a:r>
              <a:rPr lang="en-US" altLang="zh-CN" sz="1600"/>
              <a:t>batchnorm</a:t>
            </a:r>
            <a:r>
              <a:rPr lang="zh-CN" altLang="en-US" sz="1600"/>
              <a:t>层和</a:t>
            </a:r>
            <a:r>
              <a:rPr lang="en-US" altLang="zh-CN" sz="1600"/>
              <a:t>relu</a:t>
            </a:r>
            <a:r>
              <a:rPr lang="zh-CN" altLang="en-US" sz="1600"/>
              <a:t>激活。</a:t>
            </a:r>
            <a:endParaRPr lang="zh-CN" altLang="en-US" sz="1600"/>
          </a:p>
        </p:txBody>
      </p:sp>
      <p:sp>
        <p:nvSpPr>
          <p:cNvPr id="13" name="文本框 12"/>
          <p:cNvSpPr txBox="1"/>
          <p:nvPr/>
        </p:nvSpPr>
        <p:spPr>
          <a:xfrm>
            <a:off x="455930" y="2652395"/>
            <a:ext cx="10311130" cy="891540"/>
          </a:xfrm>
          <a:prstGeom prst="rect">
            <a:avLst/>
          </a:prstGeom>
          <a:noFill/>
        </p:spPr>
        <p:txBody>
          <a:bodyPr wrap="square" rtlCol="0">
            <a:spAutoFit/>
          </a:bodyPr>
          <a:p>
            <a:pPr indent="508000" fontAlgn="auto">
              <a:extLst>
                <a:ext uri="{35155182-B16C-46BC-9424-99874614C6A1}">
                  <wpsdc:indentchars xmlns:wpsdc="http://www.wps.cn/officeDocument/2017/drawingmlCustomData" val="200" checksum="282533468"/>
                </a:ext>
              </a:extLst>
            </a:pPr>
            <a:r>
              <a:rPr lang="en-US" altLang="zh-CN" sz="2000" b="1">
                <a:sym typeface="+mn-ea"/>
              </a:rPr>
              <a:t>· without MLS</a:t>
            </a:r>
            <a:endParaRPr lang="en-US" altLang="zh-CN" sz="2000" b="1">
              <a:sym typeface="+mn-ea"/>
            </a:endParaRPr>
          </a:p>
          <a:p>
            <a:pPr lvl="1" indent="406400" fontAlgn="auto">
              <a:extLst>
                <a:ext uri="{35155182-B16C-46BC-9424-99874614C6A1}">
                  <wpsdc:indentchars xmlns:wpsdc="http://www.wps.cn/officeDocument/2017/drawingmlCustomData" val="200" checksum="1740828767"/>
                </a:ext>
              </a:extLst>
            </a:pPr>
            <a:r>
              <a:rPr lang="zh-CN" altLang="en-US" sz="1600"/>
              <a:t>正如前面提到的一样，</a:t>
            </a:r>
            <a:r>
              <a:rPr lang="en-US" altLang="zh-CN" sz="1600"/>
              <a:t>Multi-level supervision</a:t>
            </a:r>
            <a:r>
              <a:rPr lang="zh-CN" altLang="en-US" sz="1600"/>
              <a:t>，也就是</a:t>
            </a:r>
            <a:r>
              <a:rPr lang="en-US" altLang="zh-CN" sz="1600"/>
              <a:t>MLS</a:t>
            </a:r>
            <a:r>
              <a:rPr lang="zh-CN" altLang="en-US" sz="1600"/>
              <a:t>，实际上就是加权了多层</a:t>
            </a:r>
            <a:r>
              <a:rPr lang="en-US" altLang="zh-CN" sz="1600"/>
              <a:t>SOD</a:t>
            </a:r>
            <a:r>
              <a:rPr lang="zh-CN" altLang="en-US" sz="1600"/>
              <a:t>输出的</a:t>
            </a:r>
            <a:r>
              <a:rPr lang="en-US" altLang="zh-CN" sz="1600"/>
              <a:t>loss</a:t>
            </a:r>
            <a:r>
              <a:rPr lang="zh-CN" altLang="en-US" sz="1600"/>
              <a:t>，既然要消融它，那我们的</a:t>
            </a:r>
            <a:r>
              <a:rPr lang="en-US" altLang="zh-CN" sz="1600"/>
              <a:t>loss</a:t>
            </a:r>
            <a:r>
              <a:rPr lang="zh-CN" altLang="en-US" sz="1600"/>
              <a:t>就考虑选择接受了最完整</a:t>
            </a:r>
            <a:r>
              <a:rPr lang="en-US" altLang="zh-CN" sz="1600"/>
              <a:t>fuse</a:t>
            </a:r>
            <a:r>
              <a:rPr lang="zh-CN" altLang="en-US" sz="1600"/>
              <a:t>信息的</a:t>
            </a:r>
            <a:r>
              <a:rPr lang="en-US" altLang="zh-CN" sz="1600"/>
              <a:t>feedback</a:t>
            </a:r>
            <a:r>
              <a:rPr lang="zh-CN" altLang="en-US" sz="1600"/>
              <a:t>来计算，以保证其他影响最小化。</a:t>
            </a:r>
            <a:endParaRPr lang="zh-CN" altLang="en-US" sz="1600"/>
          </a:p>
        </p:txBody>
      </p:sp>
      <p:sp>
        <p:nvSpPr>
          <p:cNvPr id="16" name="文本框 15"/>
          <p:cNvSpPr txBox="1"/>
          <p:nvPr/>
        </p:nvSpPr>
        <p:spPr>
          <a:xfrm>
            <a:off x="455930" y="3798570"/>
            <a:ext cx="11280775" cy="1691640"/>
          </a:xfrm>
          <a:prstGeom prst="rect">
            <a:avLst/>
          </a:prstGeom>
          <a:noFill/>
        </p:spPr>
        <p:txBody>
          <a:bodyPr wrap="square" rtlCol="0">
            <a:spAutoFit/>
          </a:bodyPr>
          <a:p>
            <a:pPr indent="508000" fontAlgn="auto">
              <a:extLst>
                <a:ext uri="{35155182-B16C-46BC-9424-99874614C6A1}">
                  <wpsdc:indentchars xmlns:wpsdc="http://www.wps.cn/officeDocument/2017/drawingmlCustomData" val="200" checksum="282533468"/>
                </a:ext>
              </a:extLst>
            </a:pPr>
            <a:r>
              <a:rPr lang="en-US" altLang="zh-CN" sz="2000" b="1">
                <a:sym typeface="+mn-ea"/>
              </a:rPr>
              <a:t>· not PPA but WIOU</a:t>
            </a:r>
            <a:endParaRPr lang="en-US" altLang="zh-CN" sz="2000" b="1"/>
          </a:p>
          <a:p>
            <a:pPr indent="508000" fontAlgn="auto">
              <a:extLst>
                <a:ext uri="{35155182-B16C-46BC-9424-99874614C6A1}">
                  <wpsdc:indentchars xmlns:wpsdc="http://www.wps.cn/officeDocument/2017/drawingmlCustomData" val="200" checksum="282533468"/>
                </a:ext>
              </a:extLst>
            </a:pPr>
            <a:r>
              <a:rPr lang="en-US" altLang="zh-CN" sz="2000" b="1"/>
              <a:t>· not PPA but WBCE</a:t>
            </a:r>
            <a:endParaRPr lang="en-US" altLang="zh-CN" sz="2000" b="1"/>
          </a:p>
          <a:p>
            <a:pPr marL="0" lvl="1" indent="406400" fontAlgn="auto">
              <a:extLst>
                <a:ext uri="{35155182-B16C-46BC-9424-99874614C6A1}">
                  <wpsdc:indentchars xmlns:wpsdc="http://www.wps.cn/officeDocument/2017/drawingmlCustomData" val="200" checksum="1740828767"/>
                </a:ext>
              </a:extLst>
            </a:pPr>
            <a:r>
              <a:rPr lang="zh-CN" altLang="en-US" sz="1600">
                <a:sym typeface="+mn-ea"/>
              </a:rPr>
              <a:t>从前面我们知道，实际上</a:t>
            </a:r>
            <a:r>
              <a:rPr lang="en-US" altLang="zh-CN" sz="1600">
                <a:sym typeface="+mn-ea"/>
              </a:rPr>
              <a:t>PPA</a:t>
            </a:r>
            <a:r>
              <a:rPr lang="zh-CN" altLang="en-US" sz="1600">
                <a:sym typeface="+mn-ea"/>
              </a:rPr>
              <a:t>就是简单的</a:t>
            </a:r>
            <a:r>
              <a:rPr lang="en-US" altLang="zh-CN" sz="1600">
                <a:sym typeface="+mn-ea"/>
              </a:rPr>
              <a:t>WBCE</a:t>
            </a:r>
            <a:r>
              <a:rPr lang="zh-CN" altLang="en-US" sz="1600">
                <a:sym typeface="+mn-ea"/>
              </a:rPr>
              <a:t>与</a:t>
            </a:r>
            <a:r>
              <a:rPr lang="en-US" altLang="zh-CN" sz="1600">
                <a:sym typeface="+mn-ea"/>
              </a:rPr>
              <a:t>WIOU</a:t>
            </a:r>
            <a:r>
              <a:rPr lang="zh-CN" altLang="en-US" sz="1600">
                <a:sym typeface="+mn-ea"/>
              </a:rPr>
              <a:t>的累和，所以在消融时，只需要稍微修改损失函数的结构就可以达到效果。</a:t>
            </a:r>
            <a:endParaRPr lang="zh-CN" altLang="en-US" sz="1600">
              <a:sym typeface="+mn-ea"/>
            </a:endParaRPr>
          </a:p>
          <a:p>
            <a:pPr marL="0" lvl="1" indent="406400" fontAlgn="auto">
              <a:extLst>
                <a:ext uri="{35155182-B16C-46BC-9424-99874614C6A1}">
                  <wpsdc:indentchars xmlns:wpsdc="http://www.wps.cn/officeDocument/2017/drawingmlCustomData" val="200" checksum="1740828767"/>
                </a:ext>
              </a:extLst>
            </a:pPr>
            <a:r>
              <a:rPr lang="zh-CN" altLang="en-US" sz="1600"/>
              <a:t>同时，此时也能看出此前的</a:t>
            </a:r>
            <a:r>
              <a:rPr lang="en-US" altLang="zh-CN" sz="1600"/>
              <a:t>ablation study</a:t>
            </a:r>
            <a:r>
              <a:rPr lang="zh-CN" altLang="en-US" sz="1600"/>
              <a:t>的第三行，</a:t>
            </a:r>
            <a:r>
              <a:rPr lang="en-US" altLang="zh-CN" sz="1600"/>
              <a:t>BCE</a:t>
            </a:r>
            <a:r>
              <a:rPr lang="zh-CN" altLang="en-US" sz="1600"/>
              <a:t>和</a:t>
            </a:r>
            <a:r>
              <a:rPr lang="en-US" altLang="zh-CN" sz="1600"/>
              <a:t>IOU</a:t>
            </a:r>
            <a:r>
              <a:rPr lang="zh-CN" altLang="en-US" sz="1600"/>
              <a:t>的共同使用，实际上应该是等同于第四行</a:t>
            </a:r>
            <a:r>
              <a:rPr lang="en-US" altLang="zh-CN" sz="1600"/>
              <a:t>PPA</a:t>
            </a:r>
            <a:r>
              <a:rPr lang="zh-CN" altLang="en-US" sz="1600"/>
              <a:t>的使用，这也是我们重新进行消融实验的原因</a:t>
            </a:r>
            <a:r>
              <a:rPr lang="zh-CN" altLang="en-US" sz="1600"/>
              <a:t>之一。</a:t>
            </a:r>
            <a:endParaRPr lang="zh-CN" altLang="en-US" sz="1600"/>
          </a:p>
        </p:txBody>
      </p:sp>
      <p:pic>
        <p:nvPicPr>
          <p:cNvPr id="17" name="图片 16"/>
          <p:cNvPicPr>
            <a:picLocks noChangeAspect="1"/>
          </p:cNvPicPr>
          <p:nvPr/>
        </p:nvPicPr>
        <p:blipFill>
          <a:blip r:embed="rId1"/>
          <a:stretch>
            <a:fillRect/>
          </a:stretch>
        </p:blipFill>
        <p:spPr>
          <a:xfrm>
            <a:off x="4659630" y="5490210"/>
            <a:ext cx="2872105" cy="7346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90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10" presetClass="entr" presetSubtype="0" fill="hold" grpId="0" nodeType="withEffect">
                                  <p:stCondLst>
                                    <p:cond delay="450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114"/>
                                        </p:tgtEl>
                                        <p:attrNameLst>
                                          <p:attrName>style.visibility</p:attrName>
                                        </p:attrNameLst>
                                      </p:cBhvr>
                                      <p:to>
                                        <p:strVal val="visible"/>
                                      </p:to>
                                    </p:set>
                                    <p:animEffect transition="in" filter="fade">
                                      <p:cBhvr>
                                        <p:cTn id="13"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ldLvl="0" animBg="1"/>
      <p:bldP spid="62" grpId="0"/>
      <p:bldP spid="114"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Freeform 22"/>
          <p:cNvSpPr>
            <a:spLocks noEditPoints="1"/>
          </p:cNvSpPr>
          <p:nvPr/>
        </p:nvSpPr>
        <p:spPr bwMode="auto">
          <a:xfrm>
            <a:off x="4778375" y="965835"/>
            <a:ext cx="4269740" cy="217170"/>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文本框 61"/>
          <p:cNvSpPr txBox="1"/>
          <p:nvPr/>
        </p:nvSpPr>
        <p:spPr>
          <a:xfrm>
            <a:off x="4869180" y="400050"/>
            <a:ext cx="4297045" cy="583565"/>
          </a:xfrm>
          <a:prstGeom prst="rect">
            <a:avLst/>
          </a:prstGeom>
          <a:noFill/>
        </p:spPr>
        <p:txBody>
          <a:bodyPr wrap="square" rtlCol="0">
            <a:spAutoFit/>
          </a:bodyPr>
          <a:lstStyle/>
          <a:p>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re-designed ablation</a:t>
            </a:r>
            <a:endPar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sp>
        <p:nvSpPr>
          <p:cNvPr id="114" name="文本框 113"/>
          <p:cNvSpPr txBox="1"/>
          <p:nvPr/>
        </p:nvSpPr>
        <p:spPr>
          <a:xfrm>
            <a:off x="3456305" y="338455"/>
            <a:ext cx="1412875" cy="645160"/>
          </a:xfrm>
          <a:prstGeom prst="rect">
            <a:avLst/>
          </a:prstGeom>
          <a:noFill/>
        </p:spPr>
        <p:txBody>
          <a:bodyPr wrap="square" rtlCol="0">
            <a:spAutoFit/>
          </a:bodyPr>
          <a:p>
            <a:r>
              <a:rPr lang="en-US" altLang="zh-CN" sz="3600" b="1" dirty="0">
                <a:solidFill>
                  <a:srgbClr val="4A67AA"/>
                </a:solidFill>
                <a:latin typeface="方正静蕾简体" panose="02000000000000000000" pitchFamily="2" charset="-122"/>
                <a:ea typeface="方正静蕾简体" panose="02000000000000000000" pitchFamily="2" charset="-122"/>
              </a:rPr>
              <a:t>step2</a:t>
            </a:r>
            <a:endParaRPr lang="zh-CN" altLang="en-US" sz="3600" b="1" dirty="0">
              <a:solidFill>
                <a:srgbClr val="4A67AA"/>
              </a:solidFill>
              <a:latin typeface="方正静蕾简体" panose="02000000000000000000" pitchFamily="2" charset="-122"/>
              <a:ea typeface="方正静蕾简体" panose="02000000000000000000" pitchFamily="2" charset="-122"/>
            </a:endParaRPr>
          </a:p>
        </p:txBody>
      </p:sp>
      <p:grpSp>
        <p:nvGrpSpPr>
          <p:cNvPr id="14" name="组合 13"/>
          <p:cNvGrpSpPr/>
          <p:nvPr/>
        </p:nvGrpSpPr>
        <p:grpSpPr>
          <a:xfrm>
            <a:off x="285115" y="2161540"/>
            <a:ext cx="5027295" cy="4495165"/>
            <a:chOff x="1271" y="2329"/>
            <a:chExt cx="9551" cy="8168"/>
          </a:xfrm>
        </p:grpSpPr>
        <p:pic>
          <p:nvPicPr>
            <p:cNvPr id="2" name="图片 1" descr="ablation_em"/>
            <p:cNvPicPr>
              <a:picLocks noChangeAspect="1"/>
            </p:cNvPicPr>
            <p:nvPr/>
          </p:nvPicPr>
          <p:blipFill>
            <a:blip r:embed="rId1"/>
            <a:stretch>
              <a:fillRect/>
            </a:stretch>
          </p:blipFill>
          <p:spPr>
            <a:xfrm>
              <a:off x="1271" y="6529"/>
              <a:ext cx="4630" cy="3969"/>
            </a:xfrm>
            <a:prstGeom prst="rect">
              <a:avLst/>
            </a:prstGeom>
          </p:spPr>
        </p:pic>
        <p:pic>
          <p:nvPicPr>
            <p:cNvPr id="10" name="图片 9" descr="ablation_fm"/>
            <p:cNvPicPr>
              <a:picLocks noChangeAspect="1"/>
            </p:cNvPicPr>
            <p:nvPr/>
          </p:nvPicPr>
          <p:blipFill>
            <a:blip r:embed="rId2"/>
            <a:stretch>
              <a:fillRect/>
            </a:stretch>
          </p:blipFill>
          <p:spPr>
            <a:xfrm>
              <a:off x="1272" y="2329"/>
              <a:ext cx="4629" cy="3969"/>
            </a:xfrm>
            <a:prstGeom prst="rect">
              <a:avLst/>
            </a:prstGeom>
          </p:spPr>
        </p:pic>
        <p:pic>
          <p:nvPicPr>
            <p:cNvPr id="11" name="图片 10" descr="ablation_mae"/>
            <p:cNvPicPr>
              <a:picLocks noChangeAspect="1"/>
            </p:cNvPicPr>
            <p:nvPr/>
          </p:nvPicPr>
          <p:blipFill>
            <a:blip r:embed="rId3"/>
            <a:stretch>
              <a:fillRect/>
            </a:stretch>
          </p:blipFill>
          <p:spPr>
            <a:xfrm>
              <a:off x="6192" y="6529"/>
              <a:ext cx="4630" cy="3969"/>
            </a:xfrm>
            <a:prstGeom prst="rect">
              <a:avLst/>
            </a:prstGeom>
          </p:spPr>
        </p:pic>
        <p:pic>
          <p:nvPicPr>
            <p:cNvPr id="12" name="图片 11" descr="ablation_sm"/>
            <p:cNvPicPr>
              <a:picLocks noChangeAspect="1"/>
            </p:cNvPicPr>
            <p:nvPr/>
          </p:nvPicPr>
          <p:blipFill>
            <a:blip r:embed="rId4"/>
            <a:stretch>
              <a:fillRect/>
            </a:stretch>
          </p:blipFill>
          <p:spPr>
            <a:xfrm>
              <a:off x="6192" y="2329"/>
              <a:ext cx="4630" cy="3969"/>
            </a:xfrm>
            <a:prstGeom prst="rect">
              <a:avLst/>
            </a:prstGeom>
          </p:spPr>
        </p:pic>
      </p:grpSp>
      <p:pic>
        <p:nvPicPr>
          <p:cNvPr id="13" name="图片 12"/>
          <p:cNvPicPr>
            <a:picLocks noChangeAspect="1"/>
          </p:cNvPicPr>
          <p:nvPr/>
        </p:nvPicPr>
        <p:blipFill>
          <a:blip r:embed="rId5"/>
          <a:stretch>
            <a:fillRect/>
          </a:stretch>
        </p:blipFill>
        <p:spPr>
          <a:xfrm>
            <a:off x="6455410" y="1297305"/>
            <a:ext cx="4617085" cy="1634490"/>
          </a:xfrm>
          <a:prstGeom prst="rect">
            <a:avLst/>
          </a:prstGeom>
        </p:spPr>
      </p:pic>
      <p:sp>
        <p:nvSpPr>
          <p:cNvPr id="15" name="文本框 14"/>
          <p:cNvSpPr txBox="1"/>
          <p:nvPr/>
        </p:nvSpPr>
        <p:spPr>
          <a:xfrm>
            <a:off x="466725" y="1211580"/>
            <a:ext cx="5734050" cy="922020"/>
          </a:xfrm>
          <a:prstGeom prst="rect">
            <a:avLst/>
          </a:prstGeom>
          <a:noFill/>
        </p:spPr>
        <p:txBody>
          <a:bodyPr wrap="square" rtlCol="0">
            <a:spAutoFit/>
          </a:bodyPr>
          <a:p>
            <a:r>
              <a:rPr lang="zh-CN" altLang="en-US"/>
              <a:t>注：考虑到时间成本，实验所有数据均为</a:t>
            </a:r>
            <a:r>
              <a:rPr lang="en-US" altLang="zh-CN"/>
              <a:t>1epoch</a:t>
            </a:r>
            <a:r>
              <a:rPr lang="zh-CN" altLang="en-US"/>
              <a:t>条件下通过</a:t>
            </a:r>
            <a:r>
              <a:rPr lang="en-US" altLang="zh-CN"/>
              <a:t>DUTS</a:t>
            </a:r>
            <a:r>
              <a:rPr lang="zh-CN" altLang="en-US"/>
              <a:t>数据集训练推理得到，因为没有充足时间和环境进行实验，</a:t>
            </a:r>
            <a:r>
              <a:rPr lang="zh-CN" altLang="en-US">
                <a:solidFill>
                  <a:srgbClr val="FF0000"/>
                </a:solidFill>
              </a:rPr>
              <a:t>所有结论仅表征该</a:t>
            </a:r>
            <a:r>
              <a:rPr lang="zh-CN" altLang="en-US">
                <a:solidFill>
                  <a:srgbClr val="FF0000"/>
                </a:solidFill>
              </a:rPr>
              <a:t>实验环境下的状态。</a:t>
            </a:r>
            <a:endParaRPr lang="zh-CN" altLang="en-US">
              <a:solidFill>
                <a:srgbClr val="FF0000"/>
              </a:solidFill>
            </a:endParaRPr>
          </a:p>
        </p:txBody>
      </p:sp>
      <p:sp>
        <p:nvSpPr>
          <p:cNvPr id="16" name="文本框 15"/>
          <p:cNvSpPr txBox="1"/>
          <p:nvPr/>
        </p:nvSpPr>
        <p:spPr>
          <a:xfrm>
            <a:off x="5775960" y="3108960"/>
            <a:ext cx="6155690" cy="3046095"/>
          </a:xfrm>
          <a:prstGeom prst="rect">
            <a:avLst/>
          </a:prstGeom>
          <a:noFill/>
        </p:spPr>
        <p:txBody>
          <a:bodyPr wrap="square" rtlCol="0">
            <a:spAutoFit/>
          </a:bodyPr>
          <a:p>
            <a:pPr fontAlgn="auto">
              <a:lnSpc>
                <a:spcPct val="150000"/>
              </a:lnSpc>
            </a:pPr>
            <a:r>
              <a:rPr lang="zh-CN" altLang="en-US" sz="1600"/>
              <a:t>此时相较原论文，我们能够得到一些新的结论：</a:t>
            </a:r>
            <a:endParaRPr lang="zh-CN" altLang="en-US" sz="1600"/>
          </a:p>
          <a:p>
            <a:pPr fontAlgn="auto">
              <a:lnSpc>
                <a:spcPct val="150000"/>
              </a:lnSpc>
            </a:pPr>
            <a:r>
              <a:rPr lang="en-US" altLang="zh-CN" sz="1600"/>
              <a:t>· MLS</a:t>
            </a:r>
            <a:r>
              <a:rPr lang="zh-CN" altLang="en-US" sz="1600"/>
              <a:t>对于算法的</a:t>
            </a:r>
            <a:r>
              <a:rPr lang="zh-CN" altLang="en-US" sz="1600"/>
              <a:t>贡献最大。</a:t>
            </a:r>
            <a:endParaRPr lang="zh-CN" altLang="en-US" sz="1600"/>
          </a:p>
          <a:p>
            <a:pPr fontAlgn="auto">
              <a:lnSpc>
                <a:spcPct val="150000"/>
              </a:lnSpc>
            </a:pPr>
            <a:r>
              <a:rPr lang="en-US" altLang="zh-CN" sz="1600"/>
              <a:t>· </a:t>
            </a:r>
            <a:r>
              <a:rPr lang="zh-CN" altLang="en-US" sz="1600"/>
              <a:t>在</a:t>
            </a:r>
            <a:r>
              <a:rPr lang="en-US" altLang="zh-CN" sz="1600"/>
              <a:t>fm</a:t>
            </a:r>
            <a:r>
              <a:rPr lang="zh-CN" altLang="en-US" sz="1600"/>
              <a:t>评价指标中，</a:t>
            </a:r>
            <a:r>
              <a:rPr lang="en-US" altLang="zh-CN" sz="1600"/>
              <a:t>not PPA but WBCE</a:t>
            </a:r>
            <a:r>
              <a:rPr lang="zh-CN" altLang="en-US" sz="1600"/>
              <a:t>反超了原算法，但在其他评价指标上，均能得出</a:t>
            </a:r>
            <a:r>
              <a:rPr lang="en-US" altLang="zh-CN" sz="1600"/>
              <a:t>PPA</a:t>
            </a:r>
            <a:r>
              <a:rPr lang="zh-CN" altLang="en-US" sz="1600"/>
              <a:t>对于算法有重大</a:t>
            </a:r>
            <a:r>
              <a:rPr lang="zh-CN" altLang="en-US" sz="1600"/>
              <a:t>贡献的结论。</a:t>
            </a:r>
            <a:endParaRPr lang="zh-CN" altLang="en-US" sz="1600"/>
          </a:p>
          <a:p>
            <a:pPr fontAlgn="auto">
              <a:lnSpc>
                <a:spcPct val="150000"/>
              </a:lnSpc>
            </a:pPr>
            <a:r>
              <a:rPr lang="en-US" altLang="zh-CN" sz="1600"/>
              <a:t>· </a:t>
            </a:r>
            <a:r>
              <a:rPr lang="zh-CN" altLang="en-US" sz="1600"/>
              <a:t>在</a:t>
            </a:r>
            <a:r>
              <a:rPr lang="en-US" altLang="zh-CN" sz="1600"/>
              <a:t>fm</a:t>
            </a:r>
            <a:r>
              <a:rPr lang="zh-CN" altLang="en-US" sz="1600"/>
              <a:t>评价指标中，</a:t>
            </a:r>
            <a:r>
              <a:rPr lang="en-US" altLang="zh-CN" sz="1600"/>
              <a:t>without feedback in CFD</a:t>
            </a:r>
            <a:r>
              <a:rPr lang="zh-CN" altLang="en-US" sz="1600"/>
              <a:t>得到的评价比原算法略高，但在其他指标上，均能得出</a:t>
            </a:r>
            <a:r>
              <a:rPr lang="en-US" altLang="zh-CN" sz="1600"/>
              <a:t>CFD</a:t>
            </a:r>
            <a:r>
              <a:rPr lang="zh-CN" altLang="en-US" sz="1600"/>
              <a:t>对于算法有重大</a:t>
            </a:r>
            <a:r>
              <a:rPr lang="zh-CN" altLang="en-US" sz="1600"/>
              <a:t>贡献的结论。</a:t>
            </a:r>
            <a:endParaRPr lang="zh-CN" altLang="en-US" sz="1600"/>
          </a:p>
          <a:p>
            <a:pPr fontAlgn="auto">
              <a:lnSpc>
                <a:spcPct val="150000"/>
              </a:lnSpc>
            </a:pPr>
            <a:r>
              <a:rPr lang="en-US" altLang="zh-CN" sz="1600"/>
              <a:t>· </a:t>
            </a:r>
            <a:r>
              <a:rPr lang="zh-CN" altLang="en-US" sz="1600"/>
              <a:t>在任意指标上，</a:t>
            </a:r>
            <a:r>
              <a:rPr lang="en-US" altLang="zh-CN" sz="1600"/>
              <a:t>CFM</a:t>
            </a:r>
            <a:r>
              <a:rPr lang="zh-CN" altLang="en-US" sz="1600"/>
              <a:t>都体现出了对于算法的</a:t>
            </a:r>
            <a:r>
              <a:rPr lang="zh-CN" altLang="en-US" sz="1600"/>
              <a:t>贡献。</a:t>
            </a:r>
            <a:endParaRPr lang="zh-CN" altLang="en-US" sz="1600"/>
          </a:p>
          <a:p>
            <a:pPr fontAlgn="auto">
              <a:lnSpc>
                <a:spcPct val="150000"/>
              </a:lnSpc>
            </a:pPr>
            <a:r>
              <a:rPr lang="en-US" altLang="zh-CN" sz="1600"/>
              <a:t>· </a:t>
            </a:r>
            <a:r>
              <a:rPr lang="zh-CN" altLang="en-US" sz="1600"/>
              <a:t>对于</a:t>
            </a:r>
            <a:r>
              <a:rPr lang="en-US" altLang="zh-CN" sz="1600"/>
              <a:t>CFD</a:t>
            </a:r>
            <a:r>
              <a:rPr lang="zh-CN" altLang="en-US" sz="1600"/>
              <a:t>，</a:t>
            </a:r>
            <a:r>
              <a:rPr lang="en-US" altLang="zh-CN" sz="1600"/>
              <a:t>CFM</a:t>
            </a:r>
            <a:r>
              <a:rPr lang="zh-CN" altLang="en-US" sz="1600"/>
              <a:t>，</a:t>
            </a:r>
            <a:r>
              <a:rPr lang="en-US" altLang="zh-CN" sz="1600"/>
              <a:t>PPA</a:t>
            </a:r>
            <a:r>
              <a:rPr lang="zh-CN" altLang="en-US" sz="1600"/>
              <a:t>，三者对于算法的贡献</a:t>
            </a:r>
            <a:r>
              <a:rPr lang="zh-CN" altLang="en-US" sz="1600"/>
              <a:t>基本在同一个层次上。</a:t>
            </a:r>
            <a:endParaRPr lang="zh-CN" altLang="en-US" sz="1600"/>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90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10" presetClass="entr" presetSubtype="0" fill="hold" grpId="0" nodeType="withEffect">
                                  <p:stCondLst>
                                    <p:cond delay="450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114"/>
                                        </p:tgtEl>
                                        <p:attrNameLst>
                                          <p:attrName>style.visibility</p:attrName>
                                        </p:attrNameLst>
                                      </p:cBhvr>
                                      <p:to>
                                        <p:strVal val="visible"/>
                                      </p:to>
                                    </p:set>
                                    <p:animEffect transition="in" filter="fade">
                                      <p:cBhvr>
                                        <p:cTn id="13"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ldLvl="0" animBg="1"/>
      <p:bldP spid="62" grpId="0"/>
      <p:bldP spid="114"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 name="组合 2"/>
          <p:cNvGrpSpPr/>
          <p:nvPr/>
        </p:nvGrpSpPr>
        <p:grpSpPr>
          <a:xfrm>
            <a:off x="3544570" y="307975"/>
            <a:ext cx="5516245" cy="939800"/>
            <a:chOff x="5525" y="743"/>
            <a:chExt cx="8687" cy="1480"/>
          </a:xfrm>
        </p:grpSpPr>
        <p:sp>
          <p:nvSpPr>
            <p:cNvPr id="63" name="Freeform 22"/>
            <p:cNvSpPr>
              <a:spLocks noEditPoints="1"/>
            </p:cNvSpPr>
            <p:nvPr/>
          </p:nvSpPr>
          <p:spPr bwMode="auto">
            <a:xfrm>
              <a:off x="6809" y="1881"/>
              <a:ext cx="7403" cy="342"/>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nvGrpSpPr>
            <p:cNvPr id="64" name="Group 227"/>
            <p:cNvGrpSpPr>
              <a:grpSpLocks noChangeAspect="1"/>
            </p:cNvGrpSpPr>
            <p:nvPr/>
          </p:nvGrpSpPr>
          <p:grpSpPr bwMode="auto">
            <a:xfrm>
              <a:off x="5525" y="976"/>
              <a:ext cx="1041" cy="1198"/>
              <a:chOff x="1024" y="313"/>
              <a:chExt cx="780" cy="898"/>
            </a:xfrm>
            <a:solidFill>
              <a:schemeClr val="tx1">
                <a:lumMod val="75000"/>
                <a:lumOff val="25000"/>
              </a:schemeClr>
            </a:solidFill>
          </p:grpSpPr>
          <p:sp>
            <p:nvSpPr>
              <p:cNvPr id="65"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66"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67"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68"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69"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70"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71"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72"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73"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74" name="文本框 73"/>
            <p:cNvSpPr txBox="1"/>
            <p:nvPr/>
          </p:nvSpPr>
          <p:spPr>
            <a:xfrm>
              <a:off x="7090" y="743"/>
              <a:ext cx="7024" cy="1307"/>
            </a:xfrm>
            <a:prstGeom prst="rect">
              <a:avLst/>
            </a:prstGeom>
            <a:noFill/>
          </p:spPr>
          <p:txBody>
            <a:bodyPr wrap="square" rtlCol="0">
              <a:spAutoFit/>
            </a:bodyPr>
            <a:p>
              <a:r>
                <a:rPr lang="en-US" altLang="zh-CN"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  </a:t>
              </a:r>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原型</a:t>
              </a:r>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系统</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grpSp>
      <p:pic>
        <p:nvPicPr>
          <p:cNvPr id="5" name="meeting_04_">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598805" y="1394460"/>
            <a:ext cx="10854690" cy="48469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video fullScrn="0">
              <p:cMediaNode>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324d9ab08bc9ced996119e517684abb6"/>
          <p:cNvPicPr>
            <a:picLocks noChangeAspect="1"/>
          </p:cNvPicPr>
          <p:nvPr/>
        </p:nvPicPr>
        <p:blipFill>
          <a:blip r:embed="rId1"/>
          <a:stretch>
            <a:fillRect/>
          </a:stretch>
        </p:blipFill>
        <p:spPr>
          <a:xfrm>
            <a:off x="1687195" y="2912110"/>
            <a:ext cx="3288030" cy="3059430"/>
          </a:xfrm>
          <a:prstGeom prst="rect">
            <a:avLst/>
          </a:prstGeom>
        </p:spPr>
      </p:pic>
      <p:grpSp>
        <p:nvGrpSpPr>
          <p:cNvPr id="8" name="组合 7"/>
          <p:cNvGrpSpPr/>
          <p:nvPr/>
        </p:nvGrpSpPr>
        <p:grpSpPr>
          <a:xfrm>
            <a:off x="2098040" y="786765"/>
            <a:ext cx="2372360" cy="2425065"/>
            <a:chOff x="6875463" y="580231"/>
            <a:chExt cx="407988" cy="631032"/>
          </a:xfrm>
          <a:solidFill>
            <a:schemeClr val="tx1">
              <a:lumMod val="75000"/>
              <a:lumOff val="25000"/>
            </a:schemeClr>
          </a:solidFill>
        </p:grpSpPr>
        <p:sp>
          <p:nvSpPr>
            <p:cNvPr id="9" name="Freeform 2221"/>
            <p:cNvSpPr/>
            <p:nvPr/>
          </p:nvSpPr>
          <p:spPr bwMode="auto">
            <a:xfrm>
              <a:off x="7105651" y="619125"/>
              <a:ext cx="168275" cy="173038"/>
            </a:xfrm>
            <a:custGeom>
              <a:avLst/>
              <a:gdLst>
                <a:gd name="T0" fmla="*/ 105 w 106"/>
                <a:gd name="T1" fmla="*/ 0 h 109"/>
                <a:gd name="T2" fmla="*/ 105 w 106"/>
                <a:gd name="T3" fmla="*/ 1 h 109"/>
                <a:gd name="T4" fmla="*/ 106 w 106"/>
                <a:gd name="T5" fmla="*/ 1 h 109"/>
                <a:gd name="T6" fmla="*/ 106 w 106"/>
                <a:gd name="T7" fmla="*/ 3 h 109"/>
                <a:gd name="T8" fmla="*/ 91 w 106"/>
                <a:gd name="T9" fmla="*/ 22 h 109"/>
                <a:gd name="T10" fmla="*/ 3 w 106"/>
                <a:gd name="T11" fmla="*/ 109 h 109"/>
                <a:gd name="T12" fmla="*/ 2 w 106"/>
                <a:gd name="T13" fmla="*/ 109 h 109"/>
                <a:gd name="T14" fmla="*/ 0 w 106"/>
                <a:gd name="T15" fmla="*/ 109 h 109"/>
                <a:gd name="T16" fmla="*/ 0 w 106"/>
                <a:gd name="T17" fmla="*/ 107 h 109"/>
                <a:gd name="T18" fmla="*/ 0 w 106"/>
                <a:gd name="T19" fmla="*/ 106 h 109"/>
                <a:gd name="T20" fmla="*/ 88 w 106"/>
                <a:gd name="T21" fmla="*/ 20 h 109"/>
                <a:gd name="T22" fmla="*/ 104 w 106"/>
                <a:gd name="T23" fmla="*/ 1 h 109"/>
                <a:gd name="T24" fmla="*/ 104 w 106"/>
                <a:gd name="T25" fmla="*/ 1 h 109"/>
                <a:gd name="T26" fmla="*/ 105 w 106"/>
                <a:gd name="T27"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09">
                  <a:moveTo>
                    <a:pt x="105" y="0"/>
                  </a:moveTo>
                  <a:lnTo>
                    <a:pt x="105" y="1"/>
                  </a:lnTo>
                  <a:lnTo>
                    <a:pt x="106" y="1"/>
                  </a:lnTo>
                  <a:lnTo>
                    <a:pt x="106" y="3"/>
                  </a:lnTo>
                  <a:lnTo>
                    <a:pt x="91" y="22"/>
                  </a:lnTo>
                  <a:lnTo>
                    <a:pt x="3" y="109"/>
                  </a:lnTo>
                  <a:lnTo>
                    <a:pt x="2" y="109"/>
                  </a:lnTo>
                  <a:lnTo>
                    <a:pt x="0" y="109"/>
                  </a:lnTo>
                  <a:lnTo>
                    <a:pt x="0" y="107"/>
                  </a:lnTo>
                  <a:lnTo>
                    <a:pt x="0" y="106"/>
                  </a:lnTo>
                  <a:lnTo>
                    <a:pt x="88" y="20"/>
                  </a:lnTo>
                  <a:lnTo>
                    <a:pt x="104" y="1"/>
                  </a:lnTo>
                  <a:lnTo>
                    <a:pt x="104" y="1"/>
                  </a:lnTo>
                  <a:lnTo>
                    <a:pt x="10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10" name="Freeform 2222"/>
            <p:cNvSpPr/>
            <p:nvPr/>
          </p:nvSpPr>
          <p:spPr bwMode="auto">
            <a:xfrm>
              <a:off x="7102476" y="612775"/>
              <a:ext cx="174625" cy="180975"/>
            </a:xfrm>
            <a:custGeom>
              <a:avLst/>
              <a:gdLst>
                <a:gd name="T0" fmla="*/ 107 w 110"/>
                <a:gd name="T1" fmla="*/ 0 h 114"/>
                <a:gd name="T2" fmla="*/ 107 w 110"/>
                <a:gd name="T3" fmla="*/ 3 h 114"/>
                <a:gd name="T4" fmla="*/ 108 w 110"/>
                <a:gd name="T5" fmla="*/ 4 h 114"/>
                <a:gd name="T6" fmla="*/ 110 w 110"/>
                <a:gd name="T7" fmla="*/ 5 h 114"/>
                <a:gd name="T8" fmla="*/ 110 w 110"/>
                <a:gd name="T9" fmla="*/ 7 h 114"/>
                <a:gd name="T10" fmla="*/ 108 w 110"/>
                <a:gd name="T11" fmla="*/ 8 h 114"/>
                <a:gd name="T12" fmla="*/ 94 w 110"/>
                <a:gd name="T13" fmla="*/ 28 h 114"/>
                <a:gd name="T14" fmla="*/ 5 w 110"/>
                <a:gd name="T15" fmla="*/ 114 h 114"/>
                <a:gd name="T16" fmla="*/ 5 w 110"/>
                <a:gd name="T17" fmla="*/ 114 h 114"/>
                <a:gd name="T18" fmla="*/ 4 w 110"/>
                <a:gd name="T19" fmla="*/ 114 h 114"/>
                <a:gd name="T20" fmla="*/ 4 w 110"/>
                <a:gd name="T21" fmla="*/ 114 h 114"/>
                <a:gd name="T22" fmla="*/ 2 w 110"/>
                <a:gd name="T23" fmla="*/ 114 h 114"/>
                <a:gd name="T24" fmla="*/ 1 w 110"/>
                <a:gd name="T25" fmla="*/ 114 h 114"/>
                <a:gd name="T26" fmla="*/ 2 w 110"/>
                <a:gd name="T27" fmla="*/ 113 h 114"/>
                <a:gd name="T28" fmla="*/ 1 w 110"/>
                <a:gd name="T29" fmla="*/ 114 h 114"/>
                <a:gd name="T30" fmla="*/ 1 w 110"/>
                <a:gd name="T31" fmla="*/ 113 h 114"/>
                <a:gd name="T32" fmla="*/ 0 w 110"/>
                <a:gd name="T33" fmla="*/ 111 h 114"/>
                <a:gd name="T34" fmla="*/ 1 w 110"/>
                <a:gd name="T35" fmla="*/ 110 h 114"/>
                <a:gd name="T36" fmla="*/ 1 w 110"/>
                <a:gd name="T37" fmla="*/ 109 h 114"/>
                <a:gd name="T38" fmla="*/ 89 w 110"/>
                <a:gd name="T39" fmla="*/ 24 h 114"/>
                <a:gd name="T40" fmla="*/ 107 w 110"/>
                <a:gd name="T4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114">
                  <a:moveTo>
                    <a:pt x="107" y="0"/>
                  </a:moveTo>
                  <a:lnTo>
                    <a:pt x="107" y="3"/>
                  </a:lnTo>
                  <a:lnTo>
                    <a:pt x="108" y="4"/>
                  </a:lnTo>
                  <a:lnTo>
                    <a:pt x="110" y="5"/>
                  </a:lnTo>
                  <a:lnTo>
                    <a:pt x="110" y="7"/>
                  </a:lnTo>
                  <a:lnTo>
                    <a:pt x="108" y="8"/>
                  </a:lnTo>
                  <a:lnTo>
                    <a:pt x="94" y="28"/>
                  </a:lnTo>
                  <a:lnTo>
                    <a:pt x="5" y="114"/>
                  </a:lnTo>
                  <a:lnTo>
                    <a:pt x="5" y="114"/>
                  </a:lnTo>
                  <a:lnTo>
                    <a:pt x="4" y="114"/>
                  </a:lnTo>
                  <a:lnTo>
                    <a:pt x="4" y="114"/>
                  </a:lnTo>
                  <a:lnTo>
                    <a:pt x="2" y="114"/>
                  </a:lnTo>
                  <a:lnTo>
                    <a:pt x="1" y="114"/>
                  </a:lnTo>
                  <a:lnTo>
                    <a:pt x="2" y="113"/>
                  </a:lnTo>
                  <a:lnTo>
                    <a:pt x="1" y="114"/>
                  </a:lnTo>
                  <a:lnTo>
                    <a:pt x="1" y="113"/>
                  </a:lnTo>
                  <a:lnTo>
                    <a:pt x="0" y="111"/>
                  </a:lnTo>
                  <a:lnTo>
                    <a:pt x="1" y="110"/>
                  </a:lnTo>
                  <a:lnTo>
                    <a:pt x="1" y="109"/>
                  </a:lnTo>
                  <a:lnTo>
                    <a:pt x="89" y="24"/>
                  </a:lnTo>
                  <a:lnTo>
                    <a:pt x="10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11" name="Freeform 2223"/>
            <p:cNvSpPr/>
            <p:nvPr/>
          </p:nvSpPr>
          <p:spPr bwMode="auto">
            <a:xfrm>
              <a:off x="7246938" y="631825"/>
              <a:ext cx="31750" cy="20638"/>
            </a:xfrm>
            <a:custGeom>
              <a:avLst/>
              <a:gdLst>
                <a:gd name="T0" fmla="*/ 19 w 20"/>
                <a:gd name="T1" fmla="*/ 0 h 13"/>
                <a:gd name="T2" fmla="*/ 20 w 20"/>
                <a:gd name="T3" fmla="*/ 1 h 13"/>
                <a:gd name="T4" fmla="*/ 20 w 20"/>
                <a:gd name="T5" fmla="*/ 3 h 13"/>
                <a:gd name="T6" fmla="*/ 20 w 20"/>
                <a:gd name="T7" fmla="*/ 3 h 13"/>
                <a:gd name="T8" fmla="*/ 12 w 20"/>
                <a:gd name="T9" fmla="*/ 8 h 13"/>
                <a:gd name="T10" fmla="*/ 19 w 20"/>
                <a:gd name="T11" fmla="*/ 5 h 13"/>
                <a:gd name="T12" fmla="*/ 19 w 20"/>
                <a:gd name="T13" fmla="*/ 5 h 13"/>
                <a:gd name="T14" fmla="*/ 20 w 20"/>
                <a:gd name="T15" fmla="*/ 5 h 13"/>
                <a:gd name="T16" fmla="*/ 20 w 20"/>
                <a:gd name="T17" fmla="*/ 7 h 13"/>
                <a:gd name="T18" fmla="*/ 20 w 20"/>
                <a:gd name="T19" fmla="*/ 8 h 13"/>
                <a:gd name="T20" fmla="*/ 19 w 20"/>
                <a:gd name="T21" fmla="*/ 8 h 13"/>
                <a:gd name="T22" fmla="*/ 2 w 20"/>
                <a:gd name="T23" fmla="*/ 13 h 13"/>
                <a:gd name="T24" fmla="*/ 0 w 20"/>
                <a:gd name="T25" fmla="*/ 10 h 13"/>
                <a:gd name="T26" fmla="*/ 17 w 20"/>
                <a:gd name="T27" fmla="*/ 0 h 13"/>
                <a:gd name="T28" fmla="*/ 19 w 20"/>
                <a:gd name="T29"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3">
                  <a:moveTo>
                    <a:pt x="19" y="0"/>
                  </a:moveTo>
                  <a:lnTo>
                    <a:pt x="20" y="1"/>
                  </a:lnTo>
                  <a:lnTo>
                    <a:pt x="20" y="3"/>
                  </a:lnTo>
                  <a:lnTo>
                    <a:pt x="20" y="3"/>
                  </a:lnTo>
                  <a:lnTo>
                    <a:pt x="12" y="8"/>
                  </a:lnTo>
                  <a:lnTo>
                    <a:pt x="19" y="5"/>
                  </a:lnTo>
                  <a:lnTo>
                    <a:pt x="19" y="5"/>
                  </a:lnTo>
                  <a:lnTo>
                    <a:pt x="20" y="5"/>
                  </a:lnTo>
                  <a:lnTo>
                    <a:pt x="20" y="7"/>
                  </a:lnTo>
                  <a:lnTo>
                    <a:pt x="20" y="8"/>
                  </a:lnTo>
                  <a:lnTo>
                    <a:pt x="19" y="8"/>
                  </a:lnTo>
                  <a:lnTo>
                    <a:pt x="2" y="13"/>
                  </a:lnTo>
                  <a:lnTo>
                    <a:pt x="0" y="10"/>
                  </a:lnTo>
                  <a:lnTo>
                    <a:pt x="17" y="0"/>
                  </a:lnTo>
                  <a:lnTo>
                    <a:pt x="19"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12" name="Freeform 2224"/>
            <p:cNvSpPr>
              <a:spLocks noEditPoints="1"/>
            </p:cNvSpPr>
            <p:nvPr/>
          </p:nvSpPr>
          <p:spPr bwMode="auto">
            <a:xfrm>
              <a:off x="7245351" y="630238"/>
              <a:ext cx="34925" cy="26988"/>
            </a:xfrm>
            <a:custGeom>
              <a:avLst/>
              <a:gdLst>
                <a:gd name="T0" fmla="*/ 12 w 22"/>
                <a:gd name="T1" fmla="*/ 8 h 17"/>
                <a:gd name="T2" fmla="*/ 4 w 22"/>
                <a:gd name="T3" fmla="*/ 13 h 17"/>
                <a:gd name="T4" fmla="*/ 4 w 22"/>
                <a:gd name="T5" fmla="*/ 13 h 17"/>
                <a:gd name="T6" fmla="*/ 13 w 22"/>
                <a:gd name="T7" fmla="*/ 10 h 17"/>
                <a:gd name="T8" fmla="*/ 12 w 22"/>
                <a:gd name="T9" fmla="*/ 8 h 17"/>
                <a:gd name="T10" fmla="*/ 20 w 22"/>
                <a:gd name="T11" fmla="*/ 0 h 17"/>
                <a:gd name="T12" fmla="*/ 21 w 22"/>
                <a:gd name="T13" fmla="*/ 0 h 17"/>
                <a:gd name="T14" fmla="*/ 22 w 22"/>
                <a:gd name="T15" fmla="*/ 1 h 17"/>
                <a:gd name="T16" fmla="*/ 22 w 22"/>
                <a:gd name="T17" fmla="*/ 2 h 17"/>
                <a:gd name="T18" fmla="*/ 22 w 22"/>
                <a:gd name="T19" fmla="*/ 4 h 17"/>
                <a:gd name="T20" fmla="*/ 21 w 22"/>
                <a:gd name="T21" fmla="*/ 5 h 17"/>
                <a:gd name="T22" fmla="*/ 21 w 22"/>
                <a:gd name="T23" fmla="*/ 5 h 17"/>
                <a:gd name="T24" fmla="*/ 22 w 22"/>
                <a:gd name="T25" fmla="*/ 8 h 17"/>
                <a:gd name="T26" fmla="*/ 22 w 22"/>
                <a:gd name="T27" fmla="*/ 8 h 17"/>
                <a:gd name="T28" fmla="*/ 22 w 22"/>
                <a:gd name="T29" fmla="*/ 10 h 17"/>
                <a:gd name="T30" fmla="*/ 21 w 22"/>
                <a:gd name="T31" fmla="*/ 10 h 17"/>
                <a:gd name="T32" fmla="*/ 1 w 22"/>
                <a:gd name="T33" fmla="*/ 17 h 17"/>
                <a:gd name="T34" fmla="*/ 1 w 22"/>
                <a:gd name="T35" fmla="*/ 15 h 17"/>
                <a:gd name="T36" fmla="*/ 0 w 22"/>
                <a:gd name="T37" fmla="*/ 13 h 17"/>
                <a:gd name="T38" fmla="*/ 0 w 22"/>
                <a:gd name="T39" fmla="*/ 11 h 17"/>
                <a:gd name="T40" fmla="*/ 18 w 22"/>
                <a:gd name="T41" fmla="*/ 0 h 17"/>
                <a:gd name="T42" fmla="*/ 20 w 22"/>
                <a:gd name="T4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17">
                  <a:moveTo>
                    <a:pt x="12" y="8"/>
                  </a:moveTo>
                  <a:lnTo>
                    <a:pt x="4" y="13"/>
                  </a:lnTo>
                  <a:lnTo>
                    <a:pt x="4" y="13"/>
                  </a:lnTo>
                  <a:lnTo>
                    <a:pt x="13" y="10"/>
                  </a:lnTo>
                  <a:lnTo>
                    <a:pt x="12" y="8"/>
                  </a:lnTo>
                  <a:close/>
                  <a:moveTo>
                    <a:pt x="20" y="0"/>
                  </a:moveTo>
                  <a:lnTo>
                    <a:pt x="21" y="0"/>
                  </a:lnTo>
                  <a:lnTo>
                    <a:pt x="22" y="1"/>
                  </a:lnTo>
                  <a:lnTo>
                    <a:pt x="22" y="2"/>
                  </a:lnTo>
                  <a:lnTo>
                    <a:pt x="22" y="4"/>
                  </a:lnTo>
                  <a:lnTo>
                    <a:pt x="21" y="5"/>
                  </a:lnTo>
                  <a:lnTo>
                    <a:pt x="21" y="5"/>
                  </a:lnTo>
                  <a:lnTo>
                    <a:pt x="22" y="8"/>
                  </a:lnTo>
                  <a:lnTo>
                    <a:pt x="22" y="8"/>
                  </a:lnTo>
                  <a:lnTo>
                    <a:pt x="22" y="10"/>
                  </a:lnTo>
                  <a:lnTo>
                    <a:pt x="21" y="10"/>
                  </a:lnTo>
                  <a:lnTo>
                    <a:pt x="1" y="17"/>
                  </a:lnTo>
                  <a:lnTo>
                    <a:pt x="1" y="15"/>
                  </a:lnTo>
                  <a:lnTo>
                    <a:pt x="0" y="13"/>
                  </a:lnTo>
                  <a:lnTo>
                    <a:pt x="0" y="11"/>
                  </a:lnTo>
                  <a:lnTo>
                    <a:pt x="18" y="0"/>
                  </a:lnTo>
                  <a:lnTo>
                    <a:pt x="2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13" name="Freeform 2225"/>
            <p:cNvSpPr/>
            <p:nvPr/>
          </p:nvSpPr>
          <p:spPr bwMode="auto">
            <a:xfrm>
              <a:off x="7246938" y="647700"/>
              <a:ext cx="33338" cy="6350"/>
            </a:xfrm>
            <a:custGeom>
              <a:avLst/>
              <a:gdLst>
                <a:gd name="T0" fmla="*/ 20 w 21"/>
                <a:gd name="T1" fmla="*/ 0 h 4"/>
                <a:gd name="T2" fmla="*/ 21 w 21"/>
                <a:gd name="T3" fmla="*/ 0 h 4"/>
                <a:gd name="T4" fmla="*/ 21 w 21"/>
                <a:gd name="T5" fmla="*/ 2 h 4"/>
                <a:gd name="T6" fmla="*/ 21 w 21"/>
                <a:gd name="T7" fmla="*/ 3 h 4"/>
                <a:gd name="T8" fmla="*/ 20 w 21"/>
                <a:gd name="T9" fmla="*/ 3 h 4"/>
                <a:gd name="T10" fmla="*/ 2 w 21"/>
                <a:gd name="T11" fmla="*/ 4 h 4"/>
                <a:gd name="T12" fmla="*/ 2 w 21"/>
                <a:gd name="T13" fmla="*/ 4 h 4"/>
                <a:gd name="T14" fmla="*/ 0 w 21"/>
                <a:gd name="T15" fmla="*/ 4 h 4"/>
                <a:gd name="T16" fmla="*/ 0 w 21"/>
                <a:gd name="T17" fmla="*/ 3 h 4"/>
                <a:gd name="T18" fmla="*/ 0 w 21"/>
                <a:gd name="T19" fmla="*/ 2 h 4"/>
                <a:gd name="T20" fmla="*/ 2 w 21"/>
                <a:gd name="T21" fmla="*/ 2 h 4"/>
                <a:gd name="T22" fmla="*/ 20 w 21"/>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4">
                  <a:moveTo>
                    <a:pt x="20" y="0"/>
                  </a:moveTo>
                  <a:lnTo>
                    <a:pt x="21" y="0"/>
                  </a:lnTo>
                  <a:lnTo>
                    <a:pt x="21" y="2"/>
                  </a:lnTo>
                  <a:lnTo>
                    <a:pt x="21" y="3"/>
                  </a:lnTo>
                  <a:lnTo>
                    <a:pt x="20" y="3"/>
                  </a:lnTo>
                  <a:lnTo>
                    <a:pt x="2" y="4"/>
                  </a:lnTo>
                  <a:lnTo>
                    <a:pt x="2" y="4"/>
                  </a:lnTo>
                  <a:lnTo>
                    <a:pt x="0" y="4"/>
                  </a:lnTo>
                  <a:lnTo>
                    <a:pt x="0" y="3"/>
                  </a:lnTo>
                  <a:lnTo>
                    <a:pt x="0" y="2"/>
                  </a:lnTo>
                  <a:lnTo>
                    <a:pt x="2" y="2"/>
                  </a:lnTo>
                  <a:lnTo>
                    <a:pt x="2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14" name="Freeform 2226"/>
            <p:cNvSpPr>
              <a:spLocks noEditPoints="1"/>
            </p:cNvSpPr>
            <p:nvPr/>
          </p:nvSpPr>
          <p:spPr bwMode="auto">
            <a:xfrm>
              <a:off x="7245351" y="646113"/>
              <a:ext cx="38100" cy="11113"/>
            </a:xfrm>
            <a:custGeom>
              <a:avLst/>
              <a:gdLst>
                <a:gd name="T0" fmla="*/ 3 w 24"/>
                <a:gd name="T1" fmla="*/ 4 h 7"/>
                <a:gd name="T2" fmla="*/ 1 w 24"/>
                <a:gd name="T3" fmla="*/ 4 h 7"/>
                <a:gd name="T4" fmla="*/ 3 w 24"/>
                <a:gd name="T5" fmla="*/ 4 h 7"/>
                <a:gd name="T6" fmla="*/ 3 w 24"/>
                <a:gd name="T7" fmla="*/ 4 h 7"/>
                <a:gd name="T8" fmla="*/ 3 w 24"/>
                <a:gd name="T9" fmla="*/ 4 h 7"/>
                <a:gd name="T10" fmla="*/ 21 w 24"/>
                <a:gd name="T11" fmla="*/ 0 h 7"/>
                <a:gd name="T12" fmla="*/ 24 w 24"/>
                <a:gd name="T13" fmla="*/ 0 h 7"/>
                <a:gd name="T14" fmla="*/ 24 w 24"/>
                <a:gd name="T15" fmla="*/ 3 h 7"/>
                <a:gd name="T16" fmla="*/ 24 w 24"/>
                <a:gd name="T17" fmla="*/ 3 h 7"/>
                <a:gd name="T18" fmla="*/ 24 w 24"/>
                <a:gd name="T19" fmla="*/ 5 h 7"/>
                <a:gd name="T20" fmla="*/ 21 w 24"/>
                <a:gd name="T21" fmla="*/ 5 h 7"/>
                <a:gd name="T22" fmla="*/ 3 w 24"/>
                <a:gd name="T23" fmla="*/ 7 h 7"/>
                <a:gd name="T24" fmla="*/ 3 w 24"/>
                <a:gd name="T25" fmla="*/ 7 h 7"/>
                <a:gd name="T26" fmla="*/ 0 w 24"/>
                <a:gd name="T27" fmla="*/ 7 h 7"/>
                <a:gd name="T28" fmla="*/ 0 w 24"/>
                <a:gd name="T29" fmla="*/ 4 h 7"/>
                <a:gd name="T30" fmla="*/ 0 w 24"/>
                <a:gd name="T31" fmla="*/ 4 h 7"/>
                <a:gd name="T32" fmla="*/ 0 w 24"/>
                <a:gd name="T33" fmla="*/ 4 h 7"/>
                <a:gd name="T34" fmla="*/ 0 w 24"/>
                <a:gd name="T35" fmla="*/ 1 h 7"/>
                <a:gd name="T36" fmla="*/ 3 w 24"/>
                <a:gd name="T37" fmla="*/ 1 h 7"/>
                <a:gd name="T38" fmla="*/ 21 w 24"/>
                <a:gd name="T39" fmla="*/ 0 h 7"/>
                <a:gd name="T40" fmla="*/ 21 w 24"/>
                <a:gd name="T4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7">
                  <a:moveTo>
                    <a:pt x="3" y="4"/>
                  </a:moveTo>
                  <a:lnTo>
                    <a:pt x="1" y="4"/>
                  </a:lnTo>
                  <a:lnTo>
                    <a:pt x="3" y="4"/>
                  </a:lnTo>
                  <a:lnTo>
                    <a:pt x="3" y="4"/>
                  </a:lnTo>
                  <a:lnTo>
                    <a:pt x="3" y="4"/>
                  </a:lnTo>
                  <a:close/>
                  <a:moveTo>
                    <a:pt x="21" y="0"/>
                  </a:moveTo>
                  <a:lnTo>
                    <a:pt x="24" y="0"/>
                  </a:lnTo>
                  <a:lnTo>
                    <a:pt x="24" y="3"/>
                  </a:lnTo>
                  <a:lnTo>
                    <a:pt x="24" y="3"/>
                  </a:lnTo>
                  <a:lnTo>
                    <a:pt x="24" y="5"/>
                  </a:lnTo>
                  <a:lnTo>
                    <a:pt x="21" y="5"/>
                  </a:lnTo>
                  <a:lnTo>
                    <a:pt x="3" y="7"/>
                  </a:lnTo>
                  <a:lnTo>
                    <a:pt x="3" y="7"/>
                  </a:lnTo>
                  <a:lnTo>
                    <a:pt x="0" y="7"/>
                  </a:lnTo>
                  <a:lnTo>
                    <a:pt x="0" y="4"/>
                  </a:lnTo>
                  <a:lnTo>
                    <a:pt x="0" y="4"/>
                  </a:lnTo>
                  <a:lnTo>
                    <a:pt x="0" y="4"/>
                  </a:lnTo>
                  <a:lnTo>
                    <a:pt x="0" y="1"/>
                  </a:lnTo>
                  <a:lnTo>
                    <a:pt x="3" y="1"/>
                  </a:lnTo>
                  <a:lnTo>
                    <a:pt x="21" y="0"/>
                  </a:lnTo>
                  <a:lnTo>
                    <a:pt x="2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18" name="Freeform 2227"/>
            <p:cNvSpPr/>
            <p:nvPr/>
          </p:nvSpPr>
          <p:spPr bwMode="auto">
            <a:xfrm>
              <a:off x="6880226" y="623888"/>
              <a:ext cx="150813" cy="176213"/>
            </a:xfrm>
            <a:custGeom>
              <a:avLst/>
              <a:gdLst>
                <a:gd name="T0" fmla="*/ 1 w 95"/>
                <a:gd name="T1" fmla="*/ 0 h 111"/>
                <a:gd name="T2" fmla="*/ 17 w 95"/>
                <a:gd name="T3" fmla="*/ 5 h 111"/>
                <a:gd name="T4" fmla="*/ 17 w 95"/>
                <a:gd name="T5" fmla="*/ 6 h 111"/>
                <a:gd name="T6" fmla="*/ 19 w 95"/>
                <a:gd name="T7" fmla="*/ 8 h 111"/>
                <a:gd name="T8" fmla="*/ 23 w 95"/>
                <a:gd name="T9" fmla="*/ 15 h 111"/>
                <a:gd name="T10" fmla="*/ 31 w 95"/>
                <a:gd name="T11" fmla="*/ 25 h 111"/>
                <a:gd name="T12" fmla="*/ 39 w 95"/>
                <a:gd name="T13" fmla="*/ 38 h 111"/>
                <a:gd name="T14" fmla="*/ 49 w 95"/>
                <a:gd name="T15" fmla="*/ 51 h 111"/>
                <a:gd name="T16" fmla="*/ 60 w 95"/>
                <a:gd name="T17" fmla="*/ 65 h 111"/>
                <a:gd name="T18" fmla="*/ 70 w 95"/>
                <a:gd name="T19" fmla="*/ 78 h 111"/>
                <a:gd name="T20" fmla="*/ 79 w 95"/>
                <a:gd name="T21" fmla="*/ 91 h 111"/>
                <a:gd name="T22" fmla="*/ 83 w 95"/>
                <a:gd name="T23" fmla="*/ 95 h 111"/>
                <a:gd name="T24" fmla="*/ 86 w 95"/>
                <a:gd name="T25" fmla="*/ 99 h 111"/>
                <a:gd name="T26" fmla="*/ 89 w 95"/>
                <a:gd name="T27" fmla="*/ 103 h 111"/>
                <a:gd name="T28" fmla="*/ 91 w 95"/>
                <a:gd name="T29" fmla="*/ 106 h 111"/>
                <a:gd name="T30" fmla="*/ 93 w 95"/>
                <a:gd name="T31" fmla="*/ 107 h 111"/>
                <a:gd name="T32" fmla="*/ 94 w 95"/>
                <a:gd name="T33" fmla="*/ 108 h 111"/>
                <a:gd name="T34" fmla="*/ 94 w 95"/>
                <a:gd name="T35" fmla="*/ 108 h 111"/>
                <a:gd name="T36" fmla="*/ 95 w 95"/>
                <a:gd name="T37" fmla="*/ 110 h 111"/>
                <a:gd name="T38" fmla="*/ 95 w 95"/>
                <a:gd name="T39" fmla="*/ 110 h 111"/>
                <a:gd name="T40" fmla="*/ 95 w 95"/>
                <a:gd name="T41" fmla="*/ 111 h 111"/>
                <a:gd name="T42" fmla="*/ 94 w 95"/>
                <a:gd name="T43" fmla="*/ 111 h 111"/>
                <a:gd name="T44" fmla="*/ 94 w 95"/>
                <a:gd name="T45" fmla="*/ 111 h 111"/>
                <a:gd name="T46" fmla="*/ 91 w 95"/>
                <a:gd name="T47" fmla="*/ 111 h 111"/>
                <a:gd name="T48" fmla="*/ 90 w 95"/>
                <a:gd name="T49" fmla="*/ 108 h 111"/>
                <a:gd name="T50" fmla="*/ 87 w 95"/>
                <a:gd name="T51" fmla="*/ 106 h 111"/>
                <a:gd name="T52" fmla="*/ 85 w 95"/>
                <a:gd name="T53" fmla="*/ 103 h 111"/>
                <a:gd name="T54" fmla="*/ 82 w 95"/>
                <a:gd name="T55" fmla="*/ 99 h 111"/>
                <a:gd name="T56" fmla="*/ 78 w 95"/>
                <a:gd name="T57" fmla="*/ 94 h 111"/>
                <a:gd name="T58" fmla="*/ 65 w 95"/>
                <a:gd name="T59" fmla="*/ 77 h 111"/>
                <a:gd name="T60" fmla="*/ 52 w 95"/>
                <a:gd name="T61" fmla="*/ 59 h 111"/>
                <a:gd name="T62" fmla="*/ 41 w 95"/>
                <a:gd name="T63" fmla="*/ 44 h 111"/>
                <a:gd name="T64" fmla="*/ 31 w 95"/>
                <a:gd name="T65" fmla="*/ 31 h 111"/>
                <a:gd name="T66" fmla="*/ 23 w 95"/>
                <a:gd name="T67" fmla="*/ 21 h 111"/>
                <a:gd name="T68" fmla="*/ 18 w 95"/>
                <a:gd name="T69" fmla="*/ 12 h 111"/>
                <a:gd name="T70" fmla="*/ 15 w 95"/>
                <a:gd name="T71" fmla="*/ 8 h 111"/>
                <a:gd name="T72" fmla="*/ 0 w 95"/>
                <a:gd name="T73" fmla="*/ 2 h 111"/>
                <a:gd name="T74" fmla="*/ 0 w 95"/>
                <a:gd name="T75" fmla="*/ 1 h 111"/>
                <a:gd name="T76" fmla="*/ 0 w 95"/>
                <a:gd name="T77" fmla="*/ 1 h 111"/>
                <a:gd name="T78" fmla="*/ 0 w 95"/>
                <a:gd name="T79" fmla="*/ 0 h 111"/>
                <a:gd name="T80" fmla="*/ 1 w 95"/>
                <a:gd name="T81"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 h="111">
                  <a:moveTo>
                    <a:pt x="1" y="0"/>
                  </a:moveTo>
                  <a:lnTo>
                    <a:pt x="17" y="5"/>
                  </a:lnTo>
                  <a:lnTo>
                    <a:pt x="17" y="6"/>
                  </a:lnTo>
                  <a:lnTo>
                    <a:pt x="19" y="8"/>
                  </a:lnTo>
                  <a:lnTo>
                    <a:pt x="23" y="15"/>
                  </a:lnTo>
                  <a:lnTo>
                    <a:pt x="31" y="25"/>
                  </a:lnTo>
                  <a:lnTo>
                    <a:pt x="39" y="38"/>
                  </a:lnTo>
                  <a:lnTo>
                    <a:pt x="49" y="51"/>
                  </a:lnTo>
                  <a:lnTo>
                    <a:pt x="60" y="65"/>
                  </a:lnTo>
                  <a:lnTo>
                    <a:pt x="70" y="78"/>
                  </a:lnTo>
                  <a:lnTo>
                    <a:pt x="79" y="91"/>
                  </a:lnTo>
                  <a:lnTo>
                    <a:pt x="83" y="95"/>
                  </a:lnTo>
                  <a:lnTo>
                    <a:pt x="86" y="99"/>
                  </a:lnTo>
                  <a:lnTo>
                    <a:pt x="89" y="103"/>
                  </a:lnTo>
                  <a:lnTo>
                    <a:pt x="91" y="106"/>
                  </a:lnTo>
                  <a:lnTo>
                    <a:pt x="93" y="107"/>
                  </a:lnTo>
                  <a:lnTo>
                    <a:pt x="94" y="108"/>
                  </a:lnTo>
                  <a:lnTo>
                    <a:pt x="94" y="108"/>
                  </a:lnTo>
                  <a:lnTo>
                    <a:pt x="95" y="110"/>
                  </a:lnTo>
                  <a:lnTo>
                    <a:pt x="95" y="110"/>
                  </a:lnTo>
                  <a:lnTo>
                    <a:pt x="95" y="111"/>
                  </a:lnTo>
                  <a:lnTo>
                    <a:pt x="94" y="111"/>
                  </a:lnTo>
                  <a:lnTo>
                    <a:pt x="94" y="111"/>
                  </a:lnTo>
                  <a:lnTo>
                    <a:pt x="91" y="111"/>
                  </a:lnTo>
                  <a:lnTo>
                    <a:pt x="90" y="108"/>
                  </a:lnTo>
                  <a:lnTo>
                    <a:pt x="87" y="106"/>
                  </a:lnTo>
                  <a:lnTo>
                    <a:pt x="85" y="103"/>
                  </a:lnTo>
                  <a:lnTo>
                    <a:pt x="82" y="99"/>
                  </a:lnTo>
                  <a:lnTo>
                    <a:pt x="78" y="94"/>
                  </a:lnTo>
                  <a:lnTo>
                    <a:pt x="65" y="77"/>
                  </a:lnTo>
                  <a:lnTo>
                    <a:pt x="52" y="59"/>
                  </a:lnTo>
                  <a:lnTo>
                    <a:pt x="41" y="44"/>
                  </a:lnTo>
                  <a:lnTo>
                    <a:pt x="31" y="31"/>
                  </a:lnTo>
                  <a:lnTo>
                    <a:pt x="23" y="21"/>
                  </a:lnTo>
                  <a:lnTo>
                    <a:pt x="18" y="12"/>
                  </a:lnTo>
                  <a:lnTo>
                    <a:pt x="15" y="8"/>
                  </a:lnTo>
                  <a:lnTo>
                    <a:pt x="0" y="2"/>
                  </a:lnTo>
                  <a:lnTo>
                    <a:pt x="0" y="1"/>
                  </a:lnTo>
                  <a:lnTo>
                    <a:pt x="0" y="1"/>
                  </a:lnTo>
                  <a:lnTo>
                    <a:pt x="0" y="0"/>
                  </a:lnTo>
                  <a:lnTo>
                    <a:pt x="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1" name="Freeform 2228"/>
            <p:cNvSpPr/>
            <p:nvPr/>
          </p:nvSpPr>
          <p:spPr bwMode="auto">
            <a:xfrm>
              <a:off x="6875463" y="620713"/>
              <a:ext cx="157163" cy="184150"/>
            </a:xfrm>
            <a:custGeom>
              <a:avLst/>
              <a:gdLst>
                <a:gd name="T0" fmla="*/ 4 w 99"/>
                <a:gd name="T1" fmla="*/ 0 h 116"/>
                <a:gd name="T2" fmla="*/ 4 w 99"/>
                <a:gd name="T3" fmla="*/ 0 h 116"/>
                <a:gd name="T4" fmla="*/ 21 w 99"/>
                <a:gd name="T5" fmla="*/ 6 h 116"/>
                <a:gd name="T6" fmla="*/ 21 w 99"/>
                <a:gd name="T7" fmla="*/ 7 h 116"/>
                <a:gd name="T8" fmla="*/ 21 w 99"/>
                <a:gd name="T9" fmla="*/ 7 h 116"/>
                <a:gd name="T10" fmla="*/ 22 w 99"/>
                <a:gd name="T11" fmla="*/ 10 h 116"/>
                <a:gd name="T12" fmla="*/ 27 w 99"/>
                <a:gd name="T13" fmla="*/ 16 h 116"/>
                <a:gd name="T14" fmla="*/ 35 w 99"/>
                <a:gd name="T15" fmla="*/ 27 h 116"/>
                <a:gd name="T16" fmla="*/ 43 w 99"/>
                <a:gd name="T17" fmla="*/ 38 h 116"/>
                <a:gd name="T18" fmla="*/ 54 w 99"/>
                <a:gd name="T19" fmla="*/ 51 h 116"/>
                <a:gd name="T20" fmla="*/ 64 w 99"/>
                <a:gd name="T21" fmla="*/ 66 h 116"/>
                <a:gd name="T22" fmla="*/ 75 w 99"/>
                <a:gd name="T23" fmla="*/ 80 h 116"/>
                <a:gd name="T24" fmla="*/ 84 w 99"/>
                <a:gd name="T25" fmla="*/ 92 h 116"/>
                <a:gd name="T26" fmla="*/ 88 w 99"/>
                <a:gd name="T27" fmla="*/ 97 h 116"/>
                <a:gd name="T28" fmla="*/ 90 w 99"/>
                <a:gd name="T29" fmla="*/ 101 h 116"/>
                <a:gd name="T30" fmla="*/ 93 w 99"/>
                <a:gd name="T31" fmla="*/ 105 h 116"/>
                <a:gd name="T32" fmla="*/ 96 w 99"/>
                <a:gd name="T33" fmla="*/ 108 h 116"/>
                <a:gd name="T34" fmla="*/ 97 w 99"/>
                <a:gd name="T35" fmla="*/ 109 h 116"/>
                <a:gd name="T36" fmla="*/ 98 w 99"/>
                <a:gd name="T37" fmla="*/ 109 h 116"/>
                <a:gd name="T38" fmla="*/ 98 w 99"/>
                <a:gd name="T39" fmla="*/ 109 h 116"/>
                <a:gd name="T40" fmla="*/ 99 w 99"/>
                <a:gd name="T41" fmla="*/ 110 h 116"/>
                <a:gd name="T42" fmla="*/ 99 w 99"/>
                <a:gd name="T43" fmla="*/ 110 h 116"/>
                <a:gd name="T44" fmla="*/ 99 w 99"/>
                <a:gd name="T45" fmla="*/ 112 h 116"/>
                <a:gd name="T46" fmla="*/ 99 w 99"/>
                <a:gd name="T47" fmla="*/ 113 h 116"/>
                <a:gd name="T48" fmla="*/ 98 w 99"/>
                <a:gd name="T49" fmla="*/ 114 h 116"/>
                <a:gd name="T50" fmla="*/ 97 w 99"/>
                <a:gd name="T51" fmla="*/ 116 h 116"/>
                <a:gd name="T52" fmla="*/ 96 w 99"/>
                <a:gd name="T53" fmla="*/ 114 h 116"/>
                <a:gd name="T54" fmla="*/ 97 w 99"/>
                <a:gd name="T55" fmla="*/ 113 h 116"/>
                <a:gd name="T56" fmla="*/ 96 w 99"/>
                <a:gd name="T57" fmla="*/ 114 h 116"/>
                <a:gd name="T58" fmla="*/ 94 w 99"/>
                <a:gd name="T59" fmla="*/ 113 h 116"/>
                <a:gd name="T60" fmla="*/ 92 w 99"/>
                <a:gd name="T61" fmla="*/ 112 h 116"/>
                <a:gd name="T62" fmla="*/ 89 w 99"/>
                <a:gd name="T63" fmla="*/ 109 h 116"/>
                <a:gd name="T64" fmla="*/ 86 w 99"/>
                <a:gd name="T65" fmla="*/ 105 h 116"/>
                <a:gd name="T66" fmla="*/ 84 w 99"/>
                <a:gd name="T67" fmla="*/ 101 h 116"/>
                <a:gd name="T68" fmla="*/ 80 w 99"/>
                <a:gd name="T69" fmla="*/ 97 h 116"/>
                <a:gd name="T70" fmla="*/ 67 w 99"/>
                <a:gd name="T71" fmla="*/ 80 h 116"/>
                <a:gd name="T72" fmla="*/ 54 w 99"/>
                <a:gd name="T73" fmla="*/ 62 h 116"/>
                <a:gd name="T74" fmla="*/ 43 w 99"/>
                <a:gd name="T75" fmla="*/ 48 h 116"/>
                <a:gd name="T76" fmla="*/ 34 w 99"/>
                <a:gd name="T77" fmla="*/ 34 h 116"/>
                <a:gd name="T78" fmla="*/ 26 w 99"/>
                <a:gd name="T79" fmla="*/ 24 h 116"/>
                <a:gd name="T80" fmla="*/ 20 w 99"/>
                <a:gd name="T81" fmla="*/ 16 h 116"/>
                <a:gd name="T82" fmla="*/ 17 w 99"/>
                <a:gd name="T83" fmla="*/ 11 h 116"/>
                <a:gd name="T84" fmla="*/ 3 w 99"/>
                <a:gd name="T85" fmla="*/ 6 h 116"/>
                <a:gd name="T86" fmla="*/ 1 w 99"/>
                <a:gd name="T87" fmla="*/ 4 h 116"/>
                <a:gd name="T88" fmla="*/ 0 w 99"/>
                <a:gd name="T89" fmla="*/ 3 h 116"/>
                <a:gd name="T90" fmla="*/ 0 w 99"/>
                <a:gd name="T91" fmla="*/ 2 h 116"/>
                <a:gd name="T92" fmla="*/ 1 w 99"/>
                <a:gd name="T93" fmla="*/ 0 h 116"/>
                <a:gd name="T94" fmla="*/ 4 w 99"/>
                <a:gd name="T95"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9" h="116">
                  <a:moveTo>
                    <a:pt x="4" y="0"/>
                  </a:moveTo>
                  <a:lnTo>
                    <a:pt x="4" y="0"/>
                  </a:lnTo>
                  <a:lnTo>
                    <a:pt x="21" y="6"/>
                  </a:lnTo>
                  <a:lnTo>
                    <a:pt x="21" y="7"/>
                  </a:lnTo>
                  <a:lnTo>
                    <a:pt x="21" y="7"/>
                  </a:lnTo>
                  <a:lnTo>
                    <a:pt x="22" y="10"/>
                  </a:lnTo>
                  <a:lnTo>
                    <a:pt x="27" y="16"/>
                  </a:lnTo>
                  <a:lnTo>
                    <a:pt x="35" y="27"/>
                  </a:lnTo>
                  <a:lnTo>
                    <a:pt x="43" y="38"/>
                  </a:lnTo>
                  <a:lnTo>
                    <a:pt x="54" y="51"/>
                  </a:lnTo>
                  <a:lnTo>
                    <a:pt x="64" y="66"/>
                  </a:lnTo>
                  <a:lnTo>
                    <a:pt x="75" y="80"/>
                  </a:lnTo>
                  <a:lnTo>
                    <a:pt x="84" y="92"/>
                  </a:lnTo>
                  <a:lnTo>
                    <a:pt x="88" y="97"/>
                  </a:lnTo>
                  <a:lnTo>
                    <a:pt x="90" y="101"/>
                  </a:lnTo>
                  <a:lnTo>
                    <a:pt x="93" y="105"/>
                  </a:lnTo>
                  <a:lnTo>
                    <a:pt x="96" y="108"/>
                  </a:lnTo>
                  <a:lnTo>
                    <a:pt x="97" y="109"/>
                  </a:lnTo>
                  <a:lnTo>
                    <a:pt x="98" y="109"/>
                  </a:lnTo>
                  <a:lnTo>
                    <a:pt x="98" y="109"/>
                  </a:lnTo>
                  <a:lnTo>
                    <a:pt x="99" y="110"/>
                  </a:lnTo>
                  <a:lnTo>
                    <a:pt x="99" y="110"/>
                  </a:lnTo>
                  <a:lnTo>
                    <a:pt x="99" y="112"/>
                  </a:lnTo>
                  <a:lnTo>
                    <a:pt x="99" y="113"/>
                  </a:lnTo>
                  <a:lnTo>
                    <a:pt x="98" y="114"/>
                  </a:lnTo>
                  <a:lnTo>
                    <a:pt x="97" y="116"/>
                  </a:lnTo>
                  <a:lnTo>
                    <a:pt x="96" y="114"/>
                  </a:lnTo>
                  <a:lnTo>
                    <a:pt x="97" y="113"/>
                  </a:lnTo>
                  <a:lnTo>
                    <a:pt x="96" y="114"/>
                  </a:lnTo>
                  <a:lnTo>
                    <a:pt x="94" y="113"/>
                  </a:lnTo>
                  <a:lnTo>
                    <a:pt x="92" y="112"/>
                  </a:lnTo>
                  <a:lnTo>
                    <a:pt x="89" y="109"/>
                  </a:lnTo>
                  <a:lnTo>
                    <a:pt x="86" y="105"/>
                  </a:lnTo>
                  <a:lnTo>
                    <a:pt x="84" y="101"/>
                  </a:lnTo>
                  <a:lnTo>
                    <a:pt x="80" y="97"/>
                  </a:lnTo>
                  <a:lnTo>
                    <a:pt x="67" y="80"/>
                  </a:lnTo>
                  <a:lnTo>
                    <a:pt x="54" y="62"/>
                  </a:lnTo>
                  <a:lnTo>
                    <a:pt x="43" y="48"/>
                  </a:lnTo>
                  <a:lnTo>
                    <a:pt x="34" y="34"/>
                  </a:lnTo>
                  <a:lnTo>
                    <a:pt x="26" y="24"/>
                  </a:lnTo>
                  <a:lnTo>
                    <a:pt x="20" y="16"/>
                  </a:lnTo>
                  <a:lnTo>
                    <a:pt x="17" y="11"/>
                  </a:lnTo>
                  <a:lnTo>
                    <a:pt x="3" y="6"/>
                  </a:lnTo>
                  <a:lnTo>
                    <a:pt x="1" y="4"/>
                  </a:lnTo>
                  <a:lnTo>
                    <a:pt x="0" y="3"/>
                  </a:lnTo>
                  <a:lnTo>
                    <a:pt x="0" y="2"/>
                  </a:lnTo>
                  <a:lnTo>
                    <a:pt x="1" y="0"/>
                  </a:lnTo>
                  <a:lnTo>
                    <a:pt x="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2" name="Freeform 2229"/>
            <p:cNvSpPr/>
            <p:nvPr/>
          </p:nvSpPr>
          <p:spPr bwMode="auto">
            <a:xfrm>
              <a:off x="6889751" y="609600"/>
              <a:ext cx="17463" cy="33338"/>
            </a:xfrm>
            <a:custGeom>
              <a:avLst/>
              <a:gdLst>
                <a:gd name="T0" fmla="*/ 9 w 11"/>
                <a:gd name="T1" fmla="*/ 0 h 21"/>
                <a:gd name="T2" fmla="*/ 11 w 11"/>
                <a:gd name="T3" fmla="*/ 0 h 21"/>
                <a:gd name="T4" fmla="*/ 11 w 11"/>
                <a:gd name="T5" fmla="*/ 1 h 21"/>
                <a:gd name="T6" fmla="*/ 11 w 11"/>
                <a:gd name="T7" fmla="*/ 21 h 21"/>
                <a:gd name="T8" fmla="*/ 0 w 11"/>
                <a:gd name="T9" fmla="*/ 6 h 21"/>
                <a:gd name="T10" fmla="*/ 0 w 11"/>
                <a:gd name="T11" fmla="*/ 6 h 21"/>
                <a:gd name="T12" fmla="*/ 0 w 11"/>
                <a:gd name="T13" fmla="*/ 5 h 21"/>
                <a:gd name="T14" fmla="*/ 1 w 11"/>
                <a:gd name="T15" fmla="*/ 3 h 21"/>
                <a:gd name="T16" fmla="*/ 1 w 11"/>
                <a:gd name="T17" fmla="*/ 3 h 21"/>
                <a:gd name="T18" fmla="*/ 3 w 11"/>
                <a:gd name="T19" fmla="*/ 5 h 21"/>
                <a:gd name="T20" fmla="*/ 8 w 11"/>
                <a:gd name="T21" fmla="*/ 11 h 21"/>
                <a:gd name="T22" fmla="*/ 8 w 11"/>
                <a:gd name="T23" fmla="*/ 1 h 21"/>
                <a:gd name="T24" fmla="*/ 9 w 11"/>
                <a:gd name="T25" fmla="*/ 0 h 21"/>
                <a:gd name="T26" fmla="*/ 9 w 11"/>
                <a:gd name="T2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21">
                  <a:moveTo>
                    <a:pt x="9" y="0"/>
                  </a:moveTo>
                  <a:lnTo>
                    <a:pt x="11" y="0"/>
                  </a:lnTo>
                  <a:lnTo>
                    <a:pt x="11" y="1"/>
                  </a:lnTo>
                  <a:lnTo>
                    <a:pt x="11" y="21"/>
                  </a:lnTo>
                  <a:lnTo>
                    <a:pt x="0" y="6"/>
                  </a:lnTo>
                  <a:lnTo>
                    <a:pt x="0" y="6"/>
                  </a:lnTo>
                  <a:lnTo>
                    <a:pt x="0" y="5"/>
                  </a:lnTo>
                  <a:lnTo>
                    <a:pt x="1" y="3"/>
                  </a:lnTo>
                  <a:lnTo>
                    <a:pt x="1" y="3"/>
                  </a:lnTo>
                  <a:lnTo>
                    <a:pt x="3" y="5"/>
                  </a:lnTo>
                  <a:lnTo>
                    <a:pt x="8" y="11"/>
                  </a:lnTo>
                  <a:lnTo>
                    <a:pt x="8" y="1"/>
                  </a:lnTo>
                  <a:lnTo>
                    <a:pt x="9" y="0"/>
                  </a:lnTo>
                  <a:lnTo>
                    <a:pt x="9"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3" name="Freeform 2230"/>
            <p:cNvSpPr/>
            <p:nvPr/>
          </p:nvSpPr>
          <p:spPr bwMode="auto">
            <a:xfrm>
              <a:off x="6886576" y="606425"/>
              <a:ext cx="23813" cy="41275"/>
            </a:xfrm>
            <a:custGeom>
              <a:avLst/>
              <a:gdLst>
                <a:gd name="T0" fmla="*/ 11 w 15"/>
                <a:gd name="T1" fmla="*/ 0 h 26"/>
                <a:gd name="T2" fmla="*/ 14 w 15"/>
                <a:gd name="T3" fmla="*/ 2 h 26"/>
                <a:gd name="T4" fmla="*/ 15 w 15"/>
                <a:gd name="T5" fmla="*/ 3 h 26"/>
                <a:gd name="T6" fmla="*/ 15 w 15"/>
                <a:gd name="T7" fmla="*/ 26 h 26"/>
                <a:gd name="T8" fmla="*/ 1 w 15"/>
                <a:gd name="T9" fmla="*/ 9 h 26"/>
                <a:gd name="T10" fmla="*/ 0 w 15"/>
                <a:gd name="T11" fmla="*/ 7 h 26"/>
                <a:gd name="T12" fmla="*/ 1 w 15"/>
                <a:gd name="T13" fmla="*/ 7 h 26"/>
                <a:gd name="T14" fmla="*/ 2 w 15"/>
                <a:gd name="T15" fmla="*/ 4 h 26"/>
                <a:gd name="T16" fmla="*/ 3 w 15"/>
                <a:gd name="T17" fmla="*/ 4 h 26"/>
                <a:gd name="T18" fmla="*/ 5 w 15"/>
                <a:gd name="T19" fmla="*/ 4 h 26"/>
                <a:gd name="T20" fmla="*/ 6 w 15"/>
                <a:gd name="T21" fmla="*/ 5 h 26"/>
                <a:gd name="T22" fmla="*/ 9 w 15"/>
                <a:gd name="T23" fmla="*/ 8 h 26"/>
                <a:gd name="T24" fmla="*/ 9 w 15"/>
                <a:gd name="T25" fmla="*/ 3 h 26"/>
                <a:gd name="T26" fmla="*/ 10 w 15"/>
                <a:gd name="T27" fmla="*/ 2 h 26"/>
                <a:gd name="T28" fmla="*/ 11 w 15"/>
                <a:gd name="T29"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6">
                  <a:moveTo>
                    <a:pt x="11" y="0"/>
                  </a:moveTo>
                  <a:lnTo>
                    <a:pt x="14" y="2"/>
                  </a:lnTo>
                  <a:lnTo>
                    <a:pt x="15" y="3"/>
                  </a:lnTo>
                  <a:lnTo>
                    <a:pt x="15" y="26"/>
                  </a:lnTo>
                  <a:lnTo>
                    <a:pt x="1" y="9"/>
                  </a:lnTo>
                  <a:lnTo>
                    <a:pt x="0" y="7"/>
                  </a:lnTo>
                  <a:lnTo>
                    <a:pt x="1" y="7"/>
                  </a:lnTo>
                  <a:lnTo>
                    <a:pt x="2" y="4"/>
                  </a:lnTo>
                  <a:lnTo>
                    <a:pt x="3" y="4"/>
                  </a:lnTo>
                  <a:lnTo>
                    <a:pt x="5" y="4"/>
                  </a:lnTo>
                  <a:lnTo>
                    <a:pt x="6" y="5"/>
                  </a:lnTo>
                  <a:lnTo>
                    <a:pt x="9" y="8"/>
                  </a:lnTo>
                  <a:lnTo>
                    <a:pt x="9" y="3"/>
                  </a:lnTo>
                  <a:lnTo>
                    <a:pt x="10" y="2"/>
                  </a:lnTo>
                  <a:lnTo>
                    <a:pt x="1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4" name="Freeform 2231"/>
            <p:cNvSpPr/>
            <p:nvPr/>
          </p:nvSpPr>
          <p:spPr bwMode="auto">
            <a:xfrm>
              <a:off x="6883401" y="620713"/>
              <a:ext cx="23813" cy="11113"/>
            </a:xfrm>
            <a:custGeom>
              <a:avLst/>
              <a:gdLst>
                <a:gd name="T0" fmla="*/ 2 w 15"/>
                <a:gd name="T1" fmla="*/ 0 h 7"/>
                <a:gd name="T2" fmla="*/ 15 w 15"/>
                <a:gd name="T3" fmla="*/ 4 h 7"/>
                <a:gd name="T4" fmla="*/ 15 w 15"/>
                <a:gd name="T5" fmla="*/ 6 h 7"/>
                <a:gd name="T6" fmla="*/ 15 w 15"/>
                <a:gd name="T7" fmla="*/ 7 h 7"/>
                <a:gd name="T8" fmla="*/ 15 w 15"/>
                <a:gd name="T9" fmla="*/ 7 h 7"/>
                <a:gd name="T10" fmla="*/ 13 w 15"/>
                <a:gd name="T11" fmla="*/ 7 h 7"/>
                <a:gd name="T12" fmla="*/ 13 w 15"/>
                <a:gd name="T13" fmla="*/ 7 h 7"/>
                <a:gd name="T14" fmla="*/ 2 w 15"/>
                <a:gd name="T15" fmla="*/ 3 h 7"/>
                <a:gd name="T16" fmla="*/ 0 w 15"/>
                <a:gd name="T17" fmla="*/ 2 h 7"/>
                <a:gd name="T18" fmla="*/ 0 w 15"/>
                <a:gd name="T19" fmla="*/ 0 h 7"/>
                <a:gd name="T20" fmla="*/ 0 w 15"/>
                <a:gd name="T21" fmla="*/ 0 h 7"/>
                <a:gd name="T22" fmla="*/ 2 w 15"/>
                <a:gd name="T2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7">
                  <a:moveTo>
                    <a:pt x="2" y="0"/>
                  </a:moveTo>
                  <a:lnTo>
                    <a:pt x="15" y="4"/>
                  </a:lnTo>
                  <a:lnTo>
                    <a:pt x="15" y="6"/>
                  </a:lnTo>
                  <a:lnTo>
                    <a:pt x="15" y="7"/>
                  </a:lnTo>
                  <a:lnTo>
                    <a:pt x="15" y="7"/>
                  </a:lnTo>
                  <a:lnTo>
                    <a:pt x="13" y="7"/>
                  </a:lnTo>
                  <a:lnTo>
                    <a:pt x="13" y="7"/>
                  </a:lnTo>
                  <a:lnTo>
                    <a:pt x="2" y="3"/>
                  </a:lnTo>
                  <a:lnTo>
                    <a:pt x="0" y="2"/>
                  </a:lnTo>
                  <a:lnTo>
                    <a:pt x="0" y="0"/>
                  </a:lnTo>
                  <a:lnTo>
                    <a:pt x="0" y="0"/>
                  </a:lnTo>
                  <a:lnTo>
                    <a:pt x="2"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5" name="Freeform 2232"/>
            <p:cNvSpPr/>
            <p:nvPr/>
          </p:nvSpPr>
          <p:spPr bwMode="auto">
            <a:xfrm>
              <a:off x="6881813" y="617538"/>
              <a:ext cx="28575" cy="19050"/>
            </a:xfrm>
            <a:custGeom>
              <a:avLst/>
              <a:gdLst>
                <a:gd name="T0" fmla="*/ 3 w 18"/>
                <a:gd name="T1" fmla="*/ 0 h 12"/>
                <a:gd name="T2" fmla="*/ 4 w 18"/>
                <a:gd name="T3" fmla="*/ 0 h 12"/>
                <a:gd name="T4" fmla="*/ 16 w 18"/>
                <a:gd name="T5" fmla="*/ 5 h 12"/>
                <a:gd name="T6" fmla="*/ 17 w 18"/>
                <a:gd name="T7" fmla="*/ 6 h 12"/>
                <a:gd name="T8" fmla="*/ 18 w 18"/>
                <a:gd name="T9" fmla="*/ 8 h 12"/>
                <a:gd name="T10" fmla="*/ 17 w 18"/>
                <a:gd name="T11" fmla="*/ 9 h 12"/>
                <a:gd name="T12" fmla="*/ 17 w 18"/>
                <a:gd name="T13" fmla="*/ 10 h 12"/>
                <a:gd name="T14" fmla="*/ 14 w 18"/>
                <a:gd name="T15" fmla="*/ 12 h 12"/>
                <a:gd name="T16" fmla="*/ 13 w 18"/>
                <a:gd name="T17" fmla="*/ 10 h 12"/>
                <a:gd name="T18" fmla="*/ 14 w 18"/>
                <a:gd name="T19" fmla="*/ 9 h 12"/>
                <a:gd name="T20" fmla="*/ 13 w 18"/>
                <a:gd name="T21" fmla="*/ 10 h 12"/>
                <a:gd name="T22" fmla="*/ 1 w 18"/>
                <a:gd name="T23" fmla="*/ 6 h 12"/>
                <a:gd name="T24" fmla="*/ 0 w 18"/>
                <a:gd name="T25" fmla="*/ 5 h 12"/>
                <a:gd name="T26" fmla="*/ 0 w 18"/>
                <a:gd name="T27" fmla="*/ 4 h 12"/>
                <a:gd name="T28" fmla="*/ 0 w 18"/>
                <a:gd name="T29" fmla="*/ 2 h 12"/>
                <a:gd name="T30" fmla="*/ 1 w 18"/>
                <a:gd name="T31" fmla="*/ 1 h 12"/>
                <a:gd name="T32" fmla="*/ 3 w 18"/>
                <a:gd name="T3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 h="12">
                  <a:moveTo>
                    <a:pt x="3" y="0"/>
                  </a:moveTo>
                  <a:lnTo>
                    <a:pt x="4" y="0"/>
                  </a:lnTo>
                  <a:lnTo>
                    <a:pt x="16" y="5"/>
                  </a:lnTo>
                  <a:lnTo>
                    <a:pt x="17" y="6"/>
                  </a:lnTo>
                  <a:lnTo>
                    <a:pt x="18" y="8"/>
                  </a:lnTo>
                  <a:lnTo>
                    <a:pt x="17" y="9"/>
                  </a:lnTo>
                  <a:lnTo>
                    <a:pt x="17" y="10"/>
                  </a:lnTo>
                  <a:lnTo>
                    <a:pt x="14" y="12"/>
                  </a:lnTo>
                  <a:lnTo>
                    <a:pt x="13" y="10"/>
                  </a:lnTo>
                  <a:lnTo>
                    <a:pt x="14" y="9"/>
                  </a:lnTo>
                  <a:lnTo>
                    <a:pt x="13" y="10"/>
                  </a:lnTo>
                  <a:lnTo>
                    <a:pt x="1" y="6"/>
                  </a:lnTo>
                  <a:lnTo>
                    <a:pt x="0" y="5"/>
                  </a:lnTo>
                  <a:lnTo>
                    <a:pt x="0" y="4"/>
                  </a:lnTo>
                  <a:lnTo>
                    <a:pt x="0" y="2"/>
                  </a:lnTo>
                  <a:lnTo>
                    <a:pt x="1" y="1"/>
                  </a:lnTo>
                  <a:lnTo>
                    <a:pt x="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6" name="Freeform 2233"/>
            <p:cNvSpPr>
              <a:spLocks noEditPoints="1"/>
            </p:cNvSpPr>
            <p:nvPr/>
          </p:nvSpPr>
          <p:spPr bwMode="auto">
            <a:xfrm>
              <a:off x="7010401" y="784225"/>
              <a:ext cx="122238" cy="201813"/>
            </a:xfrm>
            <a:custGeom>
              <a:avLst/>
              <a:gdLst>
                <a:gd name="T0" fmla="*/ 35 w 77"/>
                <a:gd name="T1" fmla="*/ 2 h 127"/>
                <a:gd name="T2" fmla="*/ 24 w 77"/>
                <a:gd name="T3" fmla="*/ 5 h 127"/>
                <a:gd name="T4" fmla="*/ 14 w 77"/>
                <a:gd name="T5" fmla="*/ 10 h 127"/>
                <a:gd name="T6" fmla="*/ 8 w 77"/>
                <a:gd name="T7" fmla="*/ 20 h 127"/>
                <a:gd name="T8" fmla="*/ 4 w 77"/>
                <a:gd name="T9" fmla="*/ 34 h 127"/>
                <a:gd name="T10" fmla="*/ 3 w 77"/>
                <a:gd name="T11" fmla="*/ 52 h 127"/>
                <a:gd name="T12" fmla="*/ 4 w 77"/>
                <a:gd name="T13" fmla="*/ 69 h 127"/>
                <a:gd name="T14" fmla="*/ 7 w 77"/>
                <a:gd name="T15" fmla="*/ 86 h 127"/>
                <a:gd name="T16" fmla="*/ 12 w 77"/>
                <a:gd name="T17" fmla="*/ 100 h 127"/>
                <a:gd name="T18" fmla="*/ 18 w 77"/>
                <a:gd name="T19" fmla="*/ 113 h 127"/>
                <a:gd name="T20" fmla="*/ 26 w 77"/>
                <a:gd name="T21" fmla="*/ 121 h 127"/>
                <a:gd name="T22" fmla="*/ 35 w 77"/>
                <a:gd name="T23" fmla="*/ 124 h 127"/>
                <a:gd name="T24" fmla="*/ 45 w 77"/>
                <a:gd name="T25" fmla="*/ 120 h 127"/>
                <a:gd name="T26" fmla="*/ 54 w 77"/>
                <a:gd name="T27" fmla="*/ 109 h 127"/>
                <a:gd name="T28" fmla="*/ 63 w 77"/>
                <a:gd name="T29" fmla="*/ 95 h 127"/>
                <a:gd name="T30" fmla="*/ 69 w 77"/>
                <a:gd name="T31" fmla="*/ 78 h 127"/>
                <a:gd name="T32" fmla="*/ 73 w 77"/>
                <a:gd name="T33" fmla="*/ 60 h 127"/>
                <a:gd name="T34" fmla="*/ 75 w 77"/>
                <a:gd name="T35" fmla="*/ 41 h 127"/>
                <a:gd name="T36" fmla="*/ 73 w 77"/>
                <a:gd name="T37" fmla="*/ 27 h 127"/>
                <a:gd name="T38" fmla="*/ 69 w 77"/>
                <a:gd name="T39" fmla="*/ 17 h 127"/>
                <a:gd name="T40" fmla="*/ 63 w 77"/>
                <a:gd name="T41" fmla="*/ 9 h 127"/>
                <a:gd name="T42" fmla="*/ 55 w 77"/>
                <a:gd name="T43" fmla="*/ 5 h 127"/>
                <a:gd name="T44" fmla="*/ 46 w 77"/>
                <a:gd name="T45" fmla="*/ 3 h 127"/>
                <a:gd name="T46" fmla="*/ 35 w 77"/>
                <a:gd name="T47" fmla="*/ 2 h 127"/>
                <a:gd name="T48" fmla="*/ 35 w 77"/>
                <a:gd name="T49" fmla="*/ 0 h 127"/>
                <a:gd name="T50" fmla="*/ 46 w 77"/>
                <a:gd name="T51" fmla="*/ 0 h 127"/>
                <a:gd name="T52" fmla="*/ 56 w 77"/>
                <a:gd name="T53" fmla="*/ 2 h 127"/>
                <a:gd name="T54" fmla="*/ 64 w 77"/>
                <a:gd name="T55" fmla="*/ 7 h 127"/>
                <a:gd name="T56" fmla="*/ 72 w 77"/>
                <a:gd name="T57" fmla="*/ 15 h 127"/>
                <a:gd name="T58" fmla="*/ 76 w 77"/>
                <a:gd name="T59" fmla="*/ 26 h 127"/>
                <a:gd name="T60" fmla="*/ 77 w 77"/>
                <a:gd name="T61" fmla="*/ 41 h 127"/>
                <a:gd name="T62" fmla="*/ 76 w 77"/>
                <a:gd name="T63" fmla="*/ 60 h 127"/>
                <a:gd name="T64" fmla="*/ 72 w 77"/>
                <a:gd name="T65" fmla="*/ 78 h 127"/>
                <a:gd name="T66" fmla="*/ 66 w 77"/>
                <a:gd name="T67" fmla="*/ 96 h 127"/>
                <a:gd name="T68" fmla="*/ 56 w 77"/>
                <a:gd name="T69" fmla="*/ 112 h 127"/>
                <a:gd name="T70" fmla="*/ 46 w 77"/>
                <a:gd name="T71" fmla="*/ 123 h 127"/>
                <a:gd name="T72" fmla="*/ 35 w 77"/>
                <a:gd name="T73" fmla="*/ 127 h 127"/>
                <a:gd name="T74" fmla="*/ 24 w 77"/>
                <a:gd name="T75" fmla="*/ 123 h 127"/>
                <a:gd name="T76" fmla="*/ 16 w 77"/>
                <a:gd name="T77" fmla="*/ 115 h 127"/>
                <a:gd name="T78" fmla="*/ 9 w 77"/>
                <a:gd name="T79" fmla="*/ 102 h 127"/>
                <a:gd name="T80" fmla="*/ 3 w 77"/>
                <a:gd name="T81" fmla="*/ 78 h 127"/>
                <a:gd name="T82" fmla="*/ 0 w 77"/>
                <a:gd name="T83" fmla="*/ 52 h 127"/>
                <a:gd name="T84" fmla="*/ 1 w 77"/>
                <a:gd name="T85" fmla="*/ 36 h 127"/>
                <a:gd name="T86" fmla="*/ 4 w 77"/>
                <a:gd name="T87" fmla="*/ 23 h 127"/>
                <a:gd name="T88" fmla="*/ 9 w 77"/>
                <a:gd name="T89" fmla="*/ 13 h 127"/>
                <a:gd name="T90" fmla="*/ 16 w 77"/>
                <a:gd name="T91" fmla="*/ 5 h 127"/>
                <a:gd name="T92" fmla="*/ 25 w 77"/>
                <a:gd name="T93" fmla="*/ 1 h 127"/>
                <a:gd name="T94" fmla="*/ 35 w 77"/>
                <a:gd name="T95"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127">
                  <a:moveTo>
                    <a:pt x="35" y="2"/>
                  </a:moveTo>
                  <a:lnTo>
                    <a:pt x="24" y="5"/>
                  </a:lnTo>
                  <a:lnTo>
                    <a:pt x="14" y="10"/>
                  </a:lnTo>
                  <a:lnTo>
                    <a:pt x="8" y="20"/>
                  </a:lnTo>
                  <a:lnTo>
                    <a:pt x="4" y="34"/>
                  </a:lnTo>
                  <a:lnTo>
                    <a:pt x="3" y="52"/>
                  </a:lnTo>
                  <a:lnTo>
                    <a:pt x="4" y="69"/>
                  </a:lnTo>
                  <a:lnTo>
                    <a:pt x="7" y="86"/>
                  </a:lnTo>
                  <a:lnTo>
                    <a:pt x="12" y="100"/>
                  </a:lnTo>
                  <a:lnTo>
                    <a:pt x="18" y="113"/>
                  </a:lnTo>
                  <a:lnTo>
                    <a:pt x="26" y="121"/>
                  </a:lnTo>
                  <a:lnTo>
                    <a:pt x="35" y="124"/>
                  </a:lnTo>
                  <a:lnTo>
                    <a:pt x="45" y="120"/>
                  </a:lnTo>
                  <a:lnTo>
                    <a:pt x="54" y="109"/>
                  </a:lnTo>
                  <a:lnTo>
                    <a:pt x="63" y="95"/>
                  </a:lnTo>
                  <a:lnTo>
                    <a:pt x="69" y="78"/>
                  </a:lnTo>
                  <a:lnTo>
                    <a:pt x="73" y="60"/>
                  </a:lnTo>
                  <a:lnTo>
                    <a:pt x="75" y="41"/>
                  </a:lnTo>
                  <a:lnTo>
                    <a:pt x="73" y="27"/>
                  </a:lnTo>
                  <a:lnTo>
                    <a:pt x="69" y="17"/>
                  </a:lnTo>
                  <a:lnTo>
                    <a:pt x="63" y="9"/>
                  </a:lnTo>
                  <a:lnTo>
                    <a:pt x="55" y="5"/>
                  </a:lnTo>
                  <a:lnTo>
                    <a:pt x="46" y="3"/>
                  </a:lnTo>
                  <a:lnTo>
                    <a:pt x="35" y="2"/>
                  </a:lnTo>
                  <a:close/>
                  <a:moveTo>
                    <a:pt x="35" y="0"/>
                  </a:moveTo>
                  <a:lnTo>
                    <a:pt x="46" y="0"/>
                  </a:lnTo>
                  <a:lnTo>
                    <a:pt x="56" y="2"/>
                  </a:lnTo>
                  <a:lnTo>
                    <a:pt x="64" y="7"/>
                  </a:lnTo>
                  <a:lnTo>
                    <a:pt x="72" y="15"/>
                  </a:lnTo>
                  <a:lnTo>
                    <a:pt x="76" y="26"/>
                  </a:lnTo>
                  <a:lnTo>
                    <a:pt x="77" y="41"/>
                  </a:lnTo>
                  <a:lnTo>
                    <a:pt x="76" y="60"/>
                  </a:lnTo>
                  <a:lnTo>
                    <a:pt x="72" y="78"/>
                  </a:lnTo>
                  <a:lnTo>
                    <a:pt x="66" y="96"/>
                  </a:lnTo>
                  <a:lnTo>
                    <a:pt x="56" y="112"/>
                  </a:lnTo>
                  <a:lnTo>
                    <a:pt x="46" y="123"/>
                  </a:lnTo>
                  <a:lnTo>
                    <a:pt x="35" y="127"/>
                  </a:lnTo>
                  <a:lnTo>
                    <a:pt x="24" y="123"/>
                  </a:lnTo>
                  <a:lnTo>
                    <a:pt x="16" y="115"/>
                  </a:lnTo>
                  <a:lnTo>
                    <a:pt x="9" y="102"/>
                  </a:lnTo>
                  <a:lnTo>
                    <a:pt x="3" y="78"/>
                  </a:lnTo>
                  <a:lnTo>
                    <a:pt x="0" y="52"/>
                  </a:lnTo>
                  <a:lnTo>
                    <a:pt x="1" y="36"/>
                  </a:lnTo>
                  <a:lnTo>
                    <a:pt x="4" y="23"/>
                  </a:lnTo>
                  <a:lnTo>
                    <a:pt x="9" y="13"/>
                  </a:lnTo>
                  <a:lnTo>
                    <a:pt x="16" y="5"/>
                  </a:lnTo>
                  <a:lnTo>
                    <a:pt x="25" y="1"/>
                  </a:lnTo>
                  <a:lnTo>
                    <a:pt x="3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7" name="Freeform 2234"/>
            <p:cNvSpPr>
              <a:spLocks noEditPoints="1"/>
            </p:cNvSpPr>
            <p:nvPr/>
          </p:nvSpPr>
          <p:spPr bwMode="auto">
            <a:xfrm>
              <a:off x="7008813" y="781050"/>
              <a:ext cx="128588" cy="206375"/>
            </a:xfrm>
            <a:custGeom>
              <a:avLst/>
              <a:gdLst>
                <a:gd name="T0" fmla="*/ 36 w 81"/>
                <a:gd name="T1" fmla="*/ 5 h 130"/>
                <a:gd name="T2" fmla="*/ 25 w 81"/>
                <a:gd name="T3" fmla="*/ 8 h 130"/>
                <a:gd name="T4" fmla="*/ 17 w 81"/>
                <a:gd name="T5" fmla="*/ 13 h 130"/>
                <a:gd name="T6" fmla="*/ 10 w 81"/>
                <a:gd name="T7" fmla="*/ 22 h 130"/>
                <a:gd name="T8" fmla="*/ 6 w 81"/>
                <a:gd name="T9" fmla="*/ 36 h 130"/>
                <a:gd name="T10" fmla="*/ 5 w 81"/>
                <a:gd name="T11" fmla="*/ 54 h 130"/>
                <a:gd name="T12" fmla="*/ 5 w 81"/>
                <a:gd name="T13" fmla="*/ 54 h 130"/>
                <a:gd name="T14" fmla="*/ 6 w 81"/>
                <a:gd name="T15" fmla="*/ 71 h 130"/>
                <a:gd name="T16" fmla="*/ 9 w 81"/>
                <a:gd name="T17" fmla="*/ 88 h 130"/>
                <a:gd name="T18" fmla="*/ 14 w 81"/>
                <a:gd name="T19" fmla="*/ 102 h 130"/>
                <a:gd name="T20" fmla="*/ 19 w 81"/>
                <a:gd name="T21" fmla="*/ 114 h 130"/>
                <a:gd name="T22" fmla="*/ 27 w 81"/>
                <a:gd name="T23" fmla="*/ 122 h 130"/>
                <a:gd name="T24" fmla="*/ 35 w 81"/>
                <a:gd name="T25" fmla="*/ 125 h 130"/>
                <a:gd name="T26" fmla="*/ 36 w 81"/>
                <a:gd name="T27" fmla="*/ 125 h 130"/>
                <a:gd name="T28" fmla="*/ 36 w 81"/>
                <a:gd name="T29" fmla="*/ 125 h 130"/>
                <a:gd name="T30" fmla="*/ 44 w 81"/>
                <a:gd name="T31" fmla="*/ 121 h 130"/>
                <a:gd name="T32" fmla="*/ 53 w 81"/>
                <a:gd name="T33" fmla="*/ 111 h 130"/>
                <a:gd name="T34" fmla="*/ 63 w 81"/>
                <a:gd name="T35" fmla="*/ 97 h 130"/>
                <a:gd name="T36" fmla="*/ 64 w 81"/>
                <a:gd name="T37" fmla="*/ 97 h 130"/>
                <a:gd name="T38" fmla="*/ 63 w 81"/>
                <a:gd name="T39" fmla="*/ 97 h 130"/>
                <a:gd name="T40" fmla="*/ 69 w 81"/>
                <a:gd name="T41" fmla="*/ 79 h 130"/>
                <a:gd name="T42" fmla="*/ 73 w 81"/>
                <a:gd name="T43" fmla="*/ 60 h 130"/>
                <a:gd name="T44" fmla="*/ 74 w 81"/>
                <a:gd name="T45" fmla="*/ 43 h 130"/>
                <a:gd name="T46" fmla="*/ 74 w 81"/>
                <a:gd name="T47" fmla="*/ 43 h 130"/>
                <a:gd name="T48" fmla="*/ 74 w 81"/>
                <a:gd name="T49" fmla="*/ 43 h 130"/>
                <a:gd name="T50" fmla="*/ 73 w 81"/>
                <a:gd name="T51" fmla="*/ 29 h 130"/>
                <a:gd name="T52" fmla="*/ 69 w 81"/>
                <a:gd name="T53" fmla="*/ 19 h 130"/>
                <a:gd name="T54" fmla="*/ 63 w 81"/>
                <a:gd name="T55" fmla="*/ 12 h 130"/>
                <a:gd name="T56" fmla="*/ 51 w 81"/>
                <a:gd name="T57" fmla="*/ 7 h 130"/>
                <a:gd name="T58" fmla="*/ 36 w 81"/>
                <a:gd name="T59" fmla="*/ 5 h 130"/>
                <a:gd name="T60" fmla="*/ 35 w 81"/>
                <a:gd name="T61" fmla="*/ 0 h 130"/>
                <a:gd name="T62" fmla="*/ 36 w 81"/>
                <a:gd name="T63" fmla="*/ 0 h 130"/>
                <a:gd name="T64" fmla="*/ 47 w 81"/>
                <a:gd name="T65" fmla="*/ 0 h 130"/>
                <a:gd name="T66" fmla="*/ 57 w 81"/>
                <a:gd name="T67" fmla="*/ 3 h 130"/>
                <a:gd name="T68" fmla="*/ 67 w 81"/>
                <a:gd name="T69" fmla="*/ 8 h 130"/>
                <a:gd name="T70" fmla="*/ 74 w 81"/>
                <a:gd name="T71" fmla="*/ 16 h 130"/>
                <a:gd name="T72" fmla="*/ 78 w 81"/>
                <a:gd name="T73" fmla="*/ 28 h 130"/>
                <a:gd name="T74" fmla="*/ 81 w 81"/>
                <a:gd name="T75" fmla="*/ 43 h 130"/>
                <a:gd name="T76" fmla="*/ 81 w 81"/>
                <a:gd name="T77" fmla="*/ 43 h 130"/>
                <a:gd name="T78" fmla="*/ 78 w 81"/>
                <a:gd name="T79" fmla="*/ 62 h 130"/>
                <a:gd name="T80" fmla="*/ 74 w 81"/>
                <a:gd name="T81" fmla="*/ 81 h 130"/>
                <a:gd name="T82" fmla="*/ 68 w 81"/>
                <a:gd name="T83" fmla="*/ 100 h 130"/>
                <a:gd name="T84" fmla="*/ 61 w 81"/>
                <a:gd name="T85" fmla="*/ 111 h 130"/>
                <a:gd name="T86" fmla="*/ 53 w 81"/>
                <a:gd name="T87" fmla="*/ 121 h 130"/>
                <a:gd name="T88" fmla="*/ 46 w 81"/>
                <a:gd name="T89" fmla="*/ 127 h 130"/>
                <a:gd name="T90" fmla="*/ 36 w 81"/>
                <a:gd name="T91" fmla="*/ 130 h 130"/>
                <a:gd name="T92" fmla="*/ 25 w 81"/>
                <a:gd name="T93" fmla="*/ 126 h 130"/>
                <a:gd name="T94" fmla="*/ 15 w 81"/>
                <a:gd name="T95" fmla="*/ 118 h 130"/>
                <a:gd name="T96" fmla="*/ 8 w 81"/>
                <a:gd name="T97" fmla="*/ 105 h 130"/>
                <a:gd name="T98" fmla="*/ 1 w 81"/>
                <a:gd name="T99" fmla="*/ 80 h 130"/>
                <a:gd name="T100" fmla="*/ 0 w 81"/>
                <a:gd name="T101" fmla="*/ 54 h 130"/>
                <a:gd name="T102" fmla="*/ 0 w 81"/>
                <a:gd name="T103" fmla="*/ 38 h 130"/>
                <a:gd name="T104" fmla="*/ 4 w 81"/>
                <a:gd name="T105" fmla="*/ 25 h 130"/>
                <a:gd name="T106" fmla="*/ 9 w 81"/>
                <a:gd name="T107" fmla="*/ 13 h 130"/>
                <a:gd name="T108" fmla="*/ 15 w 81"/>
                <a:gd name="T109" fmla="*/ 7 h 130"/>
                <a:gd name="T110" fmla="*/ 25 w 81"/>
                <a:gd name="T111" fmla="*/ 2 h 130"/>
                <a:gd name="T112" fmla="*/ 35 w 81"/>
                <a:gd name="T113"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1" h="130">
                  <a:moveTo>
                    <a:pt x="36" y="5"/>
                  </a:moveTo>
                  <a:lnTo>
                    <a:pt x="25" y="8"/>
                  </a:lnTo>
                  <a:lnTo>
                    <a:pt x="17" y="13"/>
                  </a:lnTo>
                  <a:lnTo>
                    <a:pt x="10" y="22"/>
                  </a:lnTo>
                  <a:lnTo>
                    <a:pt x="6" y="36"/>
                  </a:lnTo>
                  <a:lnTo>
                    <a:pt x="5" y="54"/>
                  </a:lnTo>
                  <a:lnTo>
                    <a:pt x="5" y="54"/>
                  </a:lnTo>
                  <a:lnTo>
                    <a:pt x="6" y="71"/>
                  </a:lnTo>
                  <a:lnTo>
                    <a:pt x="9" y="88"/>
                  </a:lnTo>
                  <a:lnTo>
                    <a:pt x="14" y="102"/>
                  </a:lnTo>
                  <a:lnTo>
                    <a:pt x="19" y="114"/>
                  </a:lnTo>
                  <a:lnTo>
                    <a:pt x="27" y="122"/>
                  </a:lnTo>
                  <a:lnTo>
                    <a:pt x="35" y="125"/>
                  </a:lnTo>
                  <a:lnTo>
                    <a:pt x="36" y="125"/>
                  </a:lnTo>
                  <a:lnTo>
                    <a:pt x="36" y="125"/>
                  </a:lnTo>
                  <a:lnTo>
                    <a:pt x="44" y="121"/>
                  </a:lnTo>
                  <a:lnTo>
                    <a:pt x="53" y="111"/>
                  </a:lnTo>
                  <a:lnTo>
                    <a:pt x="63" y="97"/>
                  </a:lnTo>
                  <a:lnTo>
                    <a:pt x="64" y="97"/>
                  </a:lnTo>
                  <a:lnTo>
                    <a:pt x="63" y="97"/>
                  </a:lnTo>
                  <a:lnTo>
                    <a:pt x="69" y="79"/>
                  </a:lnTo>
                  <a:lnTo>
                    <a:pt x="73" y="60"/>
                  </a:lnTo>
                  <a:lnTo>
                    <a:pt x="74" y="43"/>
                  </a:lnTo>
                  <a:lnTo>
                    <a:pt x="74" y="43"/>
                  </a:lnTo>
                  <a:lnTo>
                    <a:pt x="74" y="43"/>
                  </a:lnTo>
                  <a:lnTo>
                    <a:pt x="73" y="29"/>
                  </a:lnTo>
                  <a:lnTo>
                    <a:pt x="69" y="19"/>
                  </a:lnTo>
                  <a:lnTo>
                    <a:pt x="63" y="12"/>
                  </a:lnTo>
                  <a:lnTo>
                    <a:pt x="51" y="7"/>
                  </a:lnTo>
                  <a:lnTo>
                    <a:pt x="36" y="5"/>
                  </a:lnTo>
                  <a:close/>
                  <a:moveTo>
                    <a:pt x="35" y="0"/>
                  </a:moveTo>
                  <a:lnTo>
                    <a:pt x="36" y="0"/>
                  </a:lnTo>
                  <a:lnTo>
                    <a:pt x="47" y="0"/>
                  </a:lnTo>
                  <a:lnTo>
                    <a:pt x="57" y="3"/>
                  </a:lnTo>
                  <a:lnTo>
                    <a:pt x="67" y="8"/>
                  </a:lnTo>
                  <a:lnTo>
                    <a:pt x="74" y="16"/>
                  </a:lnTo>
                  <a:lnTo>
                    <a:pt x="78" y="28"/>
                  </a:lnTo>
                  <a:lnTo>
                    <a:pt x="81" y="43"/>
                  </a:lnTo>
                  <a:lnTo>
                    <a:pt x="81" y="43"/>
                  </a:lnTo>
                  <a:lnTo>
                    <a:pt x="78" y="62"/>
                  </a:lnTo>
                  <a:lnTo>
                    <a:pt x="74" y="81"/>
                  </a:lnTo>
                  <a:lnTo>
                    <a:pt x="68" y="100"/>
                  </a:lnTo>
                  <a:lnTo>
                    <a:pt x="61" y="111"/>
                  </a:lnTo>
                  <a:lnTo>
                    <a:pt x="53" y="121"/>
                  </a:lnTo>
                  <a:lnTo>
                    <a:pt x="46" y="127"/>
                  </a:lnTo>
                  <a:lnTo>
                    <a:pt x="36" y="130"/>
                  </a:lnTo>
                  <a:lnTo>
                    <a:pt x="25" y="126"/>
                  </a:lnTo>
                  <a:lnTo>
                    <a:pt x="15" y="118"/>
                  </a:lnTo>
                  <a:lnTo>
                    <a:pt x="8" y="105"/>
                  </a:lnTo>
                  <a:lnTo>
                    <a:pt x="1" y="80"/>
                  </a:lnTo>
                  <a:lnTo>
                    <a:pt x="0" y="54"/>
                  </a:lnTo>
                  <a:lnTo>
                    <a:pt x="0" y="38"/>
                  </a:lnTo>
                  <a:lnTo>
                    <a:pt x="4" y="25"/>
                  </a:lnTo>
                  <a:lnTo>
                    <a:pt x="9" y="13"/>
                  </a:lnTo>
                  <a:lnTo>
                    <a:pt x="15" y="7"/>
                  </a:lnTo>
                  <a:lnTo>
                    <a:pt x="25" y="2"/>
                  </a:lnTo>
                  <a:lnTo>
                    <a:pt x="3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8" name="Freeform 2239"/>
            <p:cNvSpPr>
              <a:spLocks noEditPoints="1"/>
            </p:cNvSpPr>
            <p:nvPr/>
          </p:nvSpPr>
          <p:spPr bwMode="auto">
            <a:xfrm>
              <a:off x="7045326" y="788988"/>
              <a:ext cx="42863" cy="152400"/>
            </a:xfrm>
            <a:custGeom>
              <a:avLst/>
              <a:gdLst>
                <a:gd name="T0" fmla="*/ 15 w 27"/>
                <a:gd name="T1" fmla="*/ 10 h 96"/>
                <a:gd name="T2" fmla="*/ 3 w 27"/>
                <a:gd name="T3" fmla="*/ 74 h 96"/>
                <a:gd name="T4" fmla="*/ 15 w 27"/>
                <a:gd name="T5" fmla="*/ 89 h 96"/>
                <a:gd name="T6" fmla="*/ 23 w 27"/>
                <a:gd name="T7" fmla="*/ 71 h 96"/>
                <a:gd name="T8" fmla="*/ 15 w 27"/>
                <a:gd name="T9" fmla="*/ 10 h 96"/>
                <a:gd name="T10" fmla="*/ 13 w 27"/>
                <a:gd name="T11" fmla="*/ 0 h 96"/>
                <a:gd name="T12" fmla="*/ 16 w 27"/>
                <a:gd name="T13" fmla="*/ 0 h 96"/>
                <a:gd name="T14" fmla="*/ 27 w 27"/>
                <a:gd name="T15" fmla="*/ 71 h 96"/>
                <a:gd name="T16" fmla="*/ 15 w 27"/>
                <a:gd name="T17" fmla="*/ 96 h 96"/>
                <a:gd name="T18" fmla="*/ 0 w 27"/>
                <a:gd name="T19" fmla="*/ 75 h 96"/>
                <a:gd name="T20" fmla="*/ 0 w 27"/>
                <a:gd name="T21" fmla="*/ 75 h 96"/>
                <a:gd name="T22" fmla="*/ 13 w 27"/>
                <a:gd name="T23"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96">
                  <a:moveTo>
                    <a:pt x="15" y="10"/>
                  </a:moveTo>
                  <a:lnTo>
                    <a:pt x="3" y="74"/>
                  </a:lnTo>
                  <a:lnTo>
                    <a:pt x="15" y="89"/>
                  </a:lnTo>
                  <a:lnTo>
                    <a:pt x="23" y="71"/>
                  </a:lnTo>
                  <a:lnTo>
                    <a:pt x="15" y="10"/>
                  </a:lnTo>
                  <a:close/>
                  <a:moveTo>
                    <a:pt x="13" y="0"/>
                  </a:moveTo>
                  <a:lnTo>
                    <a:pt x="16" y="0"/>
                  </a:lnTo>
                  <a:lnTo>
                    <a:pt x="27" y="71"/>
                  </a:lnTo>
                  <a:lnTo>
                    <a:pt x="15" y="96"/>
                  </a:lnTo>
                  <a:lnTo>
                    <a:pt x="0" y="75"/>
                  </a:lnTo>
                  <a:lnTo>
                    <a:pt x="0" y="75"/>
                  </a:lnTo>
                  <a:lnTo>
                    <a:pt x="1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29" name="Freeform 2240"/>
            <p:cNvSpPr>
              <a:spLocks noEditPoints="1"/>
            </p:cNvSpPr>
            <p:nvPr/>
          </p:nvSpPr>
          <p:spPr bwMode="auto">
            <a:xfrm>
              <a:off x="7042151" y="787400"/>
              <a:ext cx="47625" cy="158750"/>
            </a:xfrm>
            <a:custGeom>
              <a:avLst/>
              <a:gdLst>
                <a:gd name="T0" fmla="*/ 17 w 30"/>
                <a:gd name="T1" fmla="*/ 21 h 100"/>
                <a:gd name="T2" fmla="*/ 6 w 30"/>
                <a:gd name="T3" fmla="*/ 75 h 100"/>
                <a:gd name="T4" fmla="*/ 17 w 30"/>
                <a:gd name="T5" fmla="*/ 88 h 100"/>
                <a:gd name="T6" fmla="*/ 23 w 30"/>
                <a:gd name="T7" fmla="*/ 72 h 100"/>
                <a:gd name="T8" fmla="*/ 17 w 30"/>
                <a:gd name="T9" fmla="*/ 21 h 100"/>
                <a:gd name="T10" fmla="*/ 17 w 30"/>
                <a:gd name="T11" fmla="*/ 3 h 100"/>
                <a:gd name="T12" fmla="*/ 15 w 30"/>
                <a:gd name="T13" fmla="*/ 11 h 100"/>
                <a:gd name="T14" fmla="*/ 18 w 30"/>
                <a:gd name="T15" fmla="*/ 11 h 100"/>
                <a:gd name="T16" fmla="*/ 17 w 30"/>
                <a:gd name="T17" fmla="*/ 3 h 100"/>
                <a:gd name="T18" fmla="*/ 17 w 30"/>
                <a:gd name="T19" fmla="*/ 3 h 100"/>
                <a:gd name="T20" fmla="*/ 14 w 30"/>
                <a:gd name="T21" fmla="*/ 0 h 100"/>
                <a:gd name="T22" fmla="*/ 19 w 30"/>
                <a:gd name="T23" fmla="*/ 0 h 100"/>
                <a:gd name="T24" fmla="*/ 30 w 30"/>
                <a:gd name="T25" fmla="*/ 73 h 100"/>
                <a:gd name="T26" fmla="*/ 17 w 30"/>
                <a:gd name="T27" fmla="*/ 100 h 100"/>
                <a:gd name="T28" fmla="*/ 1 w 30"/>
                <a:gd name="T29" fmla="*/ 77 h 100"/>
                <a:gd name="T30" fmla="*/ 2 w 30"/>
                <a:gd name="T31" fmla="*/ 76 h 100"/>
                <a:gd name="T32" fmla="*/ 1 w 30"/>
                <a:gd name="T33" fmla="*/ 77 h 100"/>
                <a:gd name="T34" fmla="*/ 0 w 30"/>
                <a:gd name="T35" fmla="*/ 76 h 100"/>
                <a:gd name="T36" fmla="*/ 14 w 30"/>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 h="100">
                  <a:moveTo>
                    <a:pt x="17" y="21"/>
                  </a:moveTo>
                  <a:lnTo>
                    <a:pt x="6" y="75"/>
                  </a:lnTo>
                  <a:lnTo>
                    <a:pt x="17" y="88"/>
                  </a:lnTo>
                  <a:lnTo>
                    <a:pt x="23" y="72"/>
                  </a:lnTo>
                  <a:lnTo>
                    <a:pt x="17" y="21"/>
                  </a:lnTo>
                  <a:close/>
                  <a:moveTo>
                    <a:pt x="17" y="3"/>
                  </a:moveTo>
                  <a:lnTo>
                    <a:pt x="15" y="11"/>
                  </a:lnTo>
                  <a:lnTo>
                    <a:pt x="18" y="11"/>
                  </a:lnTo>
                  <a:lnTo>
                    <a:pt x="17" y="3"/>
                  </a:lnTo>
                  <a:lnTo>
                    <a:pt x="17" y="3"/>
                  </a:lnTo>
                  <a:close/>
                  <a:moveTo>
                    <a:pt x="14" y="0"/>
                  </a:moveTo>
                  <a:lnTo>
                    <a:pt x="19" y="0"/>
                  </a:lnTo>
                  <a:lnTo>
                    <a:pt x="30" y="73"/>
                  </a:lnTo>
                  <a:lnTo>
                    <a:pt x="17" y="100"/>
                  </a:lnTo>
                  <a:lnTo>
                    <a:pt x="1" y="77"/>
                  </a:lnTo>
                  <a:lnTo>
                    <a:pt x="2" y="76"/>
                  </a:lnTo>
                  <a:lnTo>
                    <a:pt x="1" y="77"/>
                  </a:lnTo>
                  <a:lnTo>
                    <a:pt x="0" y="76"/>
                  </a:lnTo>
                  <a:lnTo>
                    <a:pt x="1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0" name="Freeform 2241"/>
            <p:cNvSpPr/>
            <p:nvPr/>
          </p:nvSpPr>
          <p:spPr bwMode="auto">
            <a:xfrm>
              <a:off x="7035801" y="981075"/>
              <a:ext cx="39688" cy="227013"/>
            </a:xfrm>
            <a:custGeom>
              <a:avLst/>
              <a:gdLst>
                <a:gd name="T0" fmla="*/ 12 w 25"/>
                <a:gd name="T1" fmla="*/ 0 h 143"/>
                <a:gd name="T2" fmla="*/ 13 w 25"/>
                <a:gd name="T3" fmla="*/ 0 h 143"/>
                <a:gd name="T4" fmla="*/ 13 w 25"/>
                <a:gd name="T5" fmla="*/ 1 h 143"/>
                <a:gd name="T6" fmla="*/ 25 w 25"/>
                <a:gd name="T7" fmla="*/ 133 h 143"/>
                <a:gd name="T8" fmla="*/ 25 w 25"/>
                <a:gd name="T9" fmla="*/ 135 h 143"/>
                <a:gd name="T10" fmla="*/ 25 w 25"/>
                <a:gd name="T11" fmla="*/ 135 h 143"/>
                <a:gd name="T12" fmla="*/ 23 w 25"/>
                <a:gd name="T13" fmla="*/ 136 h 143"/>
                <a:gd name="T14" fmla="*/ 22 w 25"/>
                <a:gd name="T15" fmla="*/ 139 h 143"/>
                <a:gd name="T16" fmla="*/ 21 w 25"/>
                <a:gd name="T17" fmla="*/ 140 h 143"/>
                <a:gd name="T18" fmla="*/ 19 w 25"/>
                <a:gd name="T19" fmla="*/ 143 h 143"/>
                <a:gd name="T20" fmla="*/ 17 w 25"/>
                <a:gd name="T21" fmla="*/ 143 h 143"/>
                <a:gd name="T22" fmla="*/ 13 w 25"/>
                <a:gd name="T23" fmla="*/ 143 h 143"/>
                <a:gd name="T24" fmla="*/ 10 w 25"/>
                <a:gd name="T25" fmla="*/ 143 h 143"/>
                <a:gd name="T26" fmla="*/ 6 w 25"/>
                <a:gd name="T27" fmla="*/ 143 h 143"/>
                <a:gd name="T28" fmla="*/ 4 w 25"/>
                <a:gd name="T29" fmla="*/ 143 h 143"/>
                <a:gd name="T30" fmla="*/ 1 w 25"/>
                <a:gd name="T31" fmla="*/ 143 h 143"/>
                <a:gd name="T32" fmla="*/ 1 w 25"/>
                <a:gd name="T33" fmla="*/ 143 h 143"/>
                <a:gd name="T34" fmla="*/ 0 w 25"/>
                <a:gd name="T35" fmla="*/ 141 h 143"/>
                <a:gd name="T36" fmla="*/ 0 w 25"/>
                <a:gd name="T37" fmla="*/ 141 h 143"/>
                <a:gd name="T38" fmla="*/ 0 w 25"/>
                <a:gd name="T39" fmla="*/ 140 h 143"/>
                <a:gd name="T40" fmla="*/ 1 w 25"/>
                <a:gd name="T41" fmla="*/ 140 h 143"/>
                <a:gd name="T42" fmla="*/ 2 w 25"/>
                <a:gd name="T43" fmla="*/ 140 h 143"/>
                <a:gd name="T44" fmla="*/ 4 w 25"/>
                <a:gd name="T45" fmla="*/ 140 h 143"/>
                <a:gd name="T46" fmla="*/ 6 w 25"/>
                <a:gd name="T47" fmla="*/ 140 h 143"/>
                <a:gd name="T48" fmla="*/ 10 w 25"/>
                <a:gd name="T49" fmla="*/ 140 h 143"/>
                <a:gd name="T50" fmla="*/ 13 w 25"/>
                <a:gd name="T51" fmla="*/ 140 h 143"/>
                <a:gd name="T52" fmla="*/ 17 w 25"/>
                <a:gd name="T53" fmla="*/ 140 h 143"/>
                <a:gd name="T54" fmla="*/ 18 w 25"/>
                <a:gd name="T55" fmla="*/ 140 h 143"/>
                <a:gd name="T56" fmla="*/ 18 w 25"/>
                <a:gd name="T57" fmla="*/ 140 h 143"/>
                <a:gd name="T58" fmla="*/ 19 w 25"/>
                <a:gd name="T59" fmla="*/ 139 h 143"/>
                <a:gd name="T60" fmla="*/ 21 w 25"/>
                <a:gd name="T61" fmla="*/ 136 h 143"/>
                <a:gd name="T62" fmla="*/ 21 w 25"/>
                <a:gd name="T63" fmla="*/ 135 h 143"/>
                <a:gd name="T64" fmla="*/ 22 w 25"/>
                <a:gd name="T65" fmla="*/ 133 h 143"/>
                <a:gd name="T66" fmla="*/ 10 w 25"/>
                <a:gd name="T67" fmla="*/ 1 h 143"/>
                <a:gd name="T68" fmla="*/ 10 w 25"/>
                <a:gd name="T69" fmla="*/ 1 h 143"/>
                <a:gd name="T70" fmla="*/ 10 w 25"/>
                <a:gd name="T71" fmla="*/ 0 h 143"/>
                <a:gd name="T72" fmla="*/ 12 w 25"/>
                <a:gd name="T73"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 h="143">
                  <a:moveTo>
                    <a:pt x="12" y="0"/>
                  </a:moveTo>
                  <a:lnTo>
                    <a:pt x="13" y="0"/>
                  </a:lnTo>
                  <a:lnTo>
                    <a:pt x="13" y="1"/>
                  </a:lnTo>
                  <a:lnTo>
                    <a:pt x="25" y="133"/>
                  </a:lnTo>
                  <a:lnTo>
                    <a:pt x="25" y="135"/>
                  </a:lnTo>
                  <a:lnTo>
                    <a:pt x="25" y="135"/>
                  </a:lnTo>
                  <a:lnTo>
                    <a:pt x="23" y="136"/>
                  </a:lnTo>
                  <a:lnTo>
                    <a:pt x="22" y="139"/>
                  </a:lnTo>
                  <a:lnTo>
                    <a:pt x="21" y="140"/>
                  </a:lnTo>
                  <a:lnTo>
                    <a:pt x="19" y="143"/>
                  </a:lnTo>
                  <a:lnTo>
                    <a:pt x="17" y="143"/>
                  </a:lnTo>
                  <a:lnTo>
                    <a:pt x="13" y="143"/>
                  </a:lnTo>
                  <a:lnTo>
                    <a:pt x="10" y="143"/>
                  </a:lnTo>
                  <a:lnTo>
                    <a:pt x="6" y="143"/>
                  </a:lnTo>
                  <a:lnTo>
                    <a:pt x="4" y="143"/>
                  </a:lnTo>
                  <a:lnTo>
                    <a:pt x="1" y="143"/>
                  </a:lnTo>
                  <a:lnTo>
                    <a:pt x="1" y="143"/>
                  </a:lnTo>
                  <a:lnTo>
                    <a:pt x="0" y="141"/>
                  </a:lnTo>
                  <a:lnTo>
                    <a:pt x="0" y="141"/>
                  </a:lnTo>
                  <a:lnTo>
                    <a:pt x="0" y="140"/>
                  </a:lnTo>
                  <a:lnTo>
                    <a:pt x="1" y="140"/>
                  </a:lnTo>
                  <a:lnTo>
                    <a:pt x="2" y="140"/>
                  </a:lnTo>
                  <a:lnTo>
                    <a:pt x="4" y="140"/>
                  </a:lnTo>
                  <a:lnTo>
                    <a:pt x="6" y="140"/>
                  </a:lnTo>
                  <a:lnTo>
                    <a:pt x="10" y="140"/>
                  </a:lnTo>
                  <a:lnTo>
                    <a:pt x="13" y="140"/>
                  </a:lnTo>
                  <a:lnTo>
                    <a:pt x="17" y="140"/>
                  </a:lnTo>
                  <a:lnTo>
                    <a:pt x="18" y="140"/>
                  </a:lnTo>
                  <a:lnTo>
                    <a:pt x="18" y="140"/>
                  </a:lnTo>
                  <a:lnTo>
                    <a:pt x="19" y="139"/>
                  </a:lnTo>
                  <a:lnTo>
                    <a:pt x="21" y="136"/>
                  </a:lnTo>
                  <a:lnTo>
                    <a:pt x="21" y="135"/>
                  </a:lnTo>
                  <a:lnTo>
                    <a:pt x="22" y="133"/>
                  </a:lnTo>
                  <a:lnTo>
                    <a:pt x="10" y="1"/>
                  </a:lnTo>
                  <a:lnTo>
                    <a:pt x="10" y="1"/>
                  </a:lnTo>
                  <a:lnTo>
                    <a:pt x="10" y="0"/>
                  </a:lnTo>
                  <a:lnTo>
                    <a:pt x="12"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1" name="Freeform 2242"/>
            <p:cNvSpPr>
              <a:spLocks noEditPoints="1"/>
            </p:cNvSpPr>
            <p:nvPr/>
          </p:nvSpPr>
          <p:spPr bwMode="auto">
            <a:xfrm>
              <a:off x="7032626" y="979488"/>
              <a:ext cx="44450" cy="230188"/>
            </a:xfrm>
            <a:custGeom>
              <a:avLst/>
              <a:gdLst>
                <a:gd name="T0" fmla="*/ 20 w 28"/>
                <a:gd name="T1" fmla="*/ 141 h 145"/>
                <a:gd name="T2" fmla="*/ 20 w 28"/>
                <a:gd name="T3" fmla="*/ 142 h 145"/>
                <a:gd name="T4" fmla="*/ 20 w 28"/>
                <a:gd name="T5" fmla="*/ 142 h 145"/>
                <a:gd name="T6" fmla="*/ 21 w 28"/>
                <a:gd name="T7" fmla="*/ 142 h 145"/>
                <a:gd name="T8" fmla="*/ 20 w 28"/>
                <a:gd name="T9" fmla="*/ 141 h 145"/>
                <a:gd name="T10" fmla="*/ 14 w 28"/>
                <a:gd name="T11" fmla="*/ 2 h 145"/>
                <a:gd name="T12" fmla="*/ 14 w 28"/>
                <a:gd name="T13" fmla="*/ 2 h 145"/>
                <a:gd name="T14" fmla="*/ 14 w 28"/>
                <a:gd name="T15" fmla="*/ 2 h 145"/>
                <a:gd name="T16" fmla="*/ 14 w 28"/>
                <a:gd name="T17" fmla="*/ 2 h 145"/>
                <a:gd name="T18" fmla="*/ 14 w 28"/>
                <a:gd name="T19" fmla="*/ 0 h 145"/>
                <a:gd name="T20" fmla="*/ 15 w 28"/>
                <a:gd name="T21" fmla="*/ 0 h 145"/>
                <a:gd name="T22" fmla="*/ 16 w 28"/>
                <a:gd name="T23" fmla="*/ 2 h 145"/>
                <a:gd name="T24" fmla="*/ 28 w 28"/>
                <a:gd name="T25" fmla="*/ 136 h 145"/>
                <a:gd name="T26" fmla="*/ 28 w 28"/>
                <a:gd name="T27" fmla="*/ 136 h 145"/>
                <a:gd name="T28" fmla="*/ 28 w 28"/>
                <a:gd name="T29" fmla="*/ 136 h 145"/>
                <a:gd name="T30" fmla="*/ 28 w 28"/>
                <a:gd name="T31" fmla="*/ 136 h 145"/>
                <a:gd name="T32" fmla="*/ 27 w 28"/>
                <a:gd name="T33" fmla="*/ 137 h 145"/>
                <a:gd name="T34" fmla="*/ 27 w 28"/>
                <a:gd name="T35" fmla="*/ 140 h 145"/>
                <a:gd name="T36" fmla="*/ 25 w 28"/>
                <a:gd name="T37" fmla="*/ 142 h 145"/>
                <a:gd name="T38" fmla="*/ 23 w 28"/>
                <a:gd name="T39" fmla="*/ 145 h 145"/>
                <a:gd name="T40" fmla="*/ 19 w 28"/>
                <a:gd name="T41" fmla="*/ 145 h 145"/>
                <a:gd name="T42" fmla="*/ 15 w 28"/>
                <a:gd name="T43" fmla="*/ 145 h 145"/>
                <a:gd name="T44" fmla="*/ 11 w 28"/>
                <a:gd name="T45" fmla="*/ 145 h 145"/>
                <a:gd name="T46" fmla="*/ 7 w 28"/>
                <a:gd name="T47" fmla="*/ 145 h 145"/>
                <a:gd name="T48" fmla="*/ 4 w 28"/>
                <a:gd name="T49" fmla="*/ 145 h 145"/>
                <a:gd name="T50" fmla="*/ 3 w 28"/>
                <a:gd name="T51" fmla="*/ 145 h 145"/>
                <a:gd name="T52" fmla="*/ 3 w 28"/>
                <a:gd name="T53" fmla="*/ 144 h 145"/>
                <a:gd name="T54" fmla="*/ 3 w 28"/>
                <a:gd name="T55" fmla="*/ 144 h 145"/>
                <a:gd name="T56" fmla="*/ 3 w 28"/>
                <a:gd name="T57" fmla="*/ 145 h 145"/>
                <a:gd name="T58" fmla="*/ 0 w 28"/>
                <a:gd name="T59" fmla="*/ 144 h 145"/>
                <a:gd name="T60" fmla="*/ 0 w 28"/>
                <a:gd name="T61" fmla="*/ 142 h 145"/>
                <a:gd name="T62" fmla="*/ 0 w 28"/>
                <a:gd name="T63" fmla="*/ 141 h 145"/>
                <a:gd name="T64" fmla="*/ 0 w 28"/>
                <a:gd name="T65" fmla="*/ 140 h 145"/>
                <a:gd name="T66" fmla="*/ 3 w 28"/>
                <a:gd name="T67" fmla="*/ 138 h 145"/>
                <a:gd name="T68" fmla="*/ 3 w 28"/>
                <a:gd name="T69" fmla="*/ 138 h 145"/>
                <a:gd name="T70" fmla="*/ 3 w 28"/>
                <a:gd name="T71" fmla="*/ 138 h 145"/>
                <a:gd name="T72" fmla="*/ 6 w 28"/>
                <a:gd name="T73" fmla="*/ 138 h 145"/>
                <a:gd name="T74" fmla="*/ 8 w 28"/>
                <a:gd name="T75" fmla="*/ 140 h 145"/>
                <a:gd name="T76" fmla="*/ 12 w 28"/>
                <a:gd name="T77" fmla="*/ 140 h 145"/>
                <a:gd name="T78" fmla="*/ 15 w 28"/>
                <a:gd name="T79" fmla="*/ 140 h 145"/>
                <a:gd name="T80" fmla="*/ 16 w 28"/>
                <a:gd name="T81" fmla="*/ 140 h 145"/>
                <a:gd name="T82" fmla="*/ 18 w 28"/>
                <a:gd name="T83" fmla="*/ 140 h 145"/>
                <a:gd name="T84" fmla="*/ 19 w 28"/>
                <a:gd name="T85" fmla="*/ 140 h 145"/>
                <a:gd name="T86" fmla="*/ 20 w 28"/>
                <a:gd name="T87" fmla="*/ 138 h 145"/>
                <a:gd name="T88" fmla="*/ 21 w 28"/>
                <a:gd name="T89" fmla="*/ 137 h 145"/>
                <a:gd name="T90" fmla="*/ 21 w 28"/>
                <a:gd name="T91" fmla="*/ 134 h 145"/>
                <a:gd name="T92" fmla="*/ 10 w 28"/>
                <a:gd name="T93" fmla="*/ 1 h 145"/>
                <a:gd name="T94" fmla="*/ 11 w 28"/>
                <a:gd name="T95" fmla="*/ 1 h 145"/>
                <a:gd name="T96" fmla="*/ 12 w 28"/>
                <a:gd name="T97" fmla="*/ 0 h 145"/>
                <a:gd name="T98" fmla="*/ 14 w 28"/>
                <a:gd name="T99" fmla="*/ 0 h 145"/>
                <a:gd name="T100" fmla="*/ 14 w 28"/>
                <a:gd name="T101"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 h="145">
                  <a:moveTo>
                    <a:pt x="20" y="141"/>
                  </a:moveTo>
                  <a:lnTo>
                    <a:pt x="20" y="142"/>
                  </a:lnTo>
                  <a:lnTo>
                    <a:pt x="20" y="142"/>
                  </a:lnTo>
                  <a:lnTo>
                    <a:pt x="21" y="142"/>
                  </a:lnTo>
                  <a:lnTo>
                    <a:pt x="20" y="141"/>
                  </a:lnTo>
                  <a:close/>
                  <a:moveTo>
                    <a:pt x="14" y="2"/>
                  </a:moveTo>
                  <a:lnTo>
                    <a:pt x="14" y="2"/>
                  </a:lnTo>
                  <a:lnTo>
                    <a:pt x="14" y="2"/>
                  </a:lnTo>
                  <a:lnTo>
                    <a:pt x="14" y="2"/>
                  </a:lnTo>
                  <a:close/>
                  <a:moveTo>
                    <a:pt x="14" y="0"/>
                  </a:moveTo>
                  <a:lnTo>
                    <a:pt x="15" y="0"/>
                  </a:lnTo>
                  <a:lnTo>
                    <a:pt x="16" y="2"/>
                  </a:lnTo>
                  <a:lnTo>
                    <a:pt x="28" y="136"/>
                  </a:lnTo>
                  <a:lnTo>
                    <a:pt x="28" y="136"/>
                  </a:lnTo>
                  <a:lnTo>
                    <a:pt x="28" y="136"/>
                  </a:lnTo>
                  <a:lnTo>
                    <a:pt x="28" y="136"/>
                  </a:lnTo>
                  <a:lnTo>
                    <a:pt x="27" y="137"/>
                  </a:lnTo>
                  <a:lnTo>
                    <a:pt x="27" y="140"/>
                  </a:lnTo>
                  <a:lnTo>
                    <a:pt x="25" y="142"/>
                  </a:lnTo>
                  <a:lnTo>
                    <a:pt x="23" y="145"/>
                  </a:lnTo>
                  <a:lnTo>
                    <a:pt x="19" y="145"/>
                  </a:lnTo>
                  <a:lnTo>
                    <a:pt x="15" y="145"/>
                  </a:lnTo>
                  <a:lnTo>
                    <a:pt x="11" y="145"/>
                  </a:lnTo>
                  <a:lnTo>
                    <a:pt x="7" y="145"/>
                  </a:lnTo>
                  <a:lnTo>
                    <a:pt x="4" y="145"/>
                  </a:lnTo>
                  <a:lnTo>
                    <a:pt x="3" y="145"/>
                  </a:lnTo>
                  <a:lnTo>
                    <a:pt x="3" y="144"/>
                  </a:lnTo>
                  <a:lnTo>
                    <a:pt x="3" y="144"/>
                  </a:lnTo>
                  <a:lnTo>
                    <a:pt x="3" y="145"/>
                  </a:lnTo>
                  <a:lnTo>
                    <a:pt x="0" y="144"/>
                  </a:lnTo>
                  <a:lnTo>
                    <a:pt x="0" y="142"/>
                  </a:lnTo>
                  <a:lnTo>
                    <a:pt x="0" y="141"/>
                  </a:lnTo>
                  <a:lnTo>
                    <a:pt x="0" y="140"/>
                  </a:lnTo>
                  <a:lnTo>
                    <a:pt x="3" y="138"/>
                  </a:lnTo>
                  <a:lnTo>
                    <a:pt x="3" y="138"/>
                  </a:lnTo>
                  <a:lnTo>
                    <a:pt x="3" y="138"/>
                  </a:lnTo>
                  <a:lnTo>
                    <a:pt x="6" y="138"/>
                  </a:lnTo>
                  <a:lnTo>
                    <a:pt x="8" y="140"/>
                  </a:lnTo>
                  <a:lnTo>
                    <a:pt x="12" y="140"/>
                  </a:lnTo>
                  <a:lnTo>
                    <a:pt x="15" y="140"/>
                  </a:lnTo>
                  <a:lnTo>
                    <a:pt x="16" y="140"/>
                  </a:lnTo>
                  <a:lnTo>
                    <a:pt x="18" y="140"/>
                  </a:lnTo>
                  <a:lnTo>
                    <a:pt x="19" y="140"/>
                  </a:lnTo>
                  <a:lnTo>
                    <a:pt x="20" y="138"/>
                  </a:lnTo>
                  <a:lnTo>
                    <a:pt x="21" y="137"/>
                  </a:lnTo>
                  <a:lnTo>
                    <a:pt x="21" y="134"/>
                  </a:lnTo>
                  <a:lnTo>
                    <a:pt x="10" y="1"/>
                  </a:lnTo>
                  <a:lnTo>
                    <a:pt x="11" y="1"/>
                  </a:lnTo>
                  <a:lnTo>
                    <a:pt x="12" y="0"/>
                  </a:lnTo>
                  <a:lnTo>
                    <a:pt x="14" y="0"/>
                  </a:lnTo>
                  <a:lnTo>
                    <a:pt x="1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2" name="Freeform 2243"/>
            <p:cNvSpPr/>
            <p:nvPr/>
          </p:nvSpPr>
          <p:spPr bwMode="auto">
            <a:xfrm>
              <a:off x="7081838" y="973138"/>
              <a:ext cx="42863" cy="234950"/>
            </a:xfrm>
            <a:custGeom>
              <a:avLst/>
              <a:gdLst>
                <a:gd name="T0" fmla="*/ 1 w 27"/>
                <a:gd name="T1" fmla="*/ 0 h 148"/>
                <a:gd name="T2" fmla="*/ 2 w 27"/>
                <a:gd name="T3" fmla="*/ 1 h 148"/>
                <a:gd name="T4" fmla="*/ 2 w 27"/>
                <a:gd name="T5" fmla="*/ 1 h 148"/>
                <a:gd name="T6" fmla="*/ 6 w 27"/>
                <a:gd name="T7" fmla="*/ 141 h 148"/>
                <a:gd name="T8" fmla="*/ 6 w 27"/>
                <a:gd name="T9" fmla="*/ 142 h 148"/>
                <a:gd name="T10" fmla="*/ 6 w 27"/>
                <a:gd name="T11" fmla="*/ 144 h 148"/>
                <a:gd name="T12" fmla="*/ 7 w 27"/>
                <a:gd name="T13" fmla="*/ 145 h 148"/>
                <a:gd name="T14" fmla="*/ 9 w 27"/>
                <a:gd name="T15" fmla="*/ 145 h 148"/>
                <a:gd name="T16" fmla="*/ 10 w 27"/>
                <a:gd name="T17" fmla="*/ 145 h 148"/>
                <a:gd name="T18" fmla="*/ 14 w 27"/>
                <a:gd name="T19" fmla="*/ 145 h 148"/>
                <a:gd name="T20" fmla="*/ 18 w 27"/>
                <a:gd name="T21" fmla="*/ 145 h 148"/>
                <a:gd name="T22" fmla="*/ 22 w 27"/>
                <a:gd name="T23" fmla="*/ 145 h 148"/>
                <a:gd name="T24" fmla="*/ 24 w 27"/>
                <a:gd name="T25" fmla="*/ 145 h 148"/>
                <a:gd name="T26" fmla="*/ 26 w 27"/>
                <a:gd name="T27" fmla="*/ 145 h 148"/>
                <a:gd name="T28" fmla="*/ 27 w 27"/>
                <a:gd name="T29" fmla="*/ 145 h 148"/>
                <a:gd name="T30" fmla="*/ 27 w 27"/>
                <a:gd name="T31" fmla="*/ 146 h 148"/>
                <a:gd name="T32" fmla="*/ 27 w 27"/>
                <a:gd name="T33" fmla="*/ 148 h 148"/>
                <a:gd name="T34" fmla="*/ 26 w 27"/>
                <a:gd name="T35" fmla="*/ 148 h 148"/>
                <a:gd name="T36" fmla="*/ 24 w 27"/>
                <a:gd name="T37" fmla="*/ 148 h 148"/>
                <a:gd name="T38" fmla="*/ 22 w 27"/>
                <a:gd name="T39" fmla="*/ 148 h 148"/>
                <a:gd name="T40" fmla="*/ 18 w 27"/>
                <a:gd name="T41" fmla="*/ 148 h 148"/>
                <a:gd name="T42" fmla="*/ 14 w 27"/>
                <a:gd name="T43" fmla="*/ 148 h 148"/>
                <a:gd name="T44" fmla="*/ 10 w 27"/>
                <a:gd name="T45" fmla="*/ 148 h 148"/>
                <a:gd name="T46" fmla="*/ 7 w 27"/>
                <a:gd name="T47" fmla="*/ 148 h 148"/>
                <a:gd name="T48" fmla="*/ 6 w 27"/>
                <a:gd name="T49" fmla="*/ 146 h 148"/>
                <a:gd name="T50" fmla="*/ 4 w 27"/>
                <a:gd name="T51" fmla="*/ 145 h 148"/>
                <a:gd name="T52" fmla="*/ 4 w 27"/>
                <a:gd name="T53" fmla="*/ 144 h 148"/>
                <a:gd name="T54" fmla="*/ 4 w 27"/>
                <a:gd name="T55" fmla="*/ 142 h 148"/>
                <a:gd name="T56" fmla="*/ 4 w 27"/>
                <a:gd name="T57" fmla="*/ 141 h 148"/>
                <a:gd name="T58" fmla="*/ 0 w 27"/>
                <a:gd name="T59" fmla="*/ 1 h 148"/>
                <a:gd name="T60" fmla="*/ 1 w 27"/>
                <a:gd name="T61" fmla="*/ 1 h 148"/>
                <a:gd name="T62" fmla="*/ 1 w 27"/>
                <a:gd name="T63"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148">
                  <a:moveTo>
                    <a:pt x="1" y="0"/>
                  </a:moveTo>
                  <a:lnTo>
                    <a:pt x="2" y="1"/>
                  </a:lnTo>
                  <a:lnTo>
                    <a:pt x="2" y="1"/>
                  </a:lnTo>
                  <a:lnTo>
                    <a:pt x="6" y="141"/>
                  </a:lnTo>
                  <a:lnTo>
                    <a:pt x="6" y="142"/>
                  </a:lnTo>
                  <a:lnTo>
                    <a:pt x="6" y="144"/>
                  </a:lnTo>
                  <a:lnTo>
                    <a:pt x="7" y="145"/>
                  </a:lnTo>
                  <a:lnTo>
                    <a:pt x="9" y="145"/>
                  </a:lnTo>
                  <a:lnTo>
                    <a:pt x="10" y="145"/>
                  </a:lnTo>
                  <a:lnTo>
                    <a:pt x="14" y="145"/>
                  </a:lnTo>
                  <a:lnTo>
                    <a:pt x="18" y="145"/>
                  </a:lnTo>
                  <a:lnTo>
                    <a:pt x="22" y="145"/>
                  </a:lnTo>
                  <a:lnTo>
                    <a:pt x="24" y="145"/>
                  </a:lnTo>
                  <a:lnTo>
                    <a:pt x="26" y="145"/>
                  </a:lnTo>
                  <a:lnTo>
                    <a:pt x="27" y="145"/>
                  </a:lnTo>
                  <a:lnTo>
                    <a:pt x="27" y="146"/>
                  </a:lnTo>
                  <a:lnTo>
                    <a:pt x="27" y="148"/>
                  </a:lnTo>
                  <a:lnTo>
                    <a:pt x="26" y="148"/>
                  </a:lnTo>
                  <a:lnTo>
                    <a:pt x="24" y="148"/>
                  </a:lnTo>
                  <a:lnTo>
                    <a:pt x="22" y="148"/>
                  </a:lnTo>
                  <a:lnTo>
                    <a:pt x="18" y="148"/>
                  </a:lnTo>
                  <a:lnTo>
                    <a:pt x="14" y="148"/>
                  </a:lnTo>
                  <a:lnTo>
                    <a:pt x="10" y="148"/>
                  </a:lnTo>
                  <a:lnTo>
                    <a:pt x="7" y="148"/>
                  </a:lnTo>
                  <a:lnTo>
                    <a:pt x="6" y="146"/>
                  </a:lnTo>
                  <a:lnTo>
                    <a:pt x="4" y="145"/>
                  </a:lnTo>
                  <a:lnTo>
                    <a:pt x="4" y="144"/>
                  </a:lnTo>
                  <a:lnTo>
                    <a:pt x="4" y="142"/>
                  </a:lnTo>
                  <a:lnTo>
                    <a:pt x="4" y="141"/>
                  </a:lnTo>
                  <a:lnTo>
                    <a:pt x="0" y="1"/>
                  </a:lnTo>
                  <a:lnTo>
                    <a:pt x="1" y="1"/>
                  </a:lnTo>
                  <a:lnTo>
                    <a:pt x="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3" name="Freeform 2244"/>
            <p:cNvSpPr>
              <a:spLocks noEditPoints="1"/>
            </p:cNvSpPr>
            <p:nvPr/>
          </p:nvSpPr>
          <p:spPr bwMode="auto">
            <a:xfrm>
              <a:off x="7078663" y="969963"/>
              <a:ext cx="47625" cy="241300"/>
            </a:xfrm>
            <a:custGeom>
              <a:avLst/>
              <a:gdLst>
                <a:gd name="T0" fmla="*/ 28 w 30"/>
                <a:gd name="T1" fmla="*/ 147 h 152"/>
                <a:gd name="T2" fmla="*/ 28 w 30"/>
                <a:gd name="T3" fmla="*/ 148 h 152"/>
                <a:gd name="T4" fmla="*/ 28 w 30"/>
                <a:gd name="T5" fmla="*/ 148 h 152"/>
                <a:gd name="T6" fmla="*/ 28 w 30"/>
                <a:gd name="T7" fmla="*/ 148 h 152"/>
                <a:gd name="T8" fmla="*/ 28 w 30"/>
                <a:gd name="T9" fmla="*/ 148 h 152"/>
                <a:gd name="T10" fmla="*/ 28 w 30"/>
                <a:gd name="T11" fmla="*/ 148 h 152"/>
                <a:gd name="T12" fmla="*/ 28 w 30"/>
                <a:gd name="T13" fmla="*/ 148 h 152"/>
                <a:gd name="T14" fmla="*/ 28 w 30"/>
                <a:gd name="T15" fmla="*/ 147 h 152"/>
                <a:gd name="T16" fmla="*/ 6 w 30"/>
                <a:gd name="T17" fmla="*/ 142 h 152"/>
                <a:gd name="T18" fmla="*/ 6 w 30"/>
                <a:gd name="T19" fmla="*/ 142 h 152"/>
                <a:gd name="T20" fmla="*/ 6 w 30"/>
                <a:gd name="T21" fmla="*/ 142 h 152"/>
                <a:gd name="T22" fmla="*/ 6 w 30"/>
                <a:gd name="T23" fmla="*/ 142 h 152"/>
                <a:gd name="T24" fmla="*/ 6 w 30"/>
                <a:gd name="T25" fmla="*/ 142 h 152"/>
                <a:gd name="T26" fmla="*/ 6 w 30"/>
                <a:gd name="T27" fmla="*/ 142 h 152"/>
                <a:gd name="T28" fmla="*/ 3 w 30"/>
                <a:gd name="T29" fmla="*/ 0 h 152"/>
                <a:gd name="T30" fmla="*/ 3 w 30"/>
                <a:gd name="T31" fmla="*/ 0 h 152"/>
                <a:gd name="T32" fmla="*/ 3 w 30"/>
                <a:gd name="T33" fmla="*/ 0 h 152"/>
                <a:gd name="T34" fmla="*/ 6 w 30"/>
                <a:gd name="T35" fmla="*/ 2 h 152"/>
                <a:gd name="T36" fmla="*/ 7 w 30"/>
                <a:gd name="T37" fmla="*/ 3 h 152"/>
                <a:gd name="T38" fmla="*/ 9 w 30"/>
                <a:gd name="T39" fmla="*/ 143 h 152"/>
                <a:gd name="T40" fmla="*/ 9 w 30"/>
                <a:gd name="T41" fmla="*/ 143 h 152"/>
                <a:gd name="T42" fmla="*/ 9 w 30"/>
                <a:gd name="T43" fmla="*/ 143 h 152"/>
                <a:gd name="T44" fmla="*/ 9 w 30"/>
                <a:gd name="T45" fmla="*/ 144 h 152"/>
                <a:gd name="T46" fmla="*/ 9 w 30"/>
                <a:gd name="T47" fmla="*/ 144 h 152"/>
                <a:gd name="T48" fmla="*/ 11 w 30"/>
                <a:gd name="T49" fmla="*/ 146 h 152"/>
                <a:gd name="T50" fmla="*/ 11 w 30"/>
                <a:gd name="T51" fmla="*/ 146 h 152"/>
                <a:gd name="T52" fmla="*/ 12 w 30"/>
                <a:gd name="T53" fmla="*/ 146 h 152"/>
                <a:gd name="T54" fmla="*/ 16 w 30"/>
                <a:gd name="T55" fmla="*/ 146 h 152"/>
                <a:gd name="T56" fmla="*/ 16 w 30"/>
                <a:gd name="T57" fmla="*/ 146 h 152"/>
                <a:gd name="T58" fmla="*/ 20 w 30"/>
                <a:gd name="T59" fmla="*/ 146 h 152"/>
                <a:gd name="T60" fmla="*/ 24 w 30"/>
                <a:gd name="T61" fmla="*/ 146 h 152"/>
                <a:gd name="T62" fmla="*/ 26 w 30"/>
                <a:gd name="T63" fmla="*/ 146 h 152"/>
                <a:gd name="T64" fmla="*/ 28 w 30"/>
                <a:gd name="T65" fmla="*/ 146 h 152"/>
                <a:gd name="T66" fmla="*/ 28 w 30"/>
                <a:gd name="T67" fmla="*/ 146 h 152"/>
                <a:gd name="T68" fmla="*/ 29 w 30"/>
                <a:gd name="T69" fmla="*/ 147 h 152"/>
                <a:gd name="T70" fmla="*/ 30 w 30"/>
                <a:gd name="T71" fmla="*/ 148 h 152"/>
                <a:gd name="T72" fmla="*/ 30 w 30"/>
                <a:gd name="T73" fmla="*/ 148 h 152"/>
                <a:gd name="T74" fmla="*/ 29 w 30"/>
                <a:gd name="T75" fmla="*/ 151 h 152"/>
                <a:gd name="T76" fmla="*/ 28 w 30"/>
                <a:gd name="T77" fmla="*/ 151 h 152"/>
                <a:gd name="T78" fmla="*/ 26 w 30"/>
                <a:gd name="T79" fmla="*/ 151 h 152"/>
                <a:gd name="T80" fmla="*/ 24 w 30"/>
                <a:gd name="T81" fmla="*/ 152 h 152"/>
                <a:gd name="T82" fmla="*/ 20 w 30"/>
                <a:gd name="T83" fmla="*/ 152 h 152"/>
                <a:gd name="T84" fmla="*/ 16 w 30"/>
                <a:gd name="T85" fmla="*/ 152 h 152"/>
                <a:gd name="T86" fmla="*/ 12 w 30"/>
                <a:gd name="T87" fmla="*/ 152 h 152"/>
                <a:gd name="T88" fmla="*/ 9 w 30"/>
                <a:gd name="T89" fmla="*/ 151 h 152"/>
                <a:gd name="T90" fmla="*/ 9 w 30"/>
                <a:gd name="T91" fmla="*/ 150 h 152"/>
                <a:gd name="T92" fmla="*/ 9 w 30"/>
                <a:gd name="T93" fmla="*/ 151 h 152"/>
                <a:gd name="T94" fmla="*/ 7 w 30"/>
                <a:gd name="T95" fmla="*/ 151 h 152"/>
                <a:gd name="T96" fmla="*/ 6 w 30"/>
                <a:gd name="T97" fmla="*/ 148 h 152"/>
                <a:gd name="T98" fmla="*/ 4 w 30"/>
                <a:gd name="T99" fmla="*/ 147 h 152"/>
                <a:gd name="T100" fmla="*/ 4 w 30"/>
                <a:gd name="T101" fmla="*/ 146 h 152"/>
                <a:gd name="T102" fmla="*/ 4 w 30"/>
                <a:gd name="T103" fmla="*/ 144 h 152"/>
                <a:gd name="T104" fmla="*/ 4 w 30"/>
                <a:gd name="T105" fmla="*/ 143 h 152"/>
                <a:gd name="T106" fmla="*/ 4 w 30"/>
                <a:gd name="T107" fmla="*/ 143 h 152"/>
                <a:gd name="T108" fmla="*/ 4 w 30"/>
                <a:gd name="T109" fmla="*/ 143 h 152"/>
                <a:gd name="T110" fmla="*/ 4 w 30"/>
                <a:gd name="T111" fmla="*/ 143 h 152"/>
                <a:gd name="T112" fmla="*/ 0 w 30"/>
                <a:gd name="T113" fmla="*/ 4 h 152"/>
                <a:gd name="T114" fmla="*/ 0 w 30"/>
                <a:gd name="T115" fmla="*/ 3 h 152"/>
                <a:gd name="T116" fmla="*/ 2 w 30"/>
                <a:gd name="T117" fmla="*/ 2 h 152"/>
                <a:gd name="T118" fmla="*/ 3 w 30"/>
                <a:gd name="T119"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 h="152">
                  <a:moveTo>
                    <a:pt x="28" y="147"/>
                  </a:moveTo>
                  <a:lnTo>
                    <a:pt x="28" y="148"/>
                  </a:lnTo>
                  <a:lnTo>
                    <a:pt x="28" y="148"/>
                  </a:lnTo>
                  <a:lnTo>
                    <a:pt x="28" y="148"/>
                  </a:lnTo>
                  <a:lnTo>
                    <a:pt x="28" y="148"/>
                  </a:lnTo>
                  <a:lnTo>
                    <a:pt x="28" y="148"/>
                  </a:lnTo>
                  <a:lnTo>
                    <a:pt x="28" y="148"/>
                  </a:lnTo>
                  <a:lnTo>
                    <a:pt x="28" y="147"/>
                  </a:lnTo>
                  <a:close/>
                  <a:moveTo>
                    <a:pt x="6" y="142"/>
                  </a:moveTo>
                  <a:lnTo>
                    <a:pt x="6" y="142"/>
                  </a:lnTo>
                  <a:lnTo>
                    <a:pt x="6" y="142"/>
                  </a:lnTo>
                  <a:lnTo>
                    <a:pt x="6" y="142"/>
                  </a:lnTo>
                  <a:lnTo>
                    <a:pt x="6" y="142"/>
                  </a:lnTo>
                  <a:lnTo>
                    <a:pt x="6" y="142"/>
                  </a:lnTo>
                  <a:close/>
                  <a:moveTo>
                    <a:pt x="3" y="0"/>
                  </a:moveTo>
                  <a:lnTo>
                    <a:pt x="3" y="0"/>
                  </a:lnTo>
                  <a:lnTo>
                    <a:pt x="3" y="0"/>
                  </a:lnTo>
                  <a:lnTo>
                    <a:pt x="6" y="2"/>
                  </a:lnTo>
                  <a:lnTo>
                    <a:pt x="7" y="3"/>
                  </a:lnTo>
                  <a:lnTo>
                    <a:pt x="9" y="143"/>
                  </a:lnTo>
                  <a:lnTo>
                    <a:pt x="9" y="143"/>
                  </a:lnTo>
                  <a:lnTo>
                    <a:pt x="9" y="143"/>
                  </a:lnTo>
                  <a:lnTo>
                    <a:pt x="9" y="144"/>
                  </a:lnTo>
                  <a:lnTo>
                    <a:pt x="9" y="144"/>
                  </a:lnTo>
                  <a:lnTo>
                    <a:pt x="11" y="146"/>
                  </a:lnTo>
                  <a:lnTo>
                    <a:pt x="11" y="146"/>
                  </a:lnTo>
                  <a:lnTo>
                    <a:pt x="12" y="146"/>
                  </a:lnTo>
                  <a:lnTo>
                    <a:pt x="16" y="146"/>
                  </a:lnTo>
                  <a:lnTo>
                    <a:pt x="16" y="146"/>
                  </a:lnTo>
                  <a:lnTo>
                    <a:pt x="20" y="146"/>
                  </a:lnTo>
                  <a:lnTo>
                    <a:pt x="24" y="146"/>
                  </a:lnTo>
                  <a:lnTo>
                    <a:pt x="26" y="146"/>
                  </a:lnTo>
                  <a:lnTo>
                    <a:pt x="28" y="146"/>
                  </a:lnTo>
                  <a:lnTo>
                    <a:pt x="28" y="146"/>
                  </a:lnTo>
                  <a:lnTo>
                    <a:pt x="29" y="147"/>
                  </a:lnTo>
                  <a:lnTo>
                    <a:pt x="30" y="148"/>
                  </a:lnTo>
                  <a:lnTo>
                    <a:pt x="30" y="148"/>
                  </a:lnTo>
                  <a:lnTo>
                    <a:pt x="29" y="151"/>
                  </a:lnTo>
                  <a:lnTo>
                    <a:pt x="28" y="151"/>
                  </a:lnTo>
                  <a:lnTo>
                    <a:pt x="26" y="151"/>
                  </a:lnTo>
                  <a:lnTo>
                    <a:pt x="24" y="152"/>
                  </a:lnTo>
                  <a:lnTo>
                    <a:pt x="20" y="152"/>
                  </a:lnTo>
                  <a:lnTo>
                    <a:pt x="16" y="152"/>
                  </a:lnTo>
                  <a:lnTo>
                    <a:pt x="12" y="152"/>
                  </a:lnTo>
                  <a:lnTo>
                    <a:pt x="9" y="151"/>
                  </a:lnTo>
                  <a:lnTo>
                    <a:pt x="9" y="150"/>
                  </a:lnTo>
                  <a:lnTo>
                    <a:pt x="9" y="151"/>
                  </a:lnTo>
                  <a:lnTo>
                    <a:pt x="7" y="151"/>
                  </a:lnTo>
                  <a:lnTo>
                    <a:pt x="6" y="148"/>
                  </a:lnTo>
                  <a:lnTo>
                    <a:pt x="4" y="147"/>
                  </a:lnTo>
                  <a:lnTo>
                    <a:pt x="4" y="146"/>
                  </a:lnTo>
                  <a:lnTo>
                    <a:pt x="4" y="144"/>
                  </a:lnTo>
                  <a:lnTo>
                    <a:pt x="4" y="143"/>
                  </a:lnTo>
                  <a:lnTo>
                    <a:pt x="4" y="143"/>
                  </a:lnTo>
                  <a:lnTo>
                    <a:pt x="4" y="143"/>
                  </a:lnTo>
                  <a:lnTo>
                    <a:pt x="4" y="143"/>
                  </a:lnTo>
                  <a:lnTo>
                    <a:pt x="0" y="4"/>
                  </a:lnTo>
                  <a:lnTo>
                    <a:pt x="0" y="3"/>
                  </a:lnTo>
                  <a:lnTo>
                    <a:pt x="2" y="2"/>
                  </a:lnTo>
                  <a:lnTo>
                    <a:pt x="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grpSp>
          <p:nvGrpSpPr>
            <p:cNvPr id="34" name="组合 33"/>
            <p:cNvGrpSpPr/>
            <p:nvPr/>
          </p:nvGrpSpPr>
          <p:grpSpPr>
            <a:xfrm>
              <a:off x="6994526" y="580231"/>
              <a:ext cx="152400" cy="207963"/>
              <a:chOff x="7733288" y="755650"/>
              <a:chExt cx="152400" cy="207963"/>
            </a:xfrm>
            <a:grpFill/>
          </p:grpSpPr>
          <p:sp>
            <p:nvSpPr>
              <p:cNvPr id="35" name="Freeform 2208"/>
              <p:cNvSpPr>
                <a:spLocks noEditPoints="1"/>
              </p:cNvSpPr>
              <p:nvPr/>
            </p:nvSpPr>
            <p:spPr bwMode="auto">
              <a:xfrm>
                <a:off x="7734876" y="758825"/>
                <a:ext cx="146050" cy="168275"/>
              </a:xfrm>
              <a:custGeom>
                <a:avLst/>
                <a:gdLst>
                  <a:gd name="T0" fmla="*/ 46 w 92"/>
                  <a:gd name="T1" fmla="*/ 3 h 106"/>
                  <a:gd name="T2" fmla="*/ 30 w 92"/>
                  <a:gd name="T3" fmla="*/ 7 h 106"/>
                  <a:gd name="T4" fmla="*/ 16 w 92"/>
                  <a:gd name="T5" fmla="*/ 17 h 106"/>
                  <a:gd name="T6" fmla="*/ 7 w 92"/>
                  <a:gd name="T7" fmla="*/ 33 h 106"/>
                  <a:gd name="T8" fmla="*/ 4 w 92"/>
                  <a:gd name="T9" fmla="*/ 53 h 106"/>
                  <a:gd name="T10" fmla="*/ 7 w 92"/>
                  <a:gd name="T11" fmla="*/ 72 h 106"/>
                  <a:gd name="T12" fmla="*/ 16 w 92"/>
                  <a:gd name="T13" fmla="*/ 88 h 106"/>
                  <a:gd name="T14" fmla="*/ 30 w 92"/>
                  <a:gd name="T15" fmla="*/ 98 h 106"/>
                  <a:gd name="T16" fmla="*/ 46 w 92"/>
                  <a:gd name="T17" fmla="*/ 102 h 106"/>
                  <a:gd name="T18" fmla="*/ 63 w 92"/>
                  <a:gd name="T19" fmla="*/ 98 h 106"/>
                  <a:gd name="T20" fmla="*/ 78 w 92"/>
                  <a:gd name="T21" fmla="*/ 88 h 106"/>
                  <a:gd name="T22" fmla="*/ 87 w 92"/>
                  <a:gd name="T23" fmla="*/ 72 h 106"/>
                  <a:gd name="T24" fmla="*/ 89 w 92"/>
                  <a:gd name="T25" fmla="*/ 53 h 106"/>
                  <a:gd name="T26" fmla="*/ 87 w 92"/>
                  <a:gd name="T27" fmla="*/ 33 h 106"/>
                  <a:gd name="T28" fmla="*/ 78 w 92"/>
                  <a:gd name="T29" fmla="*/ 17 h 106"/>
                  <a:gd name="T30" fmla="*/ 63 w 92"/>
                  <a:gd name="T31" fmla="*/ 7 h 106"/>
                  <a:gd name="T32" fmla="*/ 46 w 92"/>
                  <a:gd name="T33" fmla="*/ 3 h 106"/>
                  <a:gd name="T34" fmla="*/ 46 w 92"/>
                  <a:gd name="T35" fmla="*/ 0 h 106"/>
                  <a:gd name="T36" fmla="*/ 62 w 92"/>
                  <a:gd name="T37" fmla="*/ 3 h 106"/>
                  <a:gd name="T38" fmla="*/ 74 w 92"/>
                  <a:gd name="T39" fmla="*/ 9 h 106"/>
                  <a:gd name="T40" fmla="*/ 84 w 92"/>
                  <a:gd name="T41" fmla="*/ 21 h 106"/>
                  <a:gd name="T42" fmla="*/ 91 w 92"/>
                  <a:gd name="T43" fmla="*/ 36 h 106"/>
                  <a:gd name="T44" fmla="*/ 92 w 92"/>
                  <a:gd name="T45" fmla="*/ 53 h 106"/>
                  <a:gd name="T46" fmla="*/ 91 w 92"/>
                  <a:gd name="T47" fmla="*/ 70 h 106"/>
                  <a:gd name="T48" fmla="*/ 84 w 92"/>
                  <a:gd name="T49" fmla="*/ 84 h 106"/>
                  <a:gd name="T50" fmla="*/ 74 w 92"/>
                  <a:gd name="T51" fmla="*/ 96 h 106"/>
                  <a:gd name="T52" fmla="*/ 62 w 92"/>
                  <a:gd name="T53" fmla="*/ 102 h 106"/>
                  <a:gd name="T54" fmla="*/ 46 w 92"/>
                  <a:gd name="T55" fmla="*/ 106 h 106"/>
                  <a:gd name="T56" fmla="*/ 32 w 92"/>
                  <a:gd name="T57" fmla="*/ 102 h 106"/>
                  <a:gd name="T58" fmla="*/ 20 w 92"/>
                  <a:gd name="T59" fmla="*/ 96 h 106"/>
                  <a:gd name="T60" fmla="*/ 9 w 92"/>
                  <a:gd name="T61" fmla="*/ 84 h 106"/>
                  <a:gd name="T62" fmla="*/ 3 w 92"/>
                  <a:gd name="T63" fmla="*/ 70 h 106"/>
                  <a:gd name="T64" fmla="*/ 0 w 92"/>
                  <a:gd name="T65" fmla="*/ 53 h 106"/>
                  <a:gd name="T66" fmla="*/ 3 w 92"/>
                  <a:gd name="T67" fmla="*/ 36 h 106"/>
                  <a:gd name="T68" fmla="*/ 9 w 92"/>
                  <a:gd name="T69" fmla="*/ 21 h 106"/>
                  <a:gd name="T70" fmla="*/ 20 w 92"/>
                  <a:gd name="T71" fmla="*/ 9 h 106"/>
                  <a:gd name="T72" fmla="*/ 32 w 92"/>
                  <a:gd name="T73" fmla="*/ 3 h 106"/>
                  <a:gd name="T74" fmla="*/ 46 w 92"/>
                  <a:gd name="T75"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2" h="106">
                    <a:moveTo>
                      <a:pt x="46" y="3"/>
                    </a:moveTo>
                    <a:lnTo>
                      <a:pt x="30" y="7"/>
                    </a:lnTo>
                    <a:lnTo>
                      <a:pt x="16" y="17"/>
                    </a:lnTo>
                    <a:lnTo>
                      <a:pt x="7" y="33"/>
                    </a:lnTo>
                    <a:lnTo>
                      <a:pt x="4" y="53"/>
                    </a:lnTo>
                    <a:lnTo>
                      <a:pt x="7" y="72"/>
                    </a:lnTo>
                    <a:lnTo>
                      <a:pt x="16" y="88"/>
                    </a:lnTo>
                    <a:lnTo>
                      <a:pt x="30" y="98"/>
                    </a:lnTo>
                    <a:lnTo>
                      <a:pt x="46" y="102"/>
                    </a:lnTo>
                    <a:lnTo>
                      <a:pt x="63" y="98"/>
                    </a:lnTo>
                    <a:lnTo>
                      <a:pt x="78" y="88"/>
                    </a:lnTo>
                    <a:lnTo>
                      <a:pt x="87" y="72"/>
                    </a:lnTo>
                    <a:lnTo>
                      <a:pt x="89" y="53"/>
                    </a:lnTo>
                    <a:lnTo>
                      <a:pt x="87" y="33"/>
                    </a:lnTo>
                    <a:lnTo>
                      <a:pt x="78" y="17"/>
                    </a:lnTo>
                    <a:lnTo>
                      <a:pt x="63" y="7"/>
                    </a:lnTo>
                    <a:lnTo>
                      <a:pt x="46" y="3"/>
                    </a:lnTo>
                    <a:close/>
                    <a:moveTo>
                      <a:pt x="46" y="0"/>
                    </a:moveTo>
                    <a:lnTo>
                      <a:pt x="62" y="3"/>
                    </a:lnTo>
                    <a:lnTo>
                      <a:pt x="74" y="9"/>
                    </a:lnTo>
                    <a:lnTo>
                      <a:pt x="84" y="21"/>
                    </a:lnTo>
                    <a:lnTo>
                      <a:pt x="91" y="36"/>
                    </a:lnTo>
                    <a:lnTo>
                      <a:pt x="92" y="53"/>
                    </a:lnTo>
                    <a:lnTo>
                      <a:pt x="91" y="70"/>
                    </a:lnTo>
                    <a:lnTo>
                      <a:pt x="84" y="84"/>
                    </a:lnTo>
                    <a:lnTo>
                      <a:pt x="74" y="96"/>
                    </a:lnTo>
                    <a:lnTo>
                      <a:pt x="62" y="102"/>
                    </a:lnTo>
                    <a:lnTo>
                      <a:pt x="46" y="106"/>
                    </a:lnTo>
                    <a:lnTo>
                      <a:pt x="32" y="102"/>
                    </a:lnTo>
                    <a:lnTo>
                      <a:pt x="20" y="96"/>
                    </a:lnTo>
                    <a:lnTo>
                      <a:pt x="9" y="84"/>
                    </a:lnTo>
                    <a:lnTo>
                      <a:pt x="3" y="70"/>
                    </a:lnTo>
                    <a:lnTo>
                      <a:pt x="0" y="53"/>
                    </a:lnTo>
                    <a:lnTo>
                      <a:pt x="3" y="36"/>
                    </a:lnTo>
                    <a:lnTo>
                      <a:pt x="9" y="21"/>
                    </a:lnTo>
                    <a:lnTo>
                      <a:pt x="20" y="9"/>
                    </a:lnTo>
                    <a:lnTo>
                      <a:pt x="32" y="3"/>
                    </a:lnTo>
                    <a:lnTo>
                      <a:pt x="46"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6" name="Freeform 2209"/>
              <p:cNvSpPr>
                <a:spLocks noEditPoints="1"/>
              </p:cNvSpPr>
              <p:nvPr/>
            </p:nvSpPr>
            <p:spPr bwMode="auto">
              <a:xfrm>
                <a:off x="7733288" y="755650"/>
                <a:ext cx="152400" cy="174625"/>
              </a:xfrm>
              <a:custGeom>
                <a:avLst/>
                <a:gdLst>
                  <a:gd name="T0" fmla="*/ 47 w 96"/>
                  <a:gd name="T1" fmla="*/ 6 h 110"/>
                  <a:gd name="T2" fmla="*/ 31 w 96"/>
                  <a:gd name="T3" fmla="*/ 10 h 110"/>
                  <a:gd name="T4" fmla="*/ 18 w 96"/>
                  <a:gd name="T5" fmla="*/ 21 h 110"/>
                  <a:gd name="T6" fmla="*/ 9 w 96"/>
                  <a:gd name="T7" fmla="*/ 36 h 110"/>
                  <a:gd name="T8" fmla="*/ 7 w 96"/>
                  <a:gd name="T9" fmla="*/ 55 h 110"/>
                  <a:gd name="T10" fmla="*/ 9 w 96"/>
                  <a:gd name="T11" fmla="*/ 74 h 110"/>
                  <a:gd name="T12" fmla="*/ 18 w 96"/>
                  <a:gd name="T13" fmla="*/ 89 h 110"/>
                  <a:gd name="T14" fmla="*/ 31 w 96"/>
                  <a:gd name="T15" fmla="*/ 99 h 110"/>
                  <a:gd name="T16" fmla="*/ 47 w 96"/>
                  <a:gd name="T17" fmla="*/ 103 h 110"/>
                  <a:gd name="T18" fmla="*/ 64 w 96"/>
                  <a:gd name="T19" fmla="*/ 99 h 110"/>
                  <a:gd name="T20" fmla="*/ 77 w 96"/>
                  <a:gd name="T21" fmla="*/ 89 h 110"/>
                  <a:gd name="T22" fmla="*/ 86 w 96"/>
                  <a:gd name="T23" fmla="*/ 74 h 110"/>
                  <a:gd name="T24" fmla="*/ 89 w 96"/>
                  <a:gd name="T25" fmla="*/ 55 h 110"/>
                  <a:gd name="T26" fmla="*/ 86 w 96"/>
                  <a:gd name="T27" fmla="*/ 36 h 110"/>
                  <a:gd name="T28" fmla="*/ 77 w 96"/>
                  <a:gd name="T29" fmla="*/ 21 h 110"/>
                  <a:gd name="T30" fmla="*/ 64 w 96"/>
                  <a:gd name="T31" fmla="*/ 10 h 110"/>
                  <a:gd name="T32" fmla="*/ 47 w 96"/>
                  <a:gd name="T33" fmla="*/ 6 h 110"/>
                  <a:gd name="T34" fmla="*/ 47 w 96"/>
                  <a:gd name="T35" fmla="*/ 0 h 110"/>
                  <a:gd name="T36" fmla="*/ 63 w 96"/>
                  <a:gd name="T37" fmla="*/ 4 h 110"/>
                  <a:gd name="T38" fmla="*/ 76 w 96"/>
                  <a:gd name="T39" fmla="*/ 11 h 110"/>
                  <a:gd name="T40" fmla="*/ 86 w 96"/>
                  <a:gd name="T41" fmla="*/ 23 h 110"/>
                  <a:gd name="T42" fmla="*/ 93 w 96"/>
                  <a:gd name="T43" fmla="*/ 38 h 110"/>
                  <a:gd name="T44" fmla="*/ 96 w 96"/>
                  <a:gd name="T45" fmla="*/ 55 h 110"/>
                  <a:gd name="T46" fmla="*/ 93 w 96"/>
                  <a:gd name="T47" fmla="*/ 72 h 110"/>
                  <a:gd name="T48" fmla="*/ 86 w 96"/>
                  <a:gd name="T49" fmla="*/ 87 h 110"/>
                  <a:gd name="T50" fmla="*/ 76 w 96"/>
                  <a:gd name="T51" fmla="*/ 99 h 110"/>
                  <a:gd name="T52" fmla="*/ 63 w 96"/>
                  <a:gd name="T53" fmla="*/ 107 h 110"/>
                  <a:gd name="T54" fmla="*/ 47 w 96"/>
                  <a:gd name="T55" fmla="*/ 110 h 110"/>
                  <a:gd name="T56" fmla="*/ 33 w 96"/>
                  <a:gd name="T57" fmla="*/ 107 h 110"/>
                  <a:gd name="T58" fmla="*/ 20 w 96"/>
                  <a:gd name="T59" fmla="*/ 99 h 110"/>
                  <a:gd name="T60" fmla="*/ 9 w 96"/>
                  <a:gd name="T61" fmla="*/ 87 h 110"/>
                  <a:gd name="T62" fmla="*/ 3 w 96"/>
                  <a:gd name="T63" fmla="*/ 72 h 110"/>
                  <a:gd name="T64" fmla="*/ 0 w 96"/>
                  <a:gd name="T65" fmla="*/ 55 h 110"/>
                  <a:gd name="T66" fmla="*/ 1 w 96"/>
                  <a:gd name="T67" fmla="*/ 55 h 110"/>
                  <a:gd name="T68" fmla="*/ 0 w 96"/>
                  <a:gd name="T69" fmla="*/ 55 h 110"/>
                  <a:gd name="T70" fmla="*/ 3 w 96"/>
                  <a:gd name="T71" fmla="*/ 38 h 110"/>
                  <a:gd name="T72" fmla="*/ 9 w 96"/>
                  <a:gd name="T73" fmla="*/ 23 h 110"/>
                  <a:gd name="T74" fmla="*/ 20 w 96"/>
                  <a:gd name="T75" fmla="*/ 11 h 110"/>
                  <a:gd name="T76" fmla="*/ 33 w 96"/>
                  <a:gd name="T77" fmla="*/ 4 h 110"/>
                  <a:gd name="T78" fmla="*/ 47 w 96"/>
                  <a:gd name="T79"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6" h="110">
                    <a:moveTo>
                      <a:pt x="47" y="6"/>
                    </a:moveTo>
                    <a:lnTo>
                      <a:pt x="31" y="10"/>
                    </a:lnTo>
                    <a:lnTo>
                      <a:pt x="18" y="21"/>
                    </a:lnTo>
                    <a:lnTo>
                      <a:pt x="9" y="36"/>
                    </a:lnTo>
                    <a:lnTo>
                      <a:pt x="7" y="55"/>
                    </a:lnTo>
                    <a:lnTo>
                      <a:pt x="9" y="74"/>
                    </a:lnTo>
                    <a:lnTo>
                      <a:pt x="18" y="89"/>
                    </a:lnTo>
                    <a:lnTo>
                      <a:pt x="31" y="99"/>
                    </a:lnTo>
                    <a:lnTo>
                      <a:pt x="47" y="103"/>
                    </a:lnTo>
                    <a:lnTo>
                      <a:pt x="64" y="99"/>
                    </a:lnTo>
                    <a:lnTo>
                      <a:pt x="77" y="89"/>
                    </a:lnTo>
                    <a:lnTo>
                      <a:pt x="86" y="74"/>
                    </a:lnTo>
                    <a:lnTo>
                      <a:pt x="89" y="55"/>
                    </a:lnTo>
                    <a:lnTo>
                      <a:pt x="86" y="36"/>
                    </a:lnTo>
                    <a:lnTo>
                      <a:pt x="77" y="21"/>
                    </a:lnTo>
                    <a:lnTo>
                      <a:pt x="64" y="10"/>
                    </a:lnTo>
                    <a:lnTo>
                      <a:pt x="47" y="6"/>
                    </a:lnTo>
                    <a:close/>
                    <a:moveTo>
                      <a:pt x="47" y="0"/>
                    </a:moveTo>
                    <a:lnTo>
                      <a:pt x="63" y="4"/>
                    </a:lnTo>
                    <a:lnTo>
                      <a:pt x="76" y="11"/>
                    </a:lnTo>
                    <a:lnTo>
                      <a:pt x="86" y="23"/>
                    </a:lnTo>
                    <a:lnTo>
                      <a:pt x="93" y="38"/>
                    </a:lnTo>
                    <a:lnTo>
                      <a:pt x="96" y="55"/>
                    </a:lnTo>
                    <a:lnTo>
                      <a:pt x="93" y="72"/>
                    </a:lnTo>
                    <a:lnTo>
                      <a:pt x="86" y="87"/>
                    </a:lnTo>
                    <a:lnTo>
                      <a:pt x="76" y="99"/>
                    </a:lnTo>
                    <a:lnTo>
                      <a:pt x="63" y="107"/>
                    </a:lnTo>
                    <a:lnTo>
                      <a:pt x="47" y="110"/>
                    </a:lnTo>
                    <a:lnTo>
                      <a:pt x="33" y="107"/>
                    </a:lnTo>
                    <a:lnTo>
                      <a:pt x="20" y="99"/>
                    </a:lnTo>
                    <a:lnTo>
                      <a:pt x="9" y="87"/>
                    </a:lnTo>
                    <a:lnTo>
                      <a:pt x="3" y="72"/>
                    </a:lnTo>
                    <a:lnTo>
                      <a:pt x="0" y="55"/>
                    </a:lnTo>
                    <a:lnTo>
                      <a:pt x="1" y="55"/>
                    </a:lnTo>
                    <a:lnTo>
                      <a:pt x="0" y="55"/>
                    </a:lnTo>
                    <a:lnTo>
                      <a:pt x="3" y="38"/>
                    </a:lnTo>
                    <a:lnTo>
                      <a:pt x="9" y="23"/>
                    </a:lnTo>
                    <a:lnTo>
                      <a:pt x="20" y="11"/>
                    </a:lnTo>
                    <a:lnTo>
                      <a:pt x="33" y="4"/>
                    </a:lnTo>
                    <a:lnTo>
                      <a:pt x="4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7" name="Freeform 2210"/>
              <p:cNvSpPr/>
              <p:nvPr/>
            </p:nvSpPr>
            <p:spPr bwMode="auto">
              <a:xfrm>
                <a:off x="7787263" y="790575"/>
                <a:ext cx="7938" cy="4763"/>
              </a:xfrm>
              <a:custGeom>
                <a:avLst/>
                <a:gdLst>
                  <a:gd name="T0" fmla="*/ 1 w 5"/>
                  <a:gd name="T1" fmla="*/ 0 h 3"/>
                  <a:gd name="T2" fmla="*/ 4 w 5"/>
                  <a:gd name="T3" fmla="*/ 0 h 3"/>
                  <a:gd name="T4" fmla="*/ 4 w 5"/>
                  <a:gd name="T5" fmla="*/ 0 h 3"/>
                  <a:gd name="T6" fmla="*/ 5 w 5"/>
                  <a:gd name="T7" fmla="*/ 1 h 3"/>
                  <a:gd name="T8" fmla="*/ 4 w 5"/>
                  <a:gd name="T9" fmla="*/ 3 h 3"/>
                  <a:gd name="T10" fmla="*/ 4 w 5"/>
                  <a:gd name="T11" fmla="*/ 3 h 3"/>
                  <a:gd name="T12" fmla="*/ 1 w 5"/>
                  <a:gd name="T13" fmla="*/ 3 h 3"/>
                  <a:gd name="T14" fmla="*/ 0 w 5"/>
                  <a:gd name="T15" fmla="*/ 3 h 3"/>
                  <a:gd name="T16" fmla="*/ 0 w 5"/>
                  <a:gd name="T17" fmla="*/ 1 h 3"/>
                  <a:gd name="T18" fmla="*/ 0 w 5"/>
                  <a:gd name="T19" fmla="*/ 0 h 3"/>
                  <a:gd name="T20" fmla="*/ 1 w 5"/>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3">
                    <a:moveTo>
                      <a:pt x="1" y="0"/>
                    </a:moveTo>
                    <a:lnTo>
                      <a:pt x="4" y="0"/>
                    </a:lnTo>
                    <a:lnTo>
                      <a:pt x="4" y="0"/>
                    </a:lnTo>
                    <a:lnTo>
                      <a:pt x="5" y="1"/>
                    </a:lnTo>
                    <a:lnTo>
                      <a:pt x="4" y="3"/>
                    </a:lnTo>
                    <a:lnTo>
                      <a:pt x="4" y="3"/>
                    </a:lnTo>
                    <a:lnTo>
                      <a:pt x="1" y="3"/>
                    </a:lnTo>
                    <a:lnTo>
                      <a:pt x="0" y="3"/>
                    </a:lnTo>
                    <a:lnTo>
                      <a:pt x="0" y="1"/>
                    </a:lnTo>
                    <a:lnTo>
                      <a:pt x="0" y="0"/>
                    </a:lnTo>
                    <a:lnTo>
                      <a:pt x="1"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8" name="Freeform 2211"/>
              <p:cNvSpPr/>
              <p:nvPr/>
            </p:nvSpPr>
            <p:spPr bwMode="auto">
              <a:xfrm>
                <a:off x="7782501" y="788988"/>
                <a:ext cx="15875" cy="7938"/>
              </a:xfrm>
              <a:custGeom>
                <a:avLst/>
                <a:gdLst>
                  <a:gd name="T0" fmla="*/ 4 w 10"/>
                  <a:gd name="T1" fmla="*/ 0 h 5"/>
                  <a:gd name="T2" fmla="*/ 7 w 10"/>
                  <a:gd name="T3" fmla="*/ 0 h 5"/>
                  <a:gd name="T4" fmla="*/ 8 w 10"/>
                  <a:gd name="T5" fmla="*/ 0 h 5"/>
                  <a:gd name="T6" fmla="*/ 10 w 10"/>
                  <a:gd name="T7" fmla="*/ 2 h 5"/>
                  <a:gd name="T8" fmla="*/ 8 w 10"/>
                  <a:gd name="T9" fmla="*/ 5 h 5"/>
                  <a:gd name="T10" fmla="*/ 7 w 10"/>
                  <a:gd name="T11" fmla="*/ 5 h 5"/>
                  <a:gd name="T12" fmla="*/ 4 w 10"/>
                  <a:gd name="T13" fmla="*/ 5 h 5"/>
                  <a:gd name="T14" fmla="*/ 2 w 10"/>
                  <a:gd name="T15" fmla="*/ 5 h 5"/>
                  <a:gd name="T16" fmla="*/ 0 w 10"/>
                  <a:gd name="T17" fmla="*/ 2 h 5"/>
                  <a:gd name="T18" fmla="*/ 2 w 10"/>
                  <a:gd name="T19" fmla="*/ 0 h 5"/>
                  <a:gd name="T20" fmla="*/ 4 w 10"/>
                  <a:gd name="T2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5">
                    <a:moveTo>
                      <a:pt x="4" y="0"/>
                    </a:moveTo>
                    <a:lnTo>
                      <a:pt x="7" y="0"/>
                    </a:lnTo>
                    <a:lnTo>
                      <a:pt x="8" y="0"/>
                    </a:lnTo>
                    <a:lnTo>
                      <a:pt x="10" y="2"/>
                    </a:lnTo>
                    <a:lnTo>
                      <a:pt x="8" y="5"/>
                    </a:lnTo>
                    <a:lnTo>
                      <a:pt x="7" y="5"/>
                    </a:lnTo>
                    <a:lnTo>
                      <a:pt x="4" y="5"/>
                    </a:lnTo>
                    <a:lnTo>
                      <a:pt x="2" y="5"/>
                    </a:lnTo>
                    <a:lnTo>
                      <a:pt x="0" y="2"/>
                    </a:lnTo>
                    <a:lnTo>
                      <a:pt x="2" y="0"/>
                    </a:lnTo>
                    <a:lnTo>
                      <a:pt x="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39" name="Freeform 2212"/>
              <p:cNvSpPr/>
              <p:nvPr/>
            </p:nvSpPr>
            <p:spPr bwMode="auto">
              <a:xfrm>
                <a:off x="7825363" y="784225"/>
                <a:ext cx="11113" cy="6350"/>
              </a:xfrm>
              <a:custGeom>
                <a:avLst/>
                <a:gdLst>
                  <a:gd name="T0" fmla="*/ 5 w 7"/>
                  <a:gd name="T1" fmla="*/ 0 h 4"/>
                  <a:gd name="T2" fmla="*/ 6 w 7"/>
                  <a:gd name="T3" fmla="*/ 0 h 4"/>
                  <a:gd name="T4" fmla="*/ 7 w 7"/>
                  <a:gd name="T5" fmla="*/ 0 h 4"/>
                  <a:gd name="T6" fmla="*/ 6 w 7"/>
                  <a:gd name="T7" fmla="*/ 1 h 4"/>
                  <a:gd name="T8" fmla="*/ 6 w 7"/>
                  <a:gd name="T9" fmla="*/ 3 h 4"/>
                  <a:gd name="T10" fmla="*/ 2 w 7"/>
                  <a:gd name="T11" fmla="*/ 4 h 4"/>
                  <a:gd name="T12" fmla="*/ 1 w 7"/>
                  <a:gd name="T13" fmla="*/ 4 h 4"/>
                  <a:gd name="T14" fmla="*/ 1 w 7"/>
                  <a:gd name="T15" fmla="*/ 4 h 4"/>
                  <a:gd name="T16" fmla="*/ 0 w 7"/>
                  <a:gd name="T17" fmla="*/ 3 h 4"/>
                  <a:gd name="T18" fmla="*/ 0 w 7"/>
                  <a:gd name="T19" fmla="*/ 1 h 4"/>
                  <a:gd name="T20" fmla="*/ 1 w 7"/>
                  <a:gd name="T21" fmla="*/ 1 h 4"/>
                  <a:gd name="T22" fmla="*/ 5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5" y="0"/>
                    </a:moveTo>
                    <a:lnTo>
                      <a:pt x="6" y="0"/>
                    </a:lnTo>
                    <a:lnTo>
                      <a:pt x="7" y="0"/>
                    </a:lnTo>
                    <a:lnTo>
                      <a:pt x="6" y="1"/>
                    </a:lnTo>
                    <a:lnTo>
                      <a:pt x="6" y="3"/>
                    </a:lnTo>
                    <a:lnTo>
                      <a:pt x="2" y="4"/>
                    </a:lnTo>
                    <a:lnTo>
                      <a:pt x="1" y="4"/>
                    </a:lnTo>
                    <a:lnTo>
                      <a:pt x="1" y="4"/>
                    </a:lnTo>
                    <a:lnTo>
                      <a:pt x="0" y="3"/>
                    </a:lnTo>
                    <a:lnTo>
                      <a:pt x="0" y="1"/>
                    </a:lnTo>
                    <a:lnTo>
                      <a:pt x="1" y="1"/>
                    </a:lnTo>
                    <a:lnTo>
                      <a:pt x="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0" name="Freeform 2213"/>
              <p:cNvSpPr>
                <a:spLocks noEditPoints="1"/>
              </p:cNvSpPr>
              <p:nvPr/>
            </p:nvSpPr>
            <p:spPr bwMode="auto">
              <a:xfrm>
                <a:off x="7822188" y="779463"/>
                <a:ext cx="17463" cy="12700"/>
              </a:xfrm>
              <a:custGeom>
                <a:avLst/>
                <a:gdLst>
                  <a:gd name="T0" fmla="*/ 3 w 11"/>
                  <a:gd name="T1" fmla="*/ 6 h 8"/>
                  <a:gd name="T2" fmla="*/ 2 w 11"/>
                  <a:gd name="T3" fmla="*/ 6 h 8"/>
                  <a:gd name="T4" fmla="*/ 3 w 11"/>
                  <a:gd name="T5" fmla="*/ 6 h 8"/>
                  <a:gd name="T6" fmla="*/ 3 w 11"/>
                  <a:gd name="T7" fmla="*/ 6 h 8"/>
                  <a:gd name="T8" fmla="*/ 3 w 11"/>
                  <a:gd name="T9" fmla="*/ 6 h 8"/>
                  <a:gd name="T10" fmla="*/ 7 w 11"/>
                  <a:gd name="T11" fmla="*/ 0 h 8"/>
                  <a:gd name="T12" fmla="*/ 9 w 11"/>
                  <a:gd name="T13" fmla="*/ 2 h 8"/>
                  <a:gd name="T14" fmla="*/ 11 w 11"/>
                  <a:gd name="T15" fmla="*/ 3 h 8"/>
                  <a:gd name="T16" fmla="*/ 11 w 11"/>
                  <a:gd name="T17" fmla="*/ 4 h 8"/>
                  <a:gd name="T18" fmla="*/ 9 w 11"/>
                  <a:gd name="T19" fmla="*/ 6 h 8"/>
                  <a:gd name="T20" fmla="*/ 8 w 11"/>
                  <a:gd name="T21" fmla="*/ 7 h 8"/>
                  <a:gd name="T22" fmla="*/ 4 w 11"/>
                  <a:gd name="T23" fmla="*/ 8 h 8"/>
                  <a:gd name="T24" fmla="*/ 3 w 11"/>
                  <a:gd name="T25" fmla="*/ 8 h 8"/>
                  <a:gd name="T26" fmla="*/ 2 w 11"/>
                  <a:gd name="T27" fmla="*/ 8 h 8"/>
                  <a:gd name="T28" fmla="*/ 0 w 11"/>
                  <a:gd name="T29" fmla="*/ 7 h 8"/>
                  <a:gd name="T30" fmla="*/ 0 w 11"/>
                  <a:gd name="T31" fmla="*/ 7 h 8"/>
                  <a:gd name="T32" fmla="*/ 0 w 11"/>
                  <a:gd name="T33" fmla="*/ 6 h 8"/>
                  <a:gd name="T34" fmla="*/ 0 w 11"/>
                  <a:gd name="T35" fmla="*/ 4 h 8"/>
                  <a:gd name="T36" fmla="*/ 3 w 11"/>
                  <a:gd name="T37" fmla="*/ 3 h 8"/>
                  <a:gd name="T38" fmla="*/ 7 w 11"/>
                  <a:gd name="T39" fmla="*/ 2 h 8"/>
                  <a:gd name="T40" fmla="*/ 7 w 11"/>
                  <a:gd name="T4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8">
                    <a:moveTo>
                      <a:pt x="3" y="6"/>
                    </a:moveTo>
                    <a:lnTo>
                      <a:pt x="2" y="6"/>
                    </a:lnTo>
                    <a:lnTo>
                      <a:pt x="3" y="6"/>
                    </a:lnTo>
                    <a:lnTo>
                      <a:pt x="3" y="6"/>
                    </a:lnTo>
                    <a:lnTo>
                      <a:pt x="3" y="6"/>
                    </a:lnTo>
                    <a:close/>
                    <a:moveTo>
                      <a:pt x="7" y="0"/>
                    </a:moveTo>
                    <a:lnTo>
                      <a:pt x="9" y="2"/>
                    </a:lnTo>
                    <a:lnTo>
                      <a:pt x="11" y="3"/>
                    </a:lnTo>
                    <a:lnTo>
                      <a:pt x="11" y="4"/>
                    </a:lnTo>
                    <a:lnTo>
                      <a:pt x="9" y="6"/>
                    </a:lnTo>
                    <a:lnTo>
                      <a:pt x="8" y="7"/>
                    </a:lnTo>
                    <a:lnTo>
                      <a:pt x="4" y="8"/>
                    </a:lnTo>
                    <a:lnTo>
                      <a:pt x="3" y="8"/>
                    </a:lnTo>
                    <a:lnTo>
                      <a:pt x="2" y="8"/>
                    </a:lnTo>
                    <a:lnTo>
                      <a:pt x="0" y="7"/>
                    </a:lnTo>
                    <a:lnTo>
                      <a:pt x="0" y="7"/>
                    </a:lnTo>
                    <a:lnTo>
                      <a:pt x="0" y="6"/>
                    </a:lnTo>
                    <a:lnTo>
                      <a:pt x="0" y="4"/>
                    </a:lnTo>
                    <a:lnTo>
                      <a:pt x="3" y="3"/>
                    </a:lnTo>
                    <a:lnTo>
                      <a:pt x="7" y="2"/>
                    </a:lnTo>
                    <a:lnTo>
                      <a:pt x="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1" name="Freeform 2214"/>
              <p:cNvSpPr/>
              <p:nvPr/>
            </p:nvSpPr>
            <p:spPr bwMode="auto">
              <a:xfrm>
                <a:off x="7760276" y="819150"/>
                <a:ext cx="100013" cy="44450"/>
              </a:xfrm>
              <a:custGeom>
                <a:avLst/>
                <a:gdLst>
                  <a:gd name="T0" fmla="*/ 60 w 63"/>
                  <a:gd name="T1" fmla="*/ 0 h 28"/>
                  <a:gd name="T2" fmla="*/ 62 w 63"/>
                  <a:gd name="T3" fmla="*/ 2 h 28"/>
                  <a:gd name="T4" fmla="*/ 63 w 63"/>
                  <a:gd name="T5" fmla="*/ 2 h 28"/>
                  <a:gd name="T6" fmla="*/ 62 w 63"/>
                  <a:gd name="T7" fmla="*/ 3 h 28"/>
                  <a:gd name="T8" fmla="*/ 60 w 63"/>
                  <a:gd name="T9" fmla="*/ 5 h 28"/>
                  <a:gd name="T10" fmla="*/ 55 w 63"/>
                  <a:gd name="T11" fmla="*/ 12 h 28"/>
                  <a:gd name="T12" fmla="*/ 47 w 63"/>
                  <a:gd name="T13" fmla="*/ 19 h 28"/>
                  <a:gd name="T14" fmla="*/ 39 w 63"/>
                  <a:gd name="T15" fmla="*/ 25 h 28"/>
                  <a:gd name="T16" fmla="*/ 30 w 63"/>
                  <a:gd name="T17" fmla="*/ 28 h 28"/>
                  <a:gd name="T18" fmla="*/ 30 w 63"/>
                  <a:gd name="T19" fmla="*/ 28 h 28"/>
                  <a:gd name="T20" fmla="*/ 22 w 63"/>
                  <a:gd name="T21" fmla="*/ 26 h 28"/>
                  <a:gd name="T22" fmla="*/ 14 w 63"/>
                  <a:gd name="T23" fmla="*/ 24 h 28"/>
                  <a:gd name="T24" fmla="*/ 8 w 63"/>
                  <a:gd name="T25" fmla="*/ 20 h 28"/>
                  <a:gd name="T26" fmla="*/ 3 w 63"/>
                  <a:gd name="T27" fmla="*/ 17 h 28"/>
                  <a:gd name="T28" fmla="*/ 1 w 63"/>
                  <a:gd name="T29" fmla="*/ 16 h 28"/>
                  <a:gd name="T30" fmla="*/ 1 w 63"/>
                  <a:gd name="T31" fmla="*/ 16 h 28"/>
                  <a:gd name="T32" fmla="*/ 0 w 63"/>
                  <a:gd name="T33" fmla="*/ 15 h 28"/>
                  <a:gd name="T34" fmla="*/ 1 w 63"/>
                  <a:gd name="T35" fmla="*/ 13 h 28"/>
                  <a:gd name="T36" fmla="*/ 1 w 63"/>
                  <a:gd name="T37" fmla="*/ 13 h 28"/>
                  <a:gd name="T38" fmla="*/ 3 w 63"/>
                  <a:gd name="T39" fmla="*/ 13 h 28"/>
                  <a:gd name="T40" fmla="*/ 3 w 63"/>
                  <a:gd name="T41" fmla="*/ 13 h 28"/>
                  <a:gd name="T42" fmla="*/ 4 w 63"/>
                  <a:gd name="T43" fmla="*/ 15 h 28"/>
                  <a:gd name="T44" fmla="*/ 7 w 63"/>
                  <a:gd name="T45" fmla="*/ 16 h 28"/>
                  <a:gd name="T46" fmla="*/ 9 w 63"/>
                  <a:gd name="T47" fmla="*/ 17 h 28"/>
                  <a:gd name="T48" fmla="*/ 12 w 63"/>
                  <a:gd name="T49" fmla="*/ 20 h 28"/>
                  <a:gd name="T50" fmla="*/ 17 w 63"/>
                  <a:gd name="T51" fmla="*/ 21 h 28"/>
                  <a:gd name="T52" fmla="*/ 21 w 63"/>
                  <a:gd name="T53" fmla="*/ 24 h 28"/>
                  <a:gd name="T54" fmla="*/ 26 w 63"/>
                  <a:gd name="T55" fmla="*/ 25 h 28"/>
                  <a:gd name="T56" fmla="*/ 30 w 63"/>
                  <a:gd name="T57" fmla="*/ 25 h 28"/>
                  <a:gd name="T58" fmla="*/ 30 w 63"/>
                  <a:gd name="T59" fmla="*/ 25 h 28"/>
                  <a:gd name="T60" fmla="*/ 34 w 63"/>
                  <a:gd name="T61" fmla="*/ 25 h 28"/>
                  <a:gd name="T62" fmla="*/ 38 w 63"/>
                  <a:gd name="T63" fmla="*/ 22 h 28"/>
                  <a:gd name="T64" fmla="*/ 42 w 63"/>
                  <a:gd name="T65" fmla="*/ 20 h 28"/>
                  <a:gd name="T66" fmla="*/ 46 w 63"/>
                  <a:gd name="T67" fmla="*/ 17 h 28"/>
                  <a:gd name="T68" fmla="*/ 48 w 63"/>
                  <a:gd name="T69" fmla="*/ 13 h 28"/>
                  <a:gd name="T70" fmla="*/ 52 w 63"/>
                  <a:gd name="T71" fmla="*/ 9 h 28"/>
                  <a:gd name="T72" fmla="*/ 55 w 63"/>
                  <a:gd name="T73" fmla="*/ 7 h 28"/>
                  <a:gd name="T74" fmla="*/ 58 w 63"/>
                  <a:gd name="T75" fmla="*/ 4 h 28"/>
                  <a:gd name="T76" fmla="*/ 59 w 63"/>
                  <a:gd name="T77" fmla="*/ 2 h 28"/>
                  <a:gd name="T78" fmla="*/ 60 w 63"/>
                  <a:gd name="T79" fmla="*/ 2 h 28"/>
                  <a:gd name="T80" fmla="*/ 60 w 63"/>
                  <a:gd name="T8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 h="28">
                    <a:moveTo>
                      <a:pt x="60" y="0"/>
                    </a:moveTo>
                    <a:lnTo>
                      <a:pt x="62" y="2"/>
                    </a:lnTo>
                    <a:lnTo>
                      <a:pt x="63" y="2"/>
                    </a:lnTo>
                    <a:lnTo>
                      <a:pt x="62" y="3"/>
                    </a:lnTo>
                    <a:lnTo>
                      <a:pt x="60" y="5"/>
                    </a:lnTo>
                    <a:lnTo>
                      <a:pt x="55" y="12"/>
                    </a:lnTo>
                    <a:lnTo>
                      <a:pt x="47" y="19"/>
                    </a:lnTo>
                    <a:lnTo>
                      <a:pt x="39" y="25"/>
                    </a:lnTo>
                    <a:lnTo>
                      <a:pt x="30" y="28"/>
                    </a:lnTo>
                    <a:lnTo>
                      <a:pt x="30" y="28"/>
                    </a:lnTo>
                    <a:lnTo>
                      <a:pt x="22" y="26"/>
                    </a:lnTo>
                    <a:lnTo>
                      <a:pt x="14" y="24"/>
                    </a:lnTo>
                    <a:lnTo>
                      <a:pt x="8" y="20"/>
                    </a:lnTo>
                    <a:lnTo>
                      <a:pt x="3" y="17"/>
                    </a:lnTo>
                    <a:lnTo>
                      <a:pt x="1" y="16"/>
                    </a:lnTo>
                    <a:lnTo>
                      <a:pt x="1" y="16"/>
                    </a:lnTo>
                    <a:lnTo>
                      <a:pt x="0" y="15"/>
                    </a:lnTo>
                    <a:lnTo>
                      <a:pt x="1" y="13"/>
                    </a:lnTo>
                    <a:lnTo>
                      <a:pt x="1" y="13"/>
                    </a:lnTo>
                    <a:lnTo>
                      <a:pt x="3" y="13"/>
                    </a:lnTo>
                    <a:lnTo>
                      <a:pt x="3" y="13"/>
                    </a:lnTo>
                    <a:lnTo>
                      <a:pt x="4" y="15"/>
                    </a:lnTo>
                    <a:lnTo>
                      <a:pt x="7" y="16"/>
                    </a:lnTo>
                    <a:lnTo>
                      <a:pt x="9" y="17"/>
                    </a:lnTo>
                    <a:lnTo>
                      <a:pt x="12" y="20"/>
                    </a:lnTo>
                    <a:lnTo>
                      <a:pt x="17" y="21"/>
                    </a:lnTo>
                    <a:lnTo>
                      <a:pt x="21" y="24"/>
                    </a:lnTo>
                    <a:lnTo>
                      <a:pt x="26" y="25"/>
                    </a:lnTo>
                    <a:lnTo>
                      <a:pt x="30" y="25"/>
                    </a:lnTo>
                    <a:lnTo>
                      <a:pt x="30" y="25"/>
                    </a:lnTo>
                    <a:lnTo>
                      <a:pt x="34" y="25"/>
                    </a:lnTo>
                    <a:lnTo>
                      <a:pt x="38" y="22"/>
                    </a:lnTo>
                    <a:lnTo>
                      <a:pt x="42" y="20"/>
                    </a:lnTo>
                    <a:lnTo>
                      <a:pt x="46" y="17"/>
                    </a:lnTo>
                    <a:lnTo>
                      <a:pt x="48" y="13"/>
                    </a:lnTo>
                    <a:lnTo>
                      <a:pt x="52" y="9"/>
                    </a:lnTo>
                    <a:lnTo>
                      <a:pt x="55" y="7"/>
                    </a:lnTo>
                    <a:lnTo>
                      <a:pt x="58" y="4"/>
                    </a:lnTo>
                    <a:lnTo>
                      <a:pt x="59" y="2"/>
                    </a:lnTo>
                    <a:lnTo>
                      <a:pt x="60" y="2"/>
                    </a:lnTo>
                    <a:lnTo>
                      <a:pt x="60"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2" name="Freeform 2216"/>
              <p:cNvSpPr/>
              <p:nvPr/>
            </p:nvSpPr>
            <p:spPr bwMode="auto">
              <a:xfrm>
                <a:off x="7758688" y="817563"/>
                <a:ext cx="103188" cy="49213"/>
              </a:xfrm>
              <a:custGeom>
                <a:avLst/>
                <a:gdLst>
                  <a:gd name="T0" fmla="*/ 63 w 65"/>
                  <a:gd name="T1" fmla="*/ 0 h 31"/>
                  <a:gd name="T2" fmla="*/ 64 w 65"/>
                  <a:gd name="T3" fmla="*/ 1 h 31"/>
                  <a:gd name="T4" fmla="*/ 65 w 65"/>
                  <a:gd name="T5" fmla="*/ 3 h 31"/>
                  <a:gd name="T6" fmla="*/ 65 w 65"/>
                  <a:gd name="T7" fmla="*/ 4 h 31"/>
                  <a:gd name="T8" fmla="*/ 64 w 65"/>
                  <a:gd name="T9" fmla="*/ 5 h 31"/>
                  <a:gd name="T10" fmla="*/ 64 w 65"/>
                  <a:gd name="T11" fmla="*/ 5 h 31"/>
                  <a:gd name="T12" fmla="*/ 64 w 65"/>
                  <a:gd name="T13" fmla="*/ 5 h 31"/>
                  <a:gd name="T14" fmla="*/ 64 w 65"/>
                  <a:gd name="T15" fmla="*/ 6 h 31"/>
                  <a:gd name="T16" fmla="*/ 63 w 65"/>
                  <a:gd name="T17" fmla="*/ 8 h 31"/>
                  <a:gd name="T18" fmla="*/ 61 w 65"/>
                  <a:gd name="T19" fmla="*/ 9 h 31"/>
                  <a:gd name="T20" fmla="*/ 57 w 65"/>
                  <a:gd name="T21" fmla="*/ 13 h 31"/>
                  <a:gd name="T22" fmla="*/ 53 w 65"/>
                  <a:gd name="T23" fmla="*/ 17 h 31"/>
                  <a:gd name="T24" fmla="*/ 43 w 65"/>
                  <a:gd name="T25" fmla="*/ 26 h 31"/>
                  <a:gd name="T26" fmla="*/ 32 w 65"/>
                  <a:gd name="T27" fmla="*/ 31 h 31"/>
                  <a:gd name="T28" fmla="*/ 31 w 65"/>
                  <a:gd name="T29" fmla="*/ 31 h 31"/>
                  <a:gd name="T30" fmla="*/ 21 w 65"/>
                  <a:gd name="T31" fmla="*/ 29 h 31"/>
                  <a:gd name="T32" fmla="*/ 10 w 65"/>
                  <a:gd name="T33" fmla="*/ 25 h 31"/>
                  <a:gd name="T34" fmla="*/ 4 w 65"/>
                  <a:gd name="T35" fmla="*/ 20 h 31"/>
                  <a:gd name="T36" fmla="*/ 4 w 65"/>
                  <a:gd name="T37" fmla="*/ 20 h 31"/>
                  <a:gd name="T38" fmla="*/ 1 w 65"/>
                  <a:gd name="T39" fmla="*/ 18 h 31"/>
                  <a:gd name="T40" fmla="*/ 0 w 65"/>
                  <a:gd name="T41" fmla="*/ 17 h 31"/>
                  <a:gd name="T42" fmla="*/ 0 w 65"/>
                  <a:gd name="T43" fmla="*/ 16 h 31"/>
                  <a:gd name="T44" fmla="*/ 1 w 65"/>
                  <a:gd name="T45" fmla="*/ 14 h 31"/>
                  <a:gd name="T46" fmla="*/ 1 w 65"/>
                  <a:gd name="T47" fmla="*/ 13 h 31"/>
                  <a:gd name="T48" fmla="*/ 2 w 65"/>
                  <a:gd name="T49" fmla="*/ 13 h 31"/>
                  <a:gd name="T50" fmla="*/ 5 w 65"/>
                  <a:gd name="T51" fmla="*/ 13 h 31"/>
                  <a:gd name="T52" fmla="*/ 5 w 65"/>
                  <a:gd name="T53" fmla="*/ 13 h 31"/>
                  <a:gd name="T54" fmla="*/ 5 w 65"/>
                  <a:gd name="T55" fmla="*/ 13 h 31"/>
                  <a:gd name="T56" fmla="*/ 5 w 65"/>
                  <a:gd name="T57" fmla="*/ 13 h 31"/>
                  <a:gd name="T58" fmla="*/ 5 w 65"/>
                  <a:gd name="T59" fmla="*/ 13 h 31"/>
                  <a:gd name="T60" fmla="*/ 5 w 65"/>
                  <a:gd name="T61" fmla="*/ 13 h 31"/>
                  <a:gd name="T62" fmla="*/ 5 w 65"/>
                  <a:gd name="T63" fmla="*/ 13 h 31"/>
                  <a:gd name="T64" fmla="*/ 5 w 65"/>
                  <a:gd name="T65" fmla="*/ 13 h 31"/>
                  <a:gd name="T66" fmla="*/ 5 w 65"/>
                  <a:gd name="T67" fmla="*/ 14 h 31"/>
                  <a:gd name="T68" fmla="*/ 8 w 65"/>
                  <a:gd name="T69" fmla="*/ 16 h 31"/>
                  <a:gd name="T70" fmla="*/ 10 w 65"/>
                  <a:gd name="T71" fmla="*/ 17 h 31"/>
                  <a:gd name="T72" fmla="*/ 14 w 65"/>
                  <a:gd name="T73" fmla="*/ 20 h 31"/>
                  <a:gd name="T74" fmla="*/ 18 w 65"/>
                  <a:gd name="T75" fmla="*/ 21 h 31"/>
                  <a:gd name="T76" fmla="*/ 22 w 65"/>
                  <a:gd name="T77" fmla="*/ 23 h 31"/>
                  <a:gd name="T78" fmla="*/ 27 w 65"/>
                  <a:gd name="T79" fmla="*/ 25 h 31"/>
                  <a:gd name="T80" fmla="*/ 31 w 65"/>
                  <a:gd name="T81" fmla="*/ 25 h 31"/>
                  <a:gd name="T82" fmla="*/ 31 w 65"/>
                  <a:gd name="T83" fmla="*/ 25 h 31"/>
                  <a:gd name="T84" fmla="*/ 31 w 65"/>
                  <a:gd name="T85" fmla="*/ 25 h 31"/>
                  <a:gd name="T86" fmla="*/ 34 w 65"/>
                  <a:gd name="T87" fmla="*/ 25 h 31"/>
                  <a:gd name="T88" fmla="*/ 38 w 65"/>
                  <a:gd name="T89" fmla="*/ 22 h 31"/>
                  <a:gd name="T90" fmla="*/ 42 w 65"/>
                  <a:gd name="T91" fmla="*/ 20 h 31"/>
                  <a:gd name="T92" fmla="*/ 46 w 65"/>
                  <a:gd name="T93" fmla="*/ 17 h 31"/>
                  <a:gd name="T94" fmla="*/ 49 w 65"/>
                  <a:gd name="T95" fmla="*/ 13 h 31"/>
                  <a:gd name="T96" fmla="*/ 52 w 65"/>
                  <a:gd name="T97" fmla="*/ 9 h 31"/>
                  <a:gd name="T98" fmla="*/ 55 w 65"/>
                  <a:gd name="T99" fmla="*/ 6 h 31"/>
                  <a:gd name="T100" fmla="*/ 57 w 65"/>
                  <a:gd name="T101" fmla="*/ 4 h 31"/>
                  <a:gd name="T102" fmla="*/ 59 w 65"/>
                  <a:gd name="T103" fmla="*/ 3 h 31"/>
                  <a:gd name="T104" fmla="*/ 60 w 65"/>
                  <a:gd name="T105" fmla="*/ 1 h 31"/>
                  <a:gd name="T106" fmla="*/ 61 w 65"/>
                  <a:gd name="T107" fmla="*/ 1 h 31"/>
                  <a:gd name="T108" fmla="*/ 63 w 65"/>
                  <a:gd name="T10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5" h="31">
                    <a:moveTo>
                      <a:pt x="63" y="0"/>
                    </a:moveTo>
                    <a:lnTo>
                      <a:pt x="64" y="1"/>
                    </a:lnTo>
                    <a:lnTo>
                      <a:pt x="65" y="3"/>
                    </a:lnTo>
                    <a:lnTo>
                      <a:pt x="65" y="4"/>
                    </a:lnTo>
                    <a:lnTo>
                      <a:pt x="64" y="5"/>
                    </a:lnTo>
                    <a:lnTo>
                      <a:pt x="64" y="5"/>
                    </a:lnTo>
                    <a:lnTo>
                      <a:pt x="64" y="5"/>
                    </a:lnTo>
                    <a:lnTo>
                      <a:pt x="64" y="6"/>
                    </a:lnTo>
                    <a:lnTo>
                      <a:pt x="63" y="8"/>
                    </a:lnTo>
                    <a:lnTo>
                      <a:pt x="61" y="9"/>
                    </a:lnTo>
                    <a:lnTo>
                      <a:pt x="57" y="13"/>
                    </a:lnTo>
                    <a:lnTo>
                      <a:pt x="53" y="17"/>
                    </a:lnTo>
                    <a:lnTo>
                      <a:pt x="43" y="26"/>
                    </a:lnTo>
                    <a:lnTo>
                      <a:pt x="32" y="31"/>
                    </a:lnTo>
                    <a:lnTo>
                      <a:pt x="31" y="31"/>
                    </a:lnTo>
                    <a:lnTo>
                      <a:pt x="21" y="29"/>
                    </a:lnTo>
                    <a:lnTo>
                      <a:pt x="10" y="25"/>
                    </a:lnTo>
                    <a:lnTo>
                      <a:pt x="4" y="20"/>
                    </a:lnTo>
                    <a:lnTo>
                      <a:pt x="4" y="20"/>
                    </a:lnTo>
                    <a:lnTo>
                      <a:pt x="1" y="18"/>
                    </a:lnTo>
                    <a:lnTo>
                      <a:pt x="0" y="17"/>
                    </a:lnTo>
                    <a:lnTo>
                      <a:pt x="0" y="16"/>
                    </a:lnTo>
                    <a:lnTo>
                      <a:pt x="1" y="14"/>
                    </a:lnTo>
                    <a:lnTo>
                      <a:pt x="1" y="13"/>
                    </a:lnTo>
                    <a:lnTo>
                      <a:pt x="2" y="13"/>
                    </a:lnTo>
                    <a:lnTo>
                      <a:pt x="5" y="13"/>
                    </a:lnTo>
                    <a:lnTo>
                      <a:pt x="5" y="13"/>
                    </a:lnTo>
                    <a:lnTo>
                      <a:pt x="5" y="13"/>
                    </a:lnTo>
                    <a:lnTo>
                      <a:pt x="5" y="13"/>
                    </a:lnTo>
                    <a:lnTo>
                      <a:pt x="5" y="13"/>
                    </a:lnTo>
                    <a:lnTo>
                      <a:pt x="5" y="13"/>
                    </a:lnTo>
                    <a:lnTo>
                      <a:pt x="5" y="13"/>
                    </a:lnTo>
                    <a:lnTo>
                      <a:pt x="5" y="13"/>
                    </a:lnTo>
                    <a:lnTo>
                      <a:pt x="5" y="14"/>
                    </a:lnTo>
                    <a:lnTo>
                      <a:pt x="8" y="16"/>
                    </a:lnTo>
                    <a:lnTo>
                      <a:pt x="10" y="17"/>
                    </a:lnTo>
                    <a:lnTo>
                      <a:pt x="14" y="20"/>
                    </a:lnTo>
                    <a:lnTo>
                      <a:pt x="18" y="21"/>
                    </a:lnTo>
                    <a:lnTo>
                      <a:pt x="22" y="23"/>
                    </a:lnTo>
                    <a:lnTo>
                      <a:pt x="27" y="25"/>
                    </a:lnTo>
                    <a:lnTo>
                      <a:pt x="31" y="25"/>
                    </a:lnTo>
                    <a:lnTo>
                      <a:pt x="31" y="25"/>
                    </a:lnTo>
                    <a:lnTo>
                      <a:pt x="31" y="25"/>
                    </a:lnTo>
                    <a:lnTo>
                      <a:pt x="34" y="25"/>
                    </a:lnTo>
                    <a:lnTo>
                      <a:pt x="38" y="22"/>
                    </a:lnTo>
                    <a:lnTo>
                      <a:pt x="42" y="20"/>
                    </a:lnTo>
                    <a:lnTo>
                      <a:pt x="46" y="17"/>
                    </a:lnTo>
                    <a:lnTo>
                      <a:pt x="49" y="13"/>
                    </a:lnTo>
                    <a:lnTo>
                      <a:pt x="52" y="9"/>
                    </a:lnTo>
                    <a:lnTo>
                      <a:pt x="55" y="6"/>
                    </a:lnTo>
                    <a:lnTo>
                      <a:pt x="57" y="4"/>
                    </a:lnTo>
                    <a:lnTo>
                      <a:pt x="59" y="3"/>
                    </a:lnTo>
                    <a:lnTo>
                      <a:pt x="60" y="1"/>
                    </a:lnTo>
                    <a:lnTo>
                      <a:pt x="61" y="1"/>
                    </a:lnTo>
                    <a:lnTo>
                      <a:pt x="6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3" name="Freeform 2217"/>
              <p:cNvSpPr/>
              <p:nvPr/>
            </p:nvSpPr>
            <p:spPr bwMode="auto">
              <a:xfrm>
                <a:off x="7849176" y="815975"/>
                <a:ext cx="17463" cy="11113"/>
              </a:xfrm>
              <a:custGeom>
                <a:avLst/>
                <a:gdLst>
                  <a:gd name="T0" fmla="*/ 2 w 11"/>
                  <a:gd name="T1" fmla="*/ 0 h 7"/>
                  <a:gd name="T2" fmla="*/ 4 w 11"/>
                  <a:gd name="T3" fmla="*/ 1 h 7"/>
                  <a:gd name="T4" fmla="*/ 7 w 11"/>
                  <a:gd name="T5" fmla="*/ 2 h 7"/>
                  <a:gd name="T6" fmla="*/ 8 w 11"/>
                  <a:gd name="T7" fmla="*/ 4 h 7"/>
                  <a:gd name="T8" fmla="*/ 9 w 11"/>
                  <a:gd name="T9" fmla="*/ 5 h 7"/>
                  <a:gd name="T10" fmla="*/ 11 w 11"/>
                  <a:gd name="T11" fmla="*/ 5 h 7"/>
                  <a:gd name="T12" fmla="*/ 11 w 11"/>
                  <a:gd name="T13" fmla="*/ 5 h 7"/>
                  <a:gd name="T14" fmla="*/ 11 w 11"/>
                  <a:gd name="T15" fmla="*/ 6 h 7"/>
                  <a:gd name="T16" fmla="*/ 9 w 11"/>
                  <a:gd name="T17" fmla="*/ 7 h 7"/>
                  <a:gd name="T18" fmla="*/ 8 w 11"/>
                  <a:gd name="T19" fmla="*/ 7 h 7"/>
                  <a:gd name="T20" fmla="*/ 8 w 11"/>
                  <a:gd name="T21" fmla="*/ 6 h 7"/>
                  <a:gd name="T22" fmla="*/ 7 w 11"/>
                  <a:gd name="T23" fmla="*/ 6 h 7"/>
                  <a:gd name="T24" fmla="*/ 4 w 11"/>
                  <a:gd name="T25" fmla="*/ 5 h 7"/>
                  <a:gd name="T26" fmla="*/ 3 w 11"/>
                  <a:gd name="T27" fmla="*/ 4 h 7"/>
                  <a:gd name="T28" fmla="*/ 2 w 11"/>
                  <a:gd name="T29" fmla="*/ 4 h 7"/>
                  <a:gd name="T30" fmla="*/ 2 w 11"/>
                  <a:gd name="T31" fmla="*/ 4 h 7"/>
                  <a:gd name="T32" fmla="*/ 0 w 11"/>
                  <a:gd name="T33" fmla="*/ 2 h 7"/>
                  <a:gd name="T34" fmla="*/ 0 w 11"/>
                  <a:gd name="T35" fmla="*/ 2 h 7"/>
                  <a:gd name="T36" fmla="*/ 0 w 11"/>
                  <a:gd name="T37" fmla="*/ 1 h 7"/>
                  <a:gd name="T38" fmla="*/ 2 w 11"/>
                  <a:gd name="T3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 h="7">
                    <a:moveTo>
                      <a:pt x="2" y="0"/>
                    </a:moveTo>
                    <a:lnTo>
                      <a:pt x="4" y="1"/>
                    </a:lnTo>
                    <a:lnTo>
                      <a:pt x="7" y="2"/>
                    </a:lnTo>
                    <a:lnTo>
                      <a:pt x="8" y="4"/>
                    </a:lnTo>
                    <a:lnTo>
                      <a:pt x="9" y="5"/>
                    </a:lnTo>
                    <a:lnTo>
                      <a:pt x="11" y="5"/>
                    </a:lnTo>
                    <a:lnTo>
                      <a:pt x="11" y="5"/>
                    </a:lnTo>
                    <a:lnTo>
                      <a:pt x="11" y="6"/>
                    </a:lnTo>
                    <a:lnTo>
                      <a:pt x="9" y="7"/>
                    </a:lnTo>
                    <a:lnTo>
                      <a:pt x="8" y="7"/>
                    </a:lnTo>
                    <a:lnTo>
                      <a:pt x="8" y="6"/>
                    </a:lnTo>
                    <a:lnTo>
                      <a:pt x="7" y="6"/>
                    </a:lnTo>
                    <a:lnTo>
                      <a:pt x="4" y="5"/>
                    </a:lnTo>
                    <a:lnTo>
                      <a:pt x="3" y="4"/>
                    </a:lnTo>
                    <a:lnTo>
                      <a:pt x="2" y="4"/>
                    </a:lnTo>
                    <a:lnTo>
                      <a:pt x="2" y="4"/>
                    </a:lnTo>
                    <a:lnTo>
                      <a:pt x="0" y="2"/>
                    </a:lnTo>
                    <a:lnTo>
                      <a:pt x="0" y="2"/>
                    </a:lnTo>
                    <a:lnTo>
                      <a:pt x="0" y="1"/>
                    </a:lnTo>
                    <a:lnTo>
                      <a:pt x="2"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4" name="Freeform 2218"/>
              <p:cNvSpPr/>
              <p:nvPr/>
            </p:nvSpPr>
            <p:spPr bwMode="auto">
              <a:xfrm>
                <a:off x="7846001" y="812800"/>
                <a:ext cx="22225" cy="17463"/>
              </a:xfrm>
              <a:custGeom>
                <a:avLst/>
                <a:gdLst>
                  <a:gd name="T0" fmla="*/ 4 w 14"/>
                  <a:gd name="T1" fmla="*/ 0 h 11"/>
                  <a:gd name="T2" fmla="*/ 6 w 14"/>
                  <a:gd name="T3" fmla="*/ 2 h 11"/>
                  <a:gd name="T4" fmla="*/ 9 w 14"/>
                  <a:gd name="T5" fmla="*/ 3 h 11"/>
                  <a:gd name="T6" fmla="*/ 10 w 14"/>
                  <a:gd name="T7" fmla="*/ 4 h 11"/>
                  <a:gd name="T8" fmla="*/ 11 w 14"/>
                  <a:gd name="T9" fmla="*/ 4 h 11"/>
                  <a:gd name="T10" fmla="*/ 13 w 14"/>
                  <a:gd name="T11" fmla="*/ 6 h 11"/>
                  <a:gd name="T12" fmla="*/ 13 w 14"/>
                  <a:gd name="T13" fmla="*/ 6 h 11"/>
                  <a:gd name="T14" fmla="*/ 13 w 14"/>
                  <a:gd name="T15" fmla="*/ 6 h 11"/>
                  <a:gd name="T16" fmla="*/ 13 w 14"/>
                  <a:gd name="T17" fmla="*/ 6 h 11"/>
                  <a:gd name="T18" fmla="*/ 13 w 14"/>
                  <a:gd name="T19" fmla="*/ 6 h 11"/>
                  <a:gd name="T20" fmla="*/ 13 w 14"/>
                  <a:gd name="T21" fmla="*/ 6 h 11"/>
                  <a:gd name="T22" fmla="*/ 13 w 14"/>
                  <a:gd name="T23" fmla="*/ 6 h 11"/>
                  <a:gd name="T24" fmla="*/ 14 w 14"/>
                  <a:gd name="T25" fmla="*/ 7 h 11"/>
                  <a:gd name="T26" fmla="*/ 14 w 14"/>
                  <a:gd name="T27" fmla="*/ 8 h 11"/>
                  <a:gd name="T28" fmla="*/ 14 w 14"/>
                  <a:gd name="T29" fmla="*/ 9 h 11"/>
                  <a:gd name="T30" fmla="*/ 13 w 14"/>
                  <a:gd name="T31" fmla="*/ 11 h 11"/>
                  <a:gd name="T32" fmla="*/ 11 w 14"/>
                  <a:gd name="T33" fmla="*/ 11 h 11"/>
                  <a:gd name="T34" fmla="*/ 11 w 14"/>
                  <a:gd name="T35" fmla="*/ 11 h 11"/>
                  <a:gd name="T36" fmla="*/ 10 w 14"/>
                  <a:gd name="T37" fmla="*/ 11 h 11"/>
                  <a:gd name="T38" fmla="*/ 10 w 14"/>
                  <a:gd name="T39" fmla="*/ 11 h 11"/>
                  <a:gd name="T40" fmla="*/ 10 w 14"/>
                  <a:gd name="T41" fmla="*/ 11 h 11"/>
                  <a:gd name="T42" fmla="*/ 10 w 14"/>
                  <a:gd name="T43" fmla="*/ 11 h 11"/>
                  <a:gd name="T44" fmla="*/ 10 w 14"/>
                  <a:gd name="T45" fmla="*/ 11 h 11"/>
                  <a:gd name="T46" fmla="*/ 10 w 14"/>
                  <a:gd name="T47" fmla="*/ 11 h 11"/>
                  <a:gd name="T48" fmla="*/ 10 w 14"/>
                  <a:gd name="T49" fmla="*/ 11 h 11"/>
                  <a:gd name="T50" fmla="*/ 10 w 14"/>
                  <a:gd name="T51" fmla="*/ 11 h 11"/>
                  <a:gd name="T52" fmla="*/ 9 w 14"/>
                  <a:gd name="T53" fmla="*/ 9 h 11"/>
                  <a:gd name="T54" fmla="*/ 6 w 14"/>
                  <a:gd name="T55" fmla="*/ 8 h 11"/>
                  <a:gd name="T56" fmla="*/ 5 w 14"/>
                  <a:gd name="T57" fmla="*/ 8 h 11"/>
                  <a:gd name="T58" fmla="*/ 4 w 14"/>
                  <a:gd name="T59" fmla="*/ 7 h 11"/>
                  <a:gd name="T60" fmla="*/ 2 w 14"/>
                  <a:gd name="T61" fmla="*/ 7 h 11"/>
                  <a:gd name="T62" fmla="*/ 1 w 14"/>
                  <a:gd name="T63" fmla="*/ 6 h 11"/>
                  <a:gd name="T64" fmla="*/ 0 w 14"/>
                  <a:gd name="T65" fmla="*/ 4 h 11"/>
                  <a:gd name="T66" fmla="*/ 1 w 14"/>
                  <a:gd name="T67" fmla="*/ 2 h 11"/>
                  <a:gd name="T68" fmla="*/ 2 w 14"/>
                  <a:gd name="T69" fmla="*/ 2 h 11"/>
                  <a:gd name="T70" fmla="*/ 4 w 14"/>
                  <a:gd name="T7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 h="11">
                    <a:moveTo>
                      <a:pt x="4" y="0"/>
                    </a:moveTo>
                    <a:lnTo>
                      <a:pt x="6" y="2"/>
                    </a:lnTo>
                    <a:lnTo>
                      <a:pt x="9" y="3"/>
                    </a:lnTo>
                    <a:lnTo>
                      <a:pt x="10" y="4"/>
                    </a:lnTo>
                    <a:lnTo>
                      <a:pt x="11" y="4"/>
                    </a:lnTo>
                    <a:lnTo>
                      <a:pt x="13" y="6"/>
                    </a:lnTo>
                    <a:lnTo>
                      <a:pt x="13" y="6"/>
                    </a:lnTo>
                    <a:lnTo>
                      <a:pt x="13" y="6"/>
                    </a:lnTo>
                    <a:lnTo>
                      <a:pt x="13" y="6"/>
                    </a:lnTo>
                    <a:lnTo>
                      <a:pt x="13" y="6"/>
                    </a:lnTo>
                    <a:lnTo>
                      <a:pt x="13" y="6"/>
                    </a:lnTo>
                    <a:lnTo>
                      <a:pt x="13" y="6"/>
                    </a:lnTo>
                    <a:lnTo>
                      <a:pt x="14" y="7"/>
                    </a:lnTo>
                    <a:lnTo>
                      <a:pt x="14" y="8"/>
                    </a:lnTo>
                    <a:lnTo>
                      <a:pt x="14" y="9"/>
                    </a:lnTo>
                    <a:lnTo>
                      <a:pt x="13" y="11"/>
                    </a:lnTo>
                    <a:lnTo>
                      <a:pt x="11" y="11"/>
                    </a:lnTo>
                    <a:lnTo>
                      <a:pt x="11" y="11"/>
                    </a:lnTo>
                    <a:lnTo>
                      <a:pt x="10" y="11"/>
                    </a:lnTo>
                    <a:lnTo>
                      <a:pt x="10" y="11"/>
                    </a:lnTo>
                    <a:lnTo>
                      <a:pt x="10" y="11"/>
                    </a:lnTo>
                    <a:lnTo>
                      <a:pt x="10" y="11"/>
                    </a:lnTo>
                    <a:lnTo>
                      <a:pt x="10" y="11"/>
                    </a:lnTo>
                    <a:lnTo>
                      <a:pt x="10" y="11"/>
                    </a:lnTo>
                    <a:lnTo>
                      <a:pt x="10" y="11"/>
                    </a:lnTo>
                    <a:lnTo>
                      <a:pt x="10" y="11"/>
                    </a:lnTo>
                    <a:lnTo>
                      <a:pt x="9" y="9"/>
                    </a:lnTo>
                    <a:lnTo>
                      <a:pt x="6" y="8"/>
                    </a:lnTo>
                    <a:lnTo>
                      <a:pt x="5" y="8"/>
                    </a:lnTo>
                    <a:lnTo>
                      <a:pt x="4" y="7"/>
                    </a:lnTo>
                    <a:lnTo>
                      <a:pt x="2" y="7"/>
                    </a:lnTo>
                    <a:lnTo>
                      <a:pt x="1" y="6"/>
                    </a:lnTo>
                    <a:lnTo>
                      <a:pt x="0" y="4"/>
                    </a:lnTo>
                    <a:lnTo>
                      <a:pt x="1" y="2"/>
                    </a:lnTo>
                    <a:lnTo>
                      <a:pt x="2" y="2"/>
                    </a:lnTo>
                    <a:lnTo>
                      <a:pt x="4"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5" name="Freeform 2219"/>
              <p:cNvSpPr/>
              <p:nvPr/>
            </p:nvSpPr>
            <p:spPr bwMode="auto">
              <a:xfrm>
                <a:off x="7753926" y="836613"/>
                <a:ext cx="14288" cy="9525"/>
              </a:xfrm>
              <a:custGeom>
                <a:avLst/>
                <a:gdLst>
                  <a:gd name="T0" fmla="*/ 7 w 9"/>
                  <a:gd name="T1" fmla="*/ 0 h 6"/>
                  <a:gd name="T2" fmla="*/ 8 w 9"/>
                  <a:gd name="T3" fmla="*/ 0 h 6"/>
                  <a:gd name="T4" fmla="*/ 9 w 9"/>
                  <a:gd name="T5" fmla="*/ 1 h 6"/>
                  <a:gd name="T6" fmla="*/ 9 w 9"/>
                  <a:gd name="T7" fmla="*/ 2 h 6"/>
                  <a:gd name="T8" fmla="*/ 8 w 9"/>
                  <a:gd name="T9" fmla="*/ 2 h 6"/>
                  <a:gd name="T10" fmla="*/ 8 w 9"/>
                  <a:gd name="T11" fmla="*/ 4 h 6"/>
                  <a:gd name="T12" fmla="*/ 7 w 9"/>
                  <a:gd name="T13" fmla="*/ 4 h 6"/>
                  <a:gd name="T14" fmla="*/ 5 w 9"/>
                  <a:gd name="T15" fmla="*/ 5 h 6"/>
                  <a:gd name="T16" fmla="*/ 4 w 9"/>
                  <a:gd name="T17" fmla="*/ 6 h 6"/>
                  <a:gd name="T18" fmla="*/ 3 w 9"/>
                  <a:gd name="T19" fmla="*/ 6 h 6"/>
                  <a:gd name="T20" fmla="*/ 3 w 9"/>
                  <a:gd name="T21" fmla="*/ 6 h 6"/>
                  <a:gd name="T22" fmla="*/ 1 w 9"/>
                  <a:gd name="T23" fmla="*/ 6 h 6"/>
                  <a:gd name="T24" fmla="*/ 0 w 9"/>
                  <a:gd name="T25" fmla="*/ 6 h 6"/>
                  <a:gd name="T26" fmla="*/ 0 w 9"/>
                  <a:gd name="T27" fmla="*/ 5 h 6"/>
                  <a:gd name="T28" fmla="*/ 0 w 9"/>
                  <a:gd name="T29" fmla="*/ 4 h 6"/>
                  <a:gd name="T30" fmla="*/ 1 w 9"/>
                  <a:gd name="T31" fmla="*/ 4 h 6"/>
                  <a:gd name="T32" fmla="*/ 3 w 9"/>
                  <a:gd name="T33" fmla="*/ 2 h 6"/>
                  <a:gd name="T34" fmla="*/ 4 w 9"/>
                  <a:gd name="T35" fmla="*/ 2 h 6"/>
                  <a:gd name="T36" fmla="*/ 5 w 9"/>
                  <a:gd name="T37" fmla="*/ 1 h 6"/>
                  <a:gd name="T38" fmla="*/ 7 w 9"/>
                  <a:gd name="T3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6">
                    <a:moveTo>
                      <a:pt x="7" y="0"/>
                    </a:moveTo>
                    <a:lnTo>
                      <a:pt x="8" y="0"/>
                    </a:lnTo>
                    <a:lnTo>
                      <a:pt x="9" y="1"/>
                    </a:lnTo>
                    <a:lnTo>
                      <a:pt x="9" y="2"/>
                    </a:lnTo>
                    <a:lnTo>
                      <a:pt x="8" y="2"/>
                    </a:lnTo>
                    <a:lnTo>
                      <a:pt x="8" y="4"/>
                    </a:lnTo>
                    <a:lnTo>
                      <a:pt x="7" y="4"/>
                    </a:lnTo>
                    <a:lnTo>
                      <a:pt x="5" y="5"/>
                    </a:lnTo>
                    <a:lnTo>
                      <a:pt x="4" y="6"/>
                    </a:lnTo>
                    <a:lnTo>
                      <a:pt x="3" y="6"/>
                    </a:lnTo>
                    <a:lnTo>
                      <a:pt x="3" y="6"/>
                    </a:lnTo>
                    <a:lnTo>
                      <a:pt x="1" y="6"/>
                    </a:lnTo>
                    <a:lnTo>
                      <a:pt x="0" y="6"/>
                    </a:lnTo>
                    <a:lnTo>
                      <a:pt x="0" y="5"/>
                    </a:lnTo>
                    <a:lnTo>
                      <a:pt x="0" y="4"/>
                    </a:lnTo>
                    <a:lnTo>
                      <a:pt x="1" y="4"/>
                    </a:lnTo>
                    <a:lnTo>
                      <a:pt x="3" y="2"/>
                    </a:lnTo>
                    <a:lnTo>
                      <a:pt x="4" y="2"/>
                    </a:lnTo>
                    <a:lnTo>
                      <a:pt x="5" y="1"/>
                    </a:lnTo>
                    <a:lnTo>
                      <a:pt x="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6" name="Freeform 2220"/>
              <p:cNvSpPr/>
              <p:nvPr/>
            </p:nvSpPr>
            <p:spPr bwMode="auto">
              <a:xfrm>
                <a:off x="7752338" y="833438"/>
                <a:ext cx="19050" cy="17463"/>
              </a:xfrm>
              <a:custGeom>
                <a:avLst/>
                <a:gdLst>
                  <a:gd name="T0" fmla="*/ 9 w 12"/>
                  <a:gd name="T1" fmla="*/ 0 h 11"/>
                  <a:gd name="T2" fmla="*/ 10 w 12"/>
                  <a:gd name="T3" fmla="*/ 0 h 11"/>
                  <a:gd name="T4" fmla="*/ 12 w 12"/>
                  <a:gd name="T5" fmla="*/ 3 h 11"/>
                  <a:gd name="T6" fmla="*/ 12 w 12"/>
                  <a:gd name="T7" fmla="*/ 3 h 11"/>
                  <a:gd name="T8" fmla="*/ 12 w 12"/>
                  <a:gd name="T9" fmla="*/ 6 h 11"/>
                  <a:gd name="T10" fmla="*/ 10 w 12"/>
                  <a:gd name="T11" fmla="*/ 6 h 11"/>
                  <a:gd name="T12" fmla="*/ 9 w 12"/>
                  <a:gd name="T13" fmla="*/ 6 h 11"/>
                  <a:gd name="T14" fmla="*/ 9 w 12"/>
                  <a:gd name="T15" fmla="*/ 7 h 11"/>
                  <a:gd name="T16" fmla="*/ 6 w 12"/>
                  <a:gd name="T17" fmla="*/ 8 h 11"/>
                  <a:gd name="T18" fmla="*/ 5 w 12"/>
                  <a:gd name="T19" fmla="*/ 10 h 11"/>
                  <a:gd name="T20" fmla="*/ 5 w 12"/>
                  <a:gd name="T21" fmla="*/ 10 h 11"/>
                  <a:gd name="T22" fmla="*/ 4 w 12"/>
                  <a:gd name="T23" fmla="*/ 10 h 11"/>
                  <a:gd name="T24" fmla="*/ 2 w 12"/>
                  <a:gd name="T25" fmla="*/ 11 h 11"/>
                  <a:gd name="T26" fmla="*/ 1 w 12"/>
                  <a:gd name="T27" fmla="*/ 10 h 11"/>
                  <a:gd name="T28" fmla="*/ 0 w 12"/>
                  <a:gd name="T29" fmla="*/ 10 h 11"/>
                  <a:gd name="T30" fmla="*/ 0 w 12"/>
                  <a:gd name="T31" fmla="*/ 7 h 11"/>
                  <a:gd name="T32" fmla="*/ 0 w 12"/>
                  <a:gd name="T33" fmla="*/ 6 h 11"/>
                  <a:gd name="T34" fmla="*/ 1 w 12"/>
                  <a:gd name="T35" fmla="*/ 4 h 11"/>
                  <a:gd name="T36" fmla="*/ 1 w 12"/>
                  <a:gd name="T37" fmla="*/ 4 h 11"/>
                  <a:gd name="T38" fmla="*/ 1 w 12"/>
                  <a:gd name="T39" fmla="*/ 4 h 11"/>
                  <a:gd name="T40" fmla="*/ 1 w 12"/>
                  <a:gd name="T41" fmla="*/ 4 h 11"/>
                  <a:gd name="T42" fmla="*/ 1 w 12"/>
                  <a:gd name="T43" fmla="*/ 4 h 11"/>
                  <a:gd name="T44" fmla="*/ 4 w 12"/>
                  <a:gd name="T45" fmla="*/ 3 h 11"/>
                  <a:gd name="T46" fmla="*/ 6 w 12"/>
                  <a:gd name="T47" fmla="*/ 2 h 11"/>
                  <a:gd name="T48" fmla="*/ 8 w 12"/>
                  <a:gd name="T49" fmla="*/ 0 h 11"/>
                  <a:gd name="T50" fmla="*/ 9 w 12"/>
                  <a:gd name="T5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 h="11">
                    <a:moveTo>
                      <a:pt x="9" y="0"/>
                    </a:moveTo>
                    <a:lnTo>
                      <a:pt x="10" y="0"/>
                    </a:lnTo>
                    <a:lnTo>
                      <a:pt x="12" y="3"/>
                    </a:lnTo>
                    <a:lnTo>
                      <a:pt x="12" y="3"/>
                    </a:lnTo>
                    <a:lnTo>
                      <a:pt x="12" y="6"/>
                    </a:lnTo>
                    <a:lnTo>
                      <a:pt x="10" y="6"/>
                    </a:lnTo>
                    <a:lnTo>
                      <a:pt x="9" y="6"/>
                    </a:lnTo>
                    <a:lnTo>
                      <a:pt x="9" y="7"/>
                    </a:lnTo>
                    <a:lnTo>
                      <a:pt x="6" y="8"/>
                    </a:lnTo>
                    <a:lnTo>
                      <a:pt x="5" y="10"/>
                    </a:lnTo>
                    <a:lnTo>
                      <a:pt x="5" y="10"/>
                    </a:lnTo>
                    <a:lnTo>
                      <a:pt x="4" y="10"/>
                    </a:lnTo>
                    <a:lnTo>
                      <a:pt x="2" y="11"/>
                    </a:lnTo>
                    <a:lnTo>
                      <a:pt x="1" y="10"/>
                    </a:lnTo>
                    <a:lnTo>
                      <a:pt x="0" y="10"/>
                    </a:lnTo>
                    <a:lnTo>
                      <a:pt x="0" y="7"/>
                    </a:lnTo>
                    <a:lnTo>
                      <a:pt x="0" y="6"/>
                    </a:lnTo>
                    <a:lnTo>
                      <a:pt x="1" y="4"/>
                    </a:lnTo>
                    <a:lnTo>
                      <a:pt x="1" y="4"/>
                    </a:lnTo>
                    <a:lnTo>
                      <a:pt x="1" y="4"/>
                    </a:lnTo>
                    <a:lnTo>
                      <a:pt x="1" y="4"/>
                    </a:lnTo>
                    <a:lnTo>
                      <a:pt x="1" y="4"/>
                    </a:lnTo>
                    <a:lnTo>
                      <a:pt x="4" y="3"/>
                    </a:lnTo>
                    <a:lnTo>
                      <a:pt x="6" y="2"/>
                    </a:lnTo>
                    <a:lnTo>
                      <a:pt x="8" y="0"/>
                    </a:lnTo>
                    <a:lnTo>
                      <a:pt x="9"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7" name="Freeform 2235"/>
              <p:cNvSpPr/>
              <p:nvPr/>
            </p:nvSpPr>
            <p:spPr bwMode="auto">
              <a:xfrm>
                <a:off x="7788851" y="933450"/>
                <a:ext cx="53975" cy="25400"/>
              </a:xfrm>
              <a:custGeom>
                <a:avLst/>
                <a:gdLst>
                  <a:gd name="T0" fmla="*/ 15 w 34"/>
                  <a:gd name="T1" fmla="*/ 0 h 16"/>
                  <a:gd name="T2" fmla="*/ 25 w 34"/>
                  <a:gd name="T3" fmla="*/ 12 h 16"/>
                  <a:gd name="T4" fmla="*/ 32 w 34"/>
                  <a:gd name="T5" fmla="*/ 4 h 16"/>
                  <a:gd name="T6" fmla="*/ 32 w 34"/>
                  <a:gd name="T7" fmla="*/ 4 h 16"/>
                  <a:gd name="T8" fmla="*/ 33 w 34"/>
                  <a:gd name="T9" fmla="*/ 4 h 16"/>
                  <a:gd name="T10" fmla="*/ 34 w 34"/>
                  <a:gd name="T11" fmla="*/ 5 h 16"/>
                  <a:gd name="T12" fmla="*/ 33 w 34"/>
                  <a:gd name="T13" fmla="*/ 7 h 16"/>
                  <a:gd name="T14" fmla="*/ 25 w 34"/>
                  <a:gd name="T15" fmla="*/ 16 h 16"/>
                  <a:gd name="T16" fmla="*/ 15 w 34"/>
                  <a:gd name="T17" fmla="*/ 5 h 16"/>
                  <a:gd name="T18" fmla="*/ 7 w 34"/>
                  <a:gd name="T19" fmla="*/ 15 h 16"/>
                  <a:gd name="T20" fmla="*/ 0 w 34"/>
                  <a:gd name="T21" fmla="*/ 7 h 16"/>
                  <a:gd name="T22" fmla="*/ 0 w 34"/>
                  <a:gd name="T23" fmla="*/ 7 h 16"/>
                  <a:gd name="T24" fmla="*/ 0 w 34"/>
                  <a:gd name="T25" fmla="*/ 5 h 16"/>
                  <a:gd name="T26" fmla="*/ 0 w 34"/>
                  <a:gd name="T27" fmla="*/ 4 h 16"/>
                  <a:gd name="T28" fmla="*/ 2 w 34"/>
                  <a:gd name="T29" fmla="*/ 4 h 16"/>
                  <a:gd name="T30" fmla="*/ 3 w 34"/>
                  <a:gd name="T31" fmla="*/ 4 h 16"/>
                  <a:gd name="T32" fmla="*/ 7 w 34"/>
                  <a:gd name="T33" fmla="*/ 11 h 16"/>
                  <a:gd name="T34" fmla="*/ 15 w 34"/>
                  <a:gd name="T3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16">
                    <a:moveTo>
                      <a:pt x="15" y="0"/>
                    </a:moveTo>
                    <a:lnTo>
                      <a:pt x="25" y="12"/>
                    </a:lnTo>
                    <a:lnTo>
                      <a:pt x="32" y="4"/>
                    </a:lnTo>
                    <a:lnTo>
                      <a:pt x="32" y="4"/>
                    </a:lnTo>
                    <a:lnTo>
                      <a:pt x="33" y="4"/>
                    </a:lnTo>
                    <a:lnTo>
                      <a:pt x="34" y="5"/>
                    </a:lnTo>
                    <a:lnTo>
                      <a:pt x="33" y="7"/>
                    </a:lnTo>
                    <a:lnTo>
                      <a:pt x="25" y="16"/>
                    </a:lnTo>
                    <a:lnTo>
                      <a:pt x="15" y="5"/>
                    </a:lnTo>
                    <a:lnTo>
                      <a:pt x="7" y="15"/>
                    </a:lnTo>
                    <a:lnTo>
                      <a:pt x="0" y="7"/>
                    </a:lnTo>
                    <a:lnTo>
                      <a:pt x="0" y="7"/>
                    </a:lnTo>
                    <a:lnTo>
                      <a:pt x="0" y="5"/>
                    </a:lnTo>
                    <a:lnTo>
                      <a:pt x="0" y="4"/>
                    </a:lnTo>
                    <a:lnTo>
                      <a:pt x="2" y="4"/>
                    </a:lnTo>
                    <a:lnTo>
                      <a:pt x="3" y="4"/>
                    </a:lnTo>
                    <a:lnTo>
                      <a:pt x="7" y="11"/>
                    </a:lnTo>
                    <a:lnTo>
                      <a:pt x="15"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8" name="Freeform 2236"/>
              <p:cNvSpPr/>
              <p:nvPr/>
            </p:nvSpPr>
            <p:spPr bwMode="auto">
              <a:xfrm>
                <a:off x="7785676" y="930275"/>
                <a:ext cx="60325" cy="33338"/>
              </a:xfrm>
              <a:custGeom>
                <a:avLst/>
                <a:gdLst>
                  <a:gd name="T0" fmla="*/ 17 w 38"/>
                  <a:gd name="T1" fmla="*/ 0 h 21"/>
                  <a:gd name="T2" fmla="*/ 27 w 38"/>
                  <a:gd name="T3" fmla="*/ 11 h 21"/>
                  <a:gd name="T4" fmla="*/ 32 w 38"/>
                  <a:gd name="T5" fmla="*/ 5 h 21"/>
                  <a:gd name="T6" fmla="*/ 34 w 38"/>
                  <a:gd name="T7" fmla="*/ 5 h 21"/>
                  <a:gd name="T8" fmla="*/ 34 w 38"/>
                  <a:gd name="T9" fmla="*/ 5 h 21"/>
                  <a:gd name="T10" fmla="*/ 36 w 38"/>
                  <a:gd name="T11" fmla="*/ 5 h 21"/>
                  <a:gd name="T12" fmla="*/ 38 w 38"/>
                  <a:gd name="T13" fmla="*/ 6 h 21"/>
                  <a:gd name="T14" fmla="*/ 38 w 38"/>
                  <a:gd name="T15" fmla="*/ 7 h 21"/>
                  <a:gd name="T16" fmla="*/ 36 w 38"/>
                  <a:gd name="T17" fmla="*/ 9 h 21"/>
                  <a:gd name="T18" fmla="*/ 27 w 38"/>
                  <a:gd name="T19" fmla="*/ 21 h 21"/>
                  <a:gd name="T20" fmla="*/ 17 w 38"/>
                  <a:gd name="T21" fmla="*/ 10 h 21"/>
                  <a:gd name="T22" fmla="*/ 9 w 38"/>
                  <a:gd name="T23" fmla="*/ 19 h 21"/>
                  <a:gd name="T24" fmla="*/ 0 w 38"/>
                  <a:gd name="T25" fmla="*/ 6 h 21"/>
                  <a:gd name="T26" fmla="*/ 1 w 38"/>
                  <a:gd name="T27" fmla="*/ 6 h 21"/>
                  <a:gd name="T28" fmla="*/ 1 w 38"/>
                  <a:gd name="T29" fmla="*/ 5 h 21"/>
                  <a:gd name="T30" fmla="*/ 4 w 38"/>
                  <a:gd name="T31" fmla="*/ 5 h 21"/>
                  <a:gd name="T32" fmla="*/ 5 w 38"/>
                  <a:gd name="T33" fmla="*/ 5 h 21"/>
                  <a:gd name="T34" fmla="*/ 6 w 38"/>
                  <a:gd name="T35" fmla="*/ 6 h 21"/>
                  <a:gd name="T36" fmla="*/ 9 w 38"/>
                  <a:gd name="T37" fmla="*/ 10 h 21"/>
                  <a:gd name="T38" fmla="*/ 17 w 38"/>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21">
                    <a:moveTo>
                      <a:pt x="17" y="0"/>
                    </a:moveTo>
                    <a:lnTo>
                      <a:pt x="27" y="11"/>
                    </a:lnTo>
                    <a:lnTo>
                      <a:pt x="32" y="5"/>
                    </a:lnTo>
                    <a:lnTo>
                      <a:pt x="34" y="5"/>
                    </a:lnTo>
                    <a:lnTo>
                      <a:pt x="34" y="5"/>
                    </a:lnTo>
                    <a:lnTo>
                      <a:pt x="36" y="5"/>
                    </a:lnTo>
                    <a:lnTo>
                      <a:pt x="38" y="6"/>
                    </a:lnTo>
                    <a:lnTo>
                      <a:pt x="38" y="7"/>
                    </a:lnTo>
                    <a:lnTo>
                      <a:pt x="36" y="9"/>
                    </a:lnTo>
                    <a:lnTo>
                      <a:pt x="27" y="21"/>
                    </a:lnTo>
                    <a:lnTo>
                      <a:pt x="17" y="10"/>
                    </a:lnTo>
                    <a:lnTo>
                      <a:pt x="9" y="19"/>
                    </a:lnTo>
                    <a:lnTo>
                      <a:pt x="0" y="6"/>
                    </a:lnTo>
                    <a:lnTo>
                      <a:pt x="1" y="6"/>
                    </a:lnTo>
                    <a:lnTo>
                      <a:pt x="1" y="5"/>
                    </a:lnTo>
                    <a:lnTo>
                      <a:pt x="4" y="5"/>
                    </a:lnTo>
                    <a:lnTo>
                      <a:pt x="5" y="5"/>
                    </a:lnTo>
                    <a:lnTo>
                      <a:pt x="6" y="6"/>
                    </a:lnTo>
                    <a:lnTo>
                      <a:pt x="9" y="10"/>
                    </a:lnTo>
                    <a:lnTo>
                      <a:pt x="17"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49" name="Freeform 2237"/>
              <p:cNvSpPr/>
              <p:nvPr/>
            </p:nvSpPr>
            <p:spPr bwMode="auto">
              <a:xfrm>
                <a:off x="7809488" y="920750"/>
                <a:ext cx="4763" cy="19050"/>
              </a:xfrm>
              <a:custGeom>
                <a:avLst/>
                <a:gdLst>
                  <a:gd name="T0" fmla="*/ 2 w 3"/>
                  <a:gd name="T1" fmla="*/ 0 h 12"/>
                  <a:gd name="T2" fmla="*/ 3 w 3"/>
                  <a:gd name="T3" fmla="*/ 2 h 12"/>
                  <a:gd name="T4" fmla="*/ 3 w 3"/>
                  <a:gd name="T5" fmla="*/ 2 h 12"/>
                  <a:gd name="T6" fmla="*/ 3 w 3"/>
                  <a:gd name="T7" fmla="*/ 11 h 12"/>
                  <a:gd name="T8" fmla="*/ 3 w 3"/>
                  <a:gd name="T9" fmla="*/ 12 h 12"/>
                  <a:gd name="T10" fmla="*/ 2 w 3"/>
                  <a:gd name="T11" fmla="*/ 12 h 12"/>
                  <a:gd name="T12" fmla="*/ 2 w 3"/>
                  <a:gd name="T13" fmla="*/ 12 h 12"/>
                  <a:gd name="T14" fmla="*/ 2 w 3"/>
                  <a:gd name="T15" fmla="*/ 12 h 12"/>
                  <a:gd name="T16" fmla="*/ 0 w 3"/>
                  <a:gd name="T17" fmla="*/ 11 h 12"/>
                  <a:gd name="T18" fmla="*/ 0 w 3"/>
                  <a:gd name="T19" fmla="*/ 2 h 12"/>
                  <a:gd name="T20" fmla="*/ 0 w 3"/>
                  <a:gd name="T21" fmla="*/ 2 h 12"/>
                  <a:gd name="T22" fmla="*/ 2 w 3"/>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12">
                    <a:moveTo>
                      <a:pt x="2" y="0"/>
                    </a:moveTo>
                    <a:lnTo>
                      <a:pt x="3" y="2"/>
                    </a:lnTo>
                    <a:lnTo>
                      <a:pt x="3" y="2"/>
                    </a:lnTo>
                    <a:lnTo>
                      <a:pt x="3" y="11"/>
                    </a:lnTo>
                    <a:lnTo>
                      <a:pt x="3" y="12"/>
                    </a:lnTo>
                    <a:lnTo>
                      <a:pt x="2" y="12"/>
                    </a:lnTo>
                    <a:lnTo>
                      <a:pt x="2" y="12"/>
                    </a:lnTo>
                    <a:lnTo>
                      <a:pt x="2" y="12"/>
                    </a:lnTo>
                    <a:lnTo>
                      <a:pt x="0" y="11"/>
                    </a:lnTo>
                    <a:lnTo>
                      <a:pt x="0" y="2"/>
                    </a:lnTo>
                    <a:lnTo>
                      <a:pt x="0" y="2"/>
                    </a:lnTo>
                    <a:lnTo>
                      <a:pt x="2"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sp>
            <p:nvSpPr>
              <p:cNvPr id="50" name="Freeform 2238"/>
              <p:cNvSpPr/>
              <p:nvPr/>
            </p:nvSpPr>
            <p:spPr bwMode="auto">
              <a:xfrm>
                <a:off x="7807901" y="919163"/>
                <a:ext cx="11113" cy="22225"/>
              </a:xfrm>
              <a:custGeom>
                <a:avLst/>
                <a:gdLst>
                  <a:gd name="T0" fmla="*/ 3 w 7"/>
                  <a:gd name="T1" fmla="*/ 0 h 14"/>
                  <a:gd name="T2" fmla="*/ 5 w 7"/>
                  <a:gd name="T3" fmla="*/ 1 h 14"/>
                  <a:gd name="T4" fmla="*/ 5 w 7"/>
                  <a:gd name="T5" fmla="*/ 3 h 14"/>
                  <a:gd name="T6" fmla="*/ 7 w 7"/>
                  <a:gd name="T7" fmla="*/ 12 h 14"/>
                  <a:gd name="T8" fmla="*/ 7 w 7"/>
                  <a:gd name="T9" fmla="*/ 12 h 14"/>
                  <a:gd name="T10" fmla="*/ 5 w 7"/>
                  <a:gd name="T11" fmla="*/ 14 h 14"/>
                  <a:gd name="T12" fmla="*/ 3 w 7"/>
                  <a:gd name="T13" fmla="*/ 14 h 14"/>
                  <a:gd name="T14" fmla="*/ 3 w 7"/>
                  <a:gd name="T15" fmla="*/ 14 h 14"/>
                  <a:gd name="T16" fmla="*/ 1 w 7"/>
                  <a:gd name="T17" fmla="*/ 14 h 14"/>
                  <a:gd name="T18" fmla="*/ 0 w 7"/>
                  <a:gd name="T19" fmla="*/ 12 h 14"/>
                  <a:gd name="T20" fmla="*/ 1 w 7"/>
                  <a:gd name="T21" fmla="*/ 12 h 14"/>
                  <a:gd name="T22" fmla="*/ 0 w 7"/>
                  <a:gd name="T23" fmla="*/ 12 h 14"/>
                  <a:gd name="T24" fmla="*/ 0 w 7"/>
                  <a:gd name="T25" fmla="*/ 4 h 14"/>
                  <a:gd name="T26" fmla="*/ 0 w 7"/>
                  <a:gd name="T27" fmla="*/ 3 h 14"/>
                  <a:gd name="T28" fmla="*/ 0 w 7"/>
                  <a:gd name="T29" fmla="*/ 1 h 14"/>
                  <a:gd name="T30" fmla="*/ 3 w 7"/>
                  <a:gd name="T31" fmla="*/ 0 h 14"/>
                  <a:gd name="T32" fmla="*/ 3 w 7"/>
                  <a:gd name="T3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14">
                    <a:moveTo>
                      <a:pt x="3" y="0"/>
                    </a:moveTo>
                    <a:lnTo>
                      <a:pt x="5" y="1"/>
                    </a:lnTo>
                    <a:lnTo>
                      <a:pt x="5" y="3"/>
                    </a:lnTo>
                    <a:lnTo>
                      <a:pt x="7" y="12"/>
                    </a:lnTo>
                    <a:lnTo>
                      <a:pt x="7" y="12"/>
                    </a:lnTo>
                    <a:lnTo>
                      <a:pt x="5" y="14"/>
                    </a:lnTo>
                    <a:lnTo>
                      <a:pt x="3" y="14"/>
                    </a:lnTo>
                    <a:lnTo>
                      <a:pt x="3" y="14"/>
                    </a:lnTo>
                    <a:lnTo>
                      <a:pt x="1" y="14"/>
                    </a:lnTo>
                    <a:lnTo>
                      <a:pt x="0" y="12"/>
                    </a:lnTo>
                    <a:lnTo>
                      <a:pt x="1" y="12"/>
                    </a:lnTo>
                    <a:lnTo>
                      <a:pt x="0" y="12"/>
                    </a:lnTo>
                    <a:lnTo>
                      <a:pt x="0" y="4"/>
                    </a:lnTo>
                    <a:lnTo>
                      <a:pt x="0" y="3"/>
                    </a:lnTo>
                    <a:lnTo>
                      <a:pt x="0" y="1"/>
                    </a:lnTo>
                    <a:lnTo>
                      <a:pt x="3" y="0"/>
                    </a:lnTo>
                    <a:lnTo>
                      <a:pt x="3" y="0"/>
                    </a:lnTo>
                    <a:close/>
                  </a:path>
                </a:pathLst>
              </a:custGeom>
              <a:grpFill/>
              <a:ln w="0">
                <a:noFill/>
                <a:prstDash val="solid"/>
                <a:round/>
              </a:ln>
            </p:spPr>
            <p:txBody>
              <a:bodyPr vert="horz" wrap="square" lIns="91440" tIns="45720" rIns="91440" bIns="45720" numCol="1" anchor="t" anchorCtr="0" compatLnSpc="1"/>
              <a:lstStyle/>
              <a:p>
                <a:endParaRPr lang="zh-CN" altLang="en-US"/>
              </a:p>
            </p:txBody>
          </p:sp>
        </p:grpSp>
      </p:grpSp>
      <p:sp>
        <p:nvSpPr>
          <p:cNvPr id="51" name="Freeform 66"/>
          <p:cNvSpPr>
            <a:spLocks noEditPoints="1"/>
          </p:cNvSpPr>
          <p:nvPr/>
        </p:nvSpPr>
        <p:spPr bwMode="auto">
          <a:xfrm rot="20835710">
            <a:off x="1370965" y="1067435"/>
            <a:ext cx="612140" cy="549910"/>
          </a:xfrm>
          <a:custGeom>
            <a:avLst/>
            <a:gdLst/>
            <a:ahLst/>
            <a:cxnLst>
              <a:cxn ang="0">
                <a:pos x="166" y="76"/>
              </a:cxn>
              <a:cxn ang="0">
                <a:pos x="287" y="94"/>
              </a:cxn>
              <a:cxn ang="0">
                <a:pos x="168" y="226"/>
              </a:cxn>
              <a:cxn ang="0">
                <a:pos x="69" y="274"/>
              </a:cxn>
              <a:cxn ang="0">
                <a:pos x="0" y="122"/>
              </a:cxn>
              <a:cxn ang="0">
                <a:pos x="107" y="99"/>
              </a:cxn>
              <a:cxn ang="0">
                <a:pos x="102" y="177"/>
              </a:cxn>
              <a:cxn ang="0">
                <a:pos x="99" y="173"/>
              </a:cxn>
              <a:cxn ang="0">
                <a:pos x="132" y="154"/>
              </a:cxn>
              <a:cxn ang="0">
                <a:pos x="217" y="111"/>
              </a:cxn>
              <a:cxn ang="0">
                <a:pos x="234" y="109"/>
              </a:cxn>
              <a:cxn ang="0">
                <a:pos x="197" y="101"/>
              </a:cxn>
              <a:cxn ang="0">
                <a:pos x="172" y="132"/>
              </a:cxn>
              <a:cxn ang="0">
                <a:pos x="184" y="137"/>
              </a:cxn>
              <a:cxn ang="0">
                <a:pos x="215" y="122"/>
              </a:cxn>
              <a:cxn ang="0">
                <a:pos x="131" y="212"/>
              </a:cxn>
              <a:cxn ang="0">
                <a:pos x="83" y="267"/>
              </a:cxn>
              <a:cxn ang="0">
                <a:pos x="83" y="254"/>
              </a:cxn>
              <a:cxn ang="0">
                <a:pos x="79" y="257"/>
              </a:cxn>
              <a:cxn ang="0">
                <a:pos x="159" y="105"/>
              </a:cxn>
              <a:cxn ang="0">
                <a:pos x="147" y="90"/>
              </a:cxn>
              <a:cxn ang="0">
                <a:pos x="149" y="97"/>
              </a:cxn>
              <a:cxn ang="0">
                <a:pos x="85" y="156"/>
              </a:cxn>
              <a:cxn ang="0">
                <a:pos x="166" y="208"/>
              </a:cxn>
              <a:cxn ang="0">
                <a:pos x="184" y="195"/>
              </a:cxn>
              <a:cxn ang="0">
                <a:pos x="189" y="170"/>
              </a:cxn>
              <a:cxn ang="0">
                <a:pos x="203" y="202"/>
              </a:cxn>
              <a:cxn ang="0">
                <a:pos x="204" y="215"/>
              </a:cxn>
              <a:cxn ang="0">
                <a:pos x="211" y="240"/>
              </a:cxn>
              <a:cxn ang="0">
                <a:pos x="203" y="187"/>
              </a:cxn>
              <a:cxn ang="0">
                <a:pos x="253" y="106"/>
              </a:cxn>
              <a:cxn ang="0">
                <a:pos x="183" y="101"/>
              </a:cxn>
              <a:cxn ang="0">
                <a:pos x="183" y="101"/>
              </a:cxn>
              <a:cxn ang="0">
                <a:pos x="132" y="47"/>
              </a:cxn>
              <a:cxn ang="0">
                <a:pos x="137" y="53"/>
              </a:cxn>
              <a:cxn ang="0">
                <a:pos x="201" y="173"/>
              </a:cxn>
              <a:cxn ang="0">
                <a:pos x="183" y="191"/>
              </a:cxn>
              <a:cxn ang="0">
                <a:pos x="71" y="144"/>
              </a:cxn>
              <a:cxn ang="0">
                <a:pos x="180" y="223"/>
              </a:cxn>
              <a:cxn ang="0">
                <a:pos x="184" y="212"/>
              </a:cxn>
              <a:cxn ang="0">
                <a:pos x="123" y="88"/>
              </a:cxn>
              <a:cxn ang="0">
                <a:pos x="135" y="76"/>
              </a:cxn>
              <a:cxn ang="0">
                <a:pos x="59" y="133"/>
              </a:cxn>
              <a:cxn ang="0">
                <a:pos x="58" y="126"/>
              </a:cxn>
              <a:cxn ang="0">
                <a:pos x="75" y="112"/>
              </a:cxn>
              <a:cxn ang="0">
                <a:pos x="82" y="109"/>
              </a:cxn>
              <a:cxn ang="0">
                <a:pos x="97" y="109"/>
              </a:cxn>
              <a:cxn ang="0">
                <a:pos x="194" y="234"/>
              </a:cxn>
              <a:cxn ang="0">
                <a:pos x="197" y="226"/>
              </a:cxn>
              <a:cxn ang="0">
                <a:pos x="71" y="128"/>
              </a:cxn>
              <a:cxn ang="0">
                <a:pos x="131" y="216"/>
              </a:cxn>
              <a:cxn ang="0">
                <a:pos x="149" y="94"/>
              </a:cxn>
              <a:cxn ang="0">
                <a:pos x="106" y="118"/>
              </a:cxn>
              <a:cxn ang="0">
                <a:pos x="109" y="114"/>
              </a:cxn>
              <a:cxn ang="0">
                <a:pos x="40" y="130"/>
              </a:cxn>
              <a:cxn ang="0">
                <a:pos x="110" y="227"/>
              </a:cxn>
              <a:cxn ang="0">
                <a:pos x="127" y="102"/>
              </a:cxn>
              <a:cxn ang="0">
                <a:pos x="155" y="71"/>
              </a:cxn>
              <a:cxn ang="0">
                <a:pos x="154" y="73"/>
              </a:cxn>
            </a:cxnLst>
            <a:rect l="0" t="0" r="r" b="b"/>
            <a:pathLst>
              <a:path w="287" h="289">
                <a:moveTo>
                  <a:pt x="130" y="0"/>
                </a:moveTo>
                <a:lnTo>
                  <a:pt x="130" y="0"/>
                </a:lnTo>
                <a:lnTo>
                  <a:pt x="138" y="7"/>
                </a:lnTo>
                <a:lnTo>
                  <a:pt x="144" y="15"/>
                </a:lnTo>
                <a:lnTo>
                  <a:pt x="149" y="24"/>
                </a:lnTo>
                <a:lnTo>
                  <a:pt x="154" y="33"/>
                </a:lnTo>
                <a:lnTo>
                  <a:pt x="161" y="53"/>
                </a:lnTo>
                <a:lnTo>
                  <a:pt x="166" y="76"/>
                </a:lnTo>
                <a:lnTo>
                  <a:pt x="166" y="76"/>
                </a:lnTo>
                <a:lnTo>
                  <a:pt x="168" y="84"/>
                </a:lnTo>
                <a:lnTo>
                  <a:pt x="170" y="91"/>
                </a:lnTo>
                <a:lnTo>
                  <a:pt x="170" y="91"/>
                </a:lnTo>
                <a:lnTo>
                  <a:pt x="183" y="90"/>
                </a:lnTo>
                <a:lnTo>
                  <a:pt x="197" y="87"/>
                </a:lnTo>
                <a:lnTo>
                  <a:pt x="213" y="87"/>
                </a:lnTo>
                <a:lnTo>
                  <a:pt x="228" y="87"/>
                </a:lnTo>
                <a:lnTo>
                  <a:pt x="258" y="90"/>
                </a:lnTo>
                <a:lnTo>
                  <a:pt x="287" y="94"/>
                </a:lnTo>
                <a:lnTo>
                  <a:pt x="287" y="94"/>
                </a:lnTo>
                <a:lnTo>
                  <a:pt x="249" y="125"/>
                </a:lnTo>
                <a:lnTo>
                  <a:pt x="229" y="140"/>
                </a:lnTo>
                <a:lnTo>
                  <a:pt x="211" y="154"/>
                </a:lnTo>
                <a:lnTo>
                  <a:pt x="229" y="267"/>
                </a:lnTo>
                <a:lnTo>
                  <a:pt x="229" y="267"/>
                </a:lnTo>
                <a:lnTo>
                  <a:pt x="208" y="255"/>
                </a:lnTo>
                <a:lnTo>
                  <a:pt x="187" y="241"/>
                </a:lnTo>
                <a:lnTo>
                  <a:pt x="168" y="226"/>
                </a:lnTo>
                <a:lnTo>
                  <a:pt x="148" y="209"/>
                </a:lnTo>
                <a:lnTo>
                  <a:pt x="148" y="209"/>
                </a:lnTo>
                <a:lnTo>
                  <a:pt x="130" y="232"/>
                </a:lnTo>
                <a:lnTo>
                  <a:pt x="111" y="253"/>
                </a:lnTo>
                <a:lnTo>
                  <a:pt x="90" y="272"/>
                </a:lnTo>
                <a:lnTo>
                  <a:pt x="80" y="281"/>
                </a:lnTo>
                <a:lnTo>
                  <a:pt x="68" y="289"/>
                </a:lnTo>
                <a:lnTo>
                  <a:pt x="68" y="289"/>
                </a:lnTo>
                <a:lnTo>
                  <a:pt x="69" y="274"/>
                </a:lnTo>
                <a:lnTo>
                  <a:pt x="72" y="258"/>
                </a:lnTo>
                <a:lnTo>
                  <a:pt x="78" y="229"/>
                </a:lnTo>
                <a:lnTo>
                  <a:pt x="85" y="201"/>
                </a:lnTo>
                <a:lnTo>
                  <a:pt x="89" y="173"/>
                </a:lnTo>
                <a:lnTo>
                  <a:pt x="89" y="173"/>
                </a:lnTo>
                <a:lnTo>
                  <a:pt x="68" y="158"/>
                </a:lnTo>
                <a:lnTo>
                  <a:pt x="45" y="146"/>
                </a:lnTo>
                <a:lnTo>
                  <a:pt x="0" y="122"/>
                </a:lnTo>
                <a:lnTo>
                  <a:pt x="0" y="122"/>
                </a:lnTo>
                <a:lnTo>
                  <a:pt x="0" y="122"/>
                </a:lnTo>
                <a:lnTo>
                  <a:pt x="0" y="121"/>
                </a:lnTo>
                <a:lnTo>
                  <a:pt x="3" y="118"/>
                </a:lnTo>
                <a:lnTo>
                  <a:pt x="12" y="114"/>
                </a:lnTo>
                <a:lnTo>
                  <a:pt x="12" y="114"/>
                </a:lnTo>
                <a:lnTo>
                  <a:pt x="34" y="109"/>
                </a:lnTo>
                <a:lnTo>
                  <a:pt x="57" y="105"/>
                </a:lnTo>
                <a:lnTo>
                  <a:pt x="82" y="101"/>
                </a:lnTo>
                <a:lnTo>
                  <a:pt x="107" y="99"/>
                </a:lnTo>
                <a:lnTo>
                  <a:pt x="130" y="0"/>
                </a:lnTo>
                <a:close/>
                <a:moveTo>
                  <a:pt x="103" y="187"/>
                </a:moveTo>
                <a:lnTo>
                  <a:pt x="103" y="187"/>
                </a:lnTo>
                <a:lnTo>
                  <a:pt x="102" y="187"/>
                </a:lnTo>
                <a:lnTo>
                  <a:pt x="102" y="187"/>
                </a:lnTo>
                <a:lnTo>
                  <a:pt x="100" y="184"/>
                </a:lnTo>
                <a:lnTo>
                  <a:pt x="102" y="180"/>
                </a:lnTo>
                <a:lnTo>
                  <a:pt x="102" y="177"/>
                </a:lnTo>
                <a:lnTo>
                  <a:pt x="102" y="177"/>
                </a:lnTo>
                <a:lnTo>
                  <a:pt x="113" y="163"/>
                </a:lnTo>
                <a:lnTo>
                  <a:pt x="124" y="149"/>
                </a:lnTo>
                <a:lnTo>
                  <a:pt x="147" y="123"/>
                </a:lnTo>
                <a:lnTo>
                  <a:pt x="147" y="123"/>
                </a:lnTo>
                <a:lnTo>
                  <a:pt x="134" y="132"/>
                </a:lnTo>
                <a:lnTo>
                  <a:pt x="123" y="140"/>
                </a:lnTo>
                <a:lnTo>
                  <a:pt x="100" y="160"/>
                </a:lnTo>
                <a:lnTo>
                  <a:pt x="100" y="160"/>
                </a:lnTo>
                <a:lnTo>
                  <a:pt x="99" y="173"/>
                </a:lnTo>
                <a:lnTo>
                  <a:pt x="96" y="187"/>
                </a:lnTo>
                <a:lnTo>
                  <a:pt x="92" y="213"/>
                </a:lnTo>
                <a:lnTo>
                  <a:pt x="165" y="128"/>
                </a:lnTo>
                <a:lnTo>
                  <a:pt x="165" y="128"/>
                </a:lnTo>
                <a:lnTo>
                  <a:pt x="158" y="133"/>
                </a:lnTo>
                <a:lnTo>
                  <a:pt x="148" y="143"/>
                </a:lnTo>
                <a:lnTo>
                  <a:pt x="140" y="151"/>
                </a:lnTo>
                <a:lnTo>
                  <a:pt x="132" y="158"/>
                </a:lnTo>
                <a:lnTo>
                  <a:pt x="132" y="154"/>
                </a:lnTo>
                <a:lnTo>
                  <a:pt x="132" y="154"/>
                </a:lnTo>
                <a:lnTo>
                  <a:pt x="127" y="164"/>
                </a:lnTo>
                <a:lnTo>
                  <a:pt x="120" y="173"/>
                </a:lnTo>
                <a:lnTo>
                  <a:pt x="113" y="180"/>
                </a:lnTo>
                <a:lnTo>
                  <a:pt x="103" y="187"/>
                </a:lnTo>
                <a:lnTo>
                  <a:pt x="103" y="187"/>
                </a:lnTo>
                <a:close/>
                <a:moveTo>
                  <a:pt x="214" y="112"/>
                </a:moveTo>
                <a:lnTo>
                  <a:pt x="214" y="112"/>
                </a:lnTo>
                <a:lnTo>
                  <a:pt x="217" y="111"/>
                </a:lnTo>
                <a:lnTo>
                  <a:pt x="218" y="109"/>
                </a:lnTo>
                <a:lnTo>
                  <a:pt x="218" y="106"/>
                </a:lnTo>
                <a:lnTo>
                  <a:pt x="221" y="105"/>
                </a:lnTo>
                <a:lnTo>
                  <a:pt x="224" y="106"/>
                </a:lnTo>
                <a:lnTo>
                  <a:pt x="231" y="101"/>
                </a:lnTo>
                <a:lnTo>
                  <a:pt x="231" y="101"/>
                </a:lnTo>
                <a:lnTo>
                  <a:pt x="232" y="104"/>
                </a:lnTo>
                <a:lnTo>
                  <a:pt x="234" y="108"/>
                </a:lnTo>
                <a:lnTo>
                  <a:pt x="234" y="109"/>
                </a:lnTo>
                <a:lnTo>
                  <a:pt x="235" y="111"/>
                </a:lnTo>
                <a:lnTo>
                  <a:pt x="235" y="111"/>
                </a:lnTo>
                <a:lnTo>
                  <a:pt x="241" y="108"/>
                </a:lnTo>
                <a:lnTo>
                  <a:pt x="245" y="105"/>
                </a:lnTo>
                <a:lnTo>
                  <a:pt x="255" y="99"/>
                </a:lnTo>
                <a:lnTo>
                  <a:pt x="255" y="99"/>
                </a:lnTo>
                <a:lnTo>
                  <a:pt x="239" y="98"/>
                </a:lnTo>
                <a:lnTo>
                  <a:pt x="225" y="98"/>
                </a:lnTo>
                <a:lnTo>
                  <a:pt x="197" y="101"/>
                </a:lnTo>
                <a:lnTo>
                  <a:pt x="197" y="101"/>
                </a:lnTo>
                <a:lnTo>
                  <a:pt x="194" y="101"/>
                </a:lnTo>
                <a:lnTo>
                  <a:pt x="192" y="104"/>
                </a:lnTo>
                <a:lnTo>
                  <a:pt x="186" y="111"/>
                </a:lnTo>
                <a:lnTo>
                  <a:pt x="180" y="119"/>
                </a:lnTo>
                <a:lnTo>
                  <a:pt x="175" y="125"/>
                </a:lnTo>
                <a:lnTo>
                  <a:pt x="175" y="125"/>
                </a:lnTo>
                <a:lnTo>
                  <a:pt x="172" y="129"/>
                </a:lnTo>
                <a:lnTo>
                  <a:pt x="172" y="132"/>
                </a:lnTo>
                <a:lnTo>
                  <a:pt x="176" y="139"/>
                </a:lnTo>
                <a:lnTo>
                  <a:pt x="176" y="139"/>
                </a:lnTo>
                <a:lnTo>
                  <a:pt x="182" y="132"/>
                </a:lnTo>
                <a:lnTo>
                  <a:pt x="187" y="122"/>
                </a:lnTo>
                <a:lnTo>
                  <a:pt x="194" y="114"/>
                </a:lnTo>
                <a:lnTo>
                  <a:pt x="199" y="111"/>
                </a:lnTo>
                <a:lnTo>
                  <a:pt x="204" y="108"/>
                </a:lnTo>
                <a:lnTo>
                  <a:pt x="184" y="137"/>
                </a:lnTo>
                <a:lnTo>
                  <a:pt x="184" y="137"/>
                </a:lnTo>
                <a:lnTo>
                  <a:pt x="192" y="132"/>
                </a:lnTo>
                <a:lnTo>
                  <a:pt x="199" y="125"/>
                </a:lnTo>
                <a:lnTo>
                  <a:pt x="207" y="118"/>
                </a:lnTo>
                <a:lnTo>
                  <a:pt x="214" y="112"/>
                </a:lnTo>
                <a:lnTo>
                  <a:pt x="214" y="112"/>
                </a:lnTo>
                <a:close/>
                <a:moveTo>
                  <a:pt x="211" y="123"/>
                </a:moveTo>
                <a:lnTo>
                  <a:pt x="211" y="123"/>
                </a:lnTo>
                <a:lnTo>
                  <a:pt x="214" y="123"/>
                </a:lnTo>
                <a:lnTo>
                  <a:pt x="215" y="122"/>
                </a:lnTo>
                <a:lnTo>
                  <a:pt x="217" y="115"/>
                </a:lnTo>
                <a:lnTo>
                  <a:pt x="217" y="115"/>
                </a:lnTo>
                <a:lnTo>
                  <a:pt x="193" y="136"/>
                </a:lnTo>
                <a:lnTo>
                  <a:pt x="170" y="158"/>
                </a:lnTo>
                <a:lnTo>
                  <a:pt x="151" y="182"/>
                </a:lnTo>
                <a:lnTo>
                  <a:pt x="132" y="209"/>
                </a:lnTo>
                <a:lnTo>
                  <a:pt x="132" y="209"/>
                </a:lnTo>
                <a:lnTo>
                  <a:pt x="131" y="212"/>
                </a:lnTo>
                <a:lnTo>
                  <a:pt x="131" y="212"/>
                </a:lnTo>
                <a:lnTo>
                  <a:pt x="131" y="212"/>
                </a:lnTo>
                <a:lnTo>
                  <a:pt x="154" y="192"/>
                </a:lnTo>
                <a:lnTo>
                  <a:pt x="175" y="171"/>
                </a:lnTo>
                <a:lnTo>
                  <a:pt x="193" y="149"/>
                </a:lnTo>
                <a:lnTo>
                  <a:pt x="211" y="123"/>
                </a:lnTo>
                <a:lnTo>
                  <a:pt x="211" y="123"/>
                </a:lnTo>
                <a:close/>
                <a:moveTo>
                  <a:pt x="78" y="271"/>
                </a:moveTo>
                <a:lnTo>
                  <a:pt x="78" y="271"/>
                </a:lnTo>
                <a:lnTo>
                  <a:pt x="83" y="267"/>
                </a:lnTo>
                <a:lnTo>
                  <a:pt x="89" y="262"/>
                </a:lnTo>
                <a:lnTo>
                  <a:pt x="93" y="257"/>
                </a:lnTo>
                <a:lnTo>
                  <a:pt x="96" y="250"/>
                </a:lnTo>
                <a:lnTo>
                  <a:pt x="96" y="250"/>
                </a:lnTo>
                <a:lnTo>
                  <a:pt x="90" y="255"/>
                </a:lnTo>
                <a:lnTo>
                  <a:pt x="86" y="257"/>
                </a:lnTo>
                <a:lnTo>
                  <a:pt x="85" y="255"/>
                </a:lnTo>
                <a:lnTo>
                  <a:pt x="83" y="254"/>
                </a:lnTo>
                <a:lnTo>
                  <a:pt x="83" y="254"/>
                </a:lnTo>
                <a:lnTo>
                  <a:pt x="106" y="220"/>
                </a:lnTo>
                <a:lnTo>
                  <a:pt x="128" y="188"/>
                </a:lnTo>
                <a:lnTo>
                  <a:pt x="128" y="188"/>
                </a:lnTo>
                <a:lnTo>
                  <a:pt x="111" y="203"/>
                </a:lnTo>
                <a:lnTo>
                  <a:pt x="103" y="212"/>
                </a:lnTo>
                <a:lnTo>
                  <a:pt x="96" y="222"/>
                </a:lnTo>
                <a:lnTo>
                  <a:pt x="89" y="233"/>
                </a:lnTo>
                <a:lnTo>
                  <a:pt x="83" y="244"/>
                </a:lnTo>
                <a:lnTo>
                  <a:pt x="79" y="257"/>
                </a:lnTo>
                <a:lnTo>
                  <a:pt x="78" y="271"/>
                </a:lnTo>
                <a:lnTo>
                  <a:pt x="78" y="271"/>
                </a:lnTo>
                <a:close/>
                <a:moveTo>
                  <a:pt x="149" y="98"/>
                </a:moveTo>
                <a:lnTo>
                  <a:pt x="123" y="132"/>
                </a:lnTo>
                <a:lnTo>
                  <a:pt x="123" y="132"/>
                </a:lnTo>
                <a:lnTo>
                  <a:pt x="141" y="118"/>
                </a:lnTo>
                <a:lnTo>
                  <a:pt x="151" y="111"/>
                </a:lnTo>
                <a:lnTo>
                  <a:pt x="159" y="105"/>
                </a:lnTo>
                <a:lnTo>
                  <a:pt x="159" y="105"/>
                </a:lnTo>
                <a:lnTo>
                  <a:pt x="162" y="102"/>
                </a:lnTo>
                <a:lnTo>
                  <a:pt x="163" y="99"/>
                </a:lnTo>
                <a:lnTo>
                  <a:pt x="163" y="97"/>
                </a:lnTo>
                <a:lnTo>
                  <a:pt x="162" y="92"/>
                </a:lnTo>
                <a:lnTo>
                  <a:pt x="159" y="84"/>
                </a:lnTo>
                <a:lnTo>
                  <a:pt x="156" y="77"/>
                </a:lnTo>
                <a:lnTo>
                  <a:pt x="156" y="77"/>
                </a:lnTo>
                <a:lnTo>
                  <a:pt x="152" y="84"/>
                </a:lnTo>
                <a:lnTo>
                  <a:pt x="147" y="90"/>
                </a:lnTo>
                <a:lnTo>
                  <a:pt x="140" y="94"/>
                </a:lnTo>
                <a:lnTo>
                  <a:pt x="134" y="99"/>
                </a:lnTo>
                <a:lnTo>
                  <a:pt x="134" y="99"/>
                </a:lnTo>
                <a:lnTo>
                  <a:pt x="138" y="98"/>
                </a:lnTo>
                <a:lnTo>
                  <a:pt x="142" y="97"/>
                </a:lnTo>
                <a:lnTo>
                  <a:pt x="145" y="97"/>
                </a:lnTo>
                <a:lnTo>
                  <a:pt x="149" y="94"/>
                </a:lnTo>
                <a:lnTo>
                  <a:pt x="149" y="94"/>
                </a:lnTo>
                <a:lnTo>
                  <a:pt x="149" y="97"/>
                </a:lnTo>
                <a:lnTo>
                  <a:pt x="149" y="98"/>
                </a:lnTo>
                <a:lnTo>
                  <a:pt x="149" y="98"/>
                </a:lnTo>
                <a:close/>
                <a:moveTo>
                  <a:pt x="117" y="119"/>
                </a:moveTo>
                <a:lnTo>
                  <a:pt x="117" y="119"/>
                </a:lnTo>
                <a:lnTo>
                  <a:pt x="99" y="135"/>
                </a:lnTo>
                <a:lnTo>
                  <a:pt x="80" y="150"/>
                </a:lnTo>
                <a:lnTo>
                  <a:pt x="80" y="150"/>
                </a:lnTo>
                <a:lnTo>
                  <a:pt x="82" y="153"/>
                </a:lnTo>
                <a:lnTo>
                  <a:pt x="85" y="156"/>
                </a:lnTo>
                <a:lnTo>
                  <a:pt x="88" y="157"/>
                </a:lnTo>
                <a:lnTo>
                  <a:pt x="89" y="158"/>
                </a:lnTo>
                <a:lnTo>
                  <a:pt x="127" y="115"/>
                </a:lnTo>
                <a:lnTo>
                  <a:pt x="127" y="115"/>
                </a:lnTo>
                <a:lnTo>
                  <a:pt x="117" y="119"/>
                </a:lnTo>
                <a:lnTo>
                  <a:pt x="117" y="119"/>
                </a:lnTo>
                <a:close/>
                <a:moveTo>
                  <a:pt x="161" y="199"/>
                </a:moveTo>
                <a:lnTo>
                  <a:pt x="161" y="199"/>
                </a:lnTo>
                <a:lnTo>
                  <a:pt x="166" y="208"/>
                </a:lnTo>
                <a:lnTo>
                  <a:pt x="169" y="212"/>
                </a:lnTo>
                <a:lnTo>
                  <a:pt x="173" y="216"/>
                </a:lnTo>
                <a:lnTo>
                  <a:pt x="173" y="216"/>
                </a:lnTo>
                <a:lnTo>
                  <a:pt x="179" y="208"/>
                </a:lnTo>
                <a:lnTo>
                  <a:pt x="184" y="201"/>
                </a:lnTo>
                <a:lnTo>
                  <a:pt x="192" y="194"/>
                </a:lnTo>
                <a:lnTo>
                  <a:pt x="196" y="185"/>
                </a:lnTo>
                <a:lnTo>
                  <a:pt x="196" y="185"/>
                </a:lnTo>
                <a:lnTo>
                  <a:pt x="184" y="195"/>
                </a:lnTo>
                <a:lnTo>
                  <a:pt x="177" y="201"/>
                </a:lnTo>
                <a:lnTo>
                  <a:pt x="170" y="205"/>
                </a:lnTo>
                <a:lnTo>
                  <a:pt x="170" y="205"/>
                </a:lnTo>
                <a:lnTo>
                  <a:pt x="170" y="199"/>
                </a:lnTo>
                <a:lnTo>
                  <a:pt x="170" y="195"/>
                </a:lnTo>
                <a:lnTo>
                  <a:pt x="176" y="185"/>
                </a:lnTo>
                <a:lnTo>
                  <a:pt x="182" y="177"/>
                </a:lnTo>
                <a:lnTo>
                  <a:pt x="189" y="170"/>
                </a:lnTo>
                <a:lnTo>
                  <a:pt x="189" y="170"/>
                </a:lnTo>
                <a:lnTo>
                  <a:pt x="190" y="168"/>
                </a:lnTo>
                <a:lnTo>
                  <a:pt x="189" y="164"/>
                </a:lnTo>
                <a:lnTo>
                  <a:pt x="161" y="199"/>
                </a:lnTo>
                <a:close/>
                <a:moveTo>
                  <a:pt x="199" y="191"/>
                </a:moveTo>
                <a:lnTo>
                  <a:pt x="199" y="191"/>
                </a:lnTo>
                <a:lnTo>
                  <a:pt x="201" y="192"/>
                </a:lnTo>
                <a:lnTo>
                  <a:pt x="203" y="194"/>
                </a:lnTo>
                <a:lnTo>
                  <a:pt x="203" y="196"/>
                </a:lnTo>
                <a:lnTo>
                  <a:pt x="203" y="202"/>
                </a:lnTo>
                <a:lnTo>
                  <a:pt x="200" y="208"/>
                </a:lnTo>
                <a:lnTo>
                  <a:pt x="196" y="218"/>
                </a:lnTo>
                <a:lnTo>
                  <a:pt x="194" y="222"/>
                </a:lnTo>
                <a:lnTo>
                  <a:pt x="194" y="223"/>
                </a:lnTo>
                <a:lnTo>
                  <a:pt x="194" y="223"/>
                </a:lnTo>
                <a:lnTo>
                  <a:pt x="197" y="220"/>
                </a:lnTo>
                <a:lnTo>
                  <a:pt x="200" y="218"/>
                </a:lnTo>
                <a:lnTo>
                  <a:pt x="203" y="215"/>
                </a:lnTo>
                <a:lnTo>
                  <a:pt x="204" y="215"/>
                </a:lnTo>
                <a:lnTo>
                  <a:pt x="207" y="215"/>
                </a:lnTo>
                <a:lnTo>
                  <a:pt x="207" y="215"/>
                </a:lnTo>
                <a:lnTo>
                  <a:pt x="208" y="220"/>
                </a:lnTo>
                <a:lnTo>
                  <a:pt x="207" y="226"/>
                </a:lnTo>
                <a:lnTo>
                  <a:pt x="206" y="237"/>
                </a:lnTo>
                <a:lnTo>
                  <a:pt x="206" y="237"/>
                </a:lnTo>
                <a:lnTo>
                  <a:pt x="206" y="240"/>
                </a:lnTo>
                <a:lnTo>
                  <a:pt x="208" y="240"/>
                </a:lnTo>
                <a:lnTo>
                  <a:pt x="211" y="240"/>
                </a:lnTo>
                <a:lnTo>
                  <a:pt x="213" y="239"/>
                </a:lnTo>
                <a:lnTo>
                  <a:pt x="213" y="239"/>
                </a:lnTo>
                <a:lnTo>
                  <a:pt x="211" y="213"/>
                </a:lnTo>
                <a:lnTo>
                  <a:pt x="207" y="188"/>
                </a:lnTo>
                <a:lnTo>
                  <a:pt x="207" y="188"/>
                </a:lnTo>
                <a:lnTo>
                  <a:pt x="206" y="184"/>
                </a:lnTo>
                <a:lnTo>
                  <a:pt x="204" y="184"/>
                </a:lnTo>
                <a:lnTo>
                  <a:pt x="203" y="187"/>
                </a:lnTo>
                <a:lnTo>
                  <a:pt x="203" y="187"/>
                </a:lnTo>
                <a:lnTo>
                  <a:pt x="200" y="189"/>
                </a:lnTo>
                <a:lnTo>
                  <a:pt x="199" y="191"/>
                </a:lnTo>
                <a:lnTo>
                  <a:pt x="199" y="191"/>
                </a:lnTo>
                <a:close/>
                <a:moveTo>
                  <a:pt x="206" y="143"/>
                </a:moveTo>
                <a:lnTo>
                  <a:pt x="206" y="143"/>
                </a:lnTo>
                <a:lnTo>
                  <a:pt x="218" y="136"/>
                </a:lnTo>
                <a:lnTo>
                  <a:pt x="232" y="128"/>
                </a:lnTo>
                <a:lnTo>
                  <a:pt x="244" y="116"/>
                </a:lnTo>
                <a:lnTo>
                  <a:pt x="253" y="106"/>
                </a:lnTo>
                <a:lnTo>
                  <a:pt x="253" y="106"/>
                </a:lnTo>
                <a:lnTo>
                  <a:pt x="238" y="112"/>
                </a:lnTo>
                <a:lnTo>
                  <a:pt x="224" y="121"/>
                </a:lnTo>
                <a:lnTo>
                  <a:pt x="218" y="126"/>
                </a:lnTo>
                <a:lnTo>
                  <a:pt x="213" y="132"/>
                </a:lnTo>
                <a:lnTo>
                  <a:pt x="208" y="137"/>
                </a:lnTo>
                <a:lnTo>
                  <a:pt x="206" y="143"/>
                </a:lnTo>
                <a:lnTo>
                  <a:pt x="206" y="143"/>
                </a:lnTo>
                <a:close/>
                <a:moveTo>
                  <a:pt x="183" y="101"/>
                </a:moveTo>
                <a:lnTo>
                  <a:pt x="175" y="105"/>
                </a:lnTo>
                <a:lnTo>
                  <a:pt x="175" y="105"/>
                </a:lnTo>
                <a:lnTo>
                  <a:pt x="165" y="111"/>
                </a:lnTo>
                <a:lnTo>
                  <a:pt x="158" y="119"/>
                </a:lnTo>
                <a:lnTo>
                  <a:pt x="145" y="137"/>
                </a:lnTo>
                <a:lnTo>
                  <a:pt x="145" y="137"/>
                </a:lnTo>
                <a:lnTo>
                  <a:pt x="163" y="119"/>
                </a:lnTo>
                <a:lnTo>
                  <a:pt x="183" y="101"/>
                </a:lnTo>
                <a:lnTo>
                  <a:pt x="183" y="101"/>
                </a:lnTo>
                <a:close/>
                <a:moveTo>
                  <a:pt x="138" y="50"/>
                </a:moveTo>
                <a:lnTo>
                  <a:pt x="138" y="50"/>
                </a:lnTo>
                <a:lnTo>
                  <a:pt x="145" y="45"/>
                </a:lnTo>
                <a:lnTo>
                  <a:pt x="147" y="40"/>
                </a:lnTo>
                <a:lnTo>
                  <a:pt x="145" y="38"/>
                </a:lnTo>
                <a:lnTo>
                  <a:pt x="144" y="36"/>
                </a:lnTo>
                <a:lnTo>
                  <a:pt x="144" y="36"/>
                </a:lnTo>
                <a:lnTo>
                  <a:pt x="138" y="40"/>
                </a:lnTo>
                <a:lnTo>
                  <a:pt x="132" y="47"/>
                </a:lnTo>
                <a:lnTo>
                  <a:pt x="130" y="55"/>
                </a:lnTo>
                <a:lnTo>
                  <a:pt x="128" y="62"/>
                </a:lnTo>
                <a:lnTo>
                  <a:pt x="137" y="56"/>
                </a:lnTo>
                <a:lnTo>
                  <a:pt x="137" y="56"/>
                </a:lnTo>
                <a:lnTo>
                  <a:pt x="135" y="56"/>
                </a:lnTo>
                <a:lnTo>
                  <a:pt x="135" y="55"/>
                </a:lnTo>
                <a:lnTo>
                  <a:pt x="135" y="53"/>
                </a:lnTo>
                <a:lnTo>
                  <a:pt x="137" y="53"/>
                </a:lnTo>
                <a:lnTo>
                  <a:pt x="137" y="53"/>
                </a:lnTo>
                <a:lnTo>
                  <a:pt x="138" y="52"/>
                </a:lnTo>
                <a:lnTo>
                  <a:pt x="138" y="50"/>
                </a:lnTo>
                <a:lnTo>
                  <a:pt x="138" y="50"/>
                </a:lnTo>
                <a:close/>
                <a:moveTo>
                  <a:pt x="183" y="191"/>
                </a:moveTo>
                <a:lnTo>
                  <a:pt x="183" y="191"/>
                </a:lnTo>
                <a:lnTo>
                  <a:pt x="192" y="181"/>
                </a:lnTo>
                <a:lnTo>
                  <a:pt x="196" y="177"/>
                </a:lnTo>
                <a:lnTo>
                  <a:pt x="201" y="173"/>
                </a:lnTo>
                <a:lnTo>
                  <a:pt x="201" y="173"/>
                </a:lnTo>
                <a:lnTo>
                  <a:pt x="204" y="170"/>
                </a:lnTo>
                <a:lnTo>
                  <a:pt x="204" y="166"/>
                </a:lnTo>
                <a:lnTo>
                  <a:pt x="204" y="161"/>
                </a:lnTo>
                <a:lnTo>
                  <a:pt x="203" y="161"/>
                </a:lnTo>
                <a:lnTo>
                  <a:pt x="203" y="161"/>
                </a:lnTo>
                <a:lnTo>
                  <a:pt x="203" y="161"/>
                </a:lnTo>
                <a:lnTo>
                  <a:pt x="190" y="177"/>
                </a:lnTo>
                <a:lnTo>
                  <a:pt x="186" y="184"/>
                </a:lnTo>
                <a:lnTo>
                  <a:pt x="183" y="191"/>
                </a:lnTo>
                <a:lnTo>
                  <a:pt x="183" y="191"/>
                </a:lnTo>
                <a:close/>
                <a:moveTo>
                  <a:pt x="69" y="137"/>
                </a:moveTo>
                <a:lnTo>
                  <a:pt x="69" y="137"/>
                </a:lnTo>
                <a:lnTo>
                  <a:pt x="68" y="140"/>
                </a:lnTo>
                <a:lnTo>
                  <a:pt x="66" y="144"/>
                </a:lnTo>
                <a:lnTo>
                  <a:pt x="66" y="146"/>
                </a:lnTo>
                <a:lnTo>
                  <a:pt x="68" y="146"/>
                </a:lnTo>
                <a:lnTo>
                  <a:pt x="71" y="144"/>
                </a:lnTo>
                <a:lnTo>
                  <a:pt x="71" y="144"/>
                </a:lnTo>
                <a:lnTo>
                  <a:pt x="75" y="140"/>
                </a:lnTo>
                <a:lnTo>
                  <a:pt x="80" y="135"/>
                </a:lnTo>
                <a:lnTo>
                  <a:pt x="85" y="130"/>
                </a:lnTo>
                <a:lnTo>
                  <a:pt x="86" y="126"/>
                </a:lnTo>
                <a:lnTo>
                  <a:pt x="86" y="126"/>
                </a:lnTo>
                <a:lnTo>
                  <a:pt x="78" y="132"/>
                </a:lnTo>
                <a:lnTo>
                  <a:pt x="69" y="137"/>
                </a:lnTo>
                <a:lnTo>
                  <a:pt x="69" y="137"/>
                </a:lnTo>
                <a:close/>
                <a:moveTo>
                  <a:pt x="180" y="223"/>
                </a:moveTo>
                <a:lnTo>
                  <a:pt x="180" y="223"/>
                </a:lnTo>
                <a:lnTo>
                  <a:pt x="184" y="222"/>
                </a:lnTo>
                <a:lnTo>
                  <a:pt x="190" y="218"/>
                </a:lnTo>
                <a:lnTo>
                  <a:pt x="193" y="212"/>
                </a:lnTo>
                <a:lnTo>
                  <a:pt x="194" y="209"/>
                </a:lnTo>
                <a:lnTo>
                  <a:pt x="193" y="206"/>
                </a:lnTo>
                <a:lnTo>
                  <a:pt x="193" y="206"/>
                </a:lnTo>
                <a:lnTo>
                  <a:pt x="189" y="209"/>
                </a:lnTo>
                <a:lnTo>
                  <a:pt x="184" y="212"/>
                </a:lnTo>
                <a:lnTo>
                  <a:pt x="182" y="218"/>
                </a:lnTo>
                <a:lnTo>
                  <a:pt x="180" y="223"/>
                </a:lnTo>
                <a:lnTo>
                  <a:pt x="180" y="223"/>
                </a:lnTo>
                <a:close/>
                <a:moveTo>
                  <a:pt x="131" y="77"/>
                </a:moveTo>
                <a:lnTo>
                  <a:pt x="131" y="77"/>
                </a:lnTo>
                <a:lnTo>
                  <a:pt x="128" y="78"/>
                </a:lnTo>
                <a:lnTo>
                  <a:pt x="125" y="80"/>
                </a:lnTo>
                <a:lnTo>
                  <a:pt x="124" y="84"/>
                </a:lnTo>
                <a:lnTo>
                  <a:pt x="123" y="88"/>
                </a:lnTo>
                <a:lnTo>
                  <a:pt x="121" y="94"/>
                </a:lnTo>
                <a:lnTo>
                  <a:pt x="121" y="94"/>
                </a:lnTo>
                <a:lnTo>
                  <a:pt x="124" y="92"/>
                </a:lnTo>
                <a:lnTo>
                  <a:pt x="128" y="90"/>
                </a:lnTo>
                <a:lnTo>
                  <a:pt x="134" y="81"/>
                </a:lnTo>
                <a:lnTo>
                  <a:pt x="138" y="74"/>
                </a:lnTo>
                <a:lnTo>
                  <a:pt x="140" y="70"/>
                </a:lnTo>
                <a:lnTo>
                  <a:pt x="140" y="70"/>
                </a:lnTo>
                <a:lnTo>
                  <a:pt x="135" y="76"/>
                </a:lnTo>
                <a:lnTo>
                  <a:pt x="131" y="77"/>
                </a:lnTo>
                <a:lnTo>
                  <a:pt x="131" y="77"/>
                </a:lnTo>
                <a:close/>
                <a:moveTo>
                  <a:pt x="47" y="136"/>
                </a:moveTo>
                <a:lnTo>
                  <a:pt x="47" y="136"/>
                </a:lnTo>
                <a:lnTo>
                  <a:pt x="50" y="139"/>
                </a:lnTo>
                <a:lnTo>
                  <a:pt x="51" y="139"/>
                </a:lnTo>
                <a:lnTo>
                  <a:pt x="55" y="137"/>
                </a:lnTo>
                <a:lnTo>
                  <a:pt x="58" y="135"/>
                </a:lnTo>
                <a:lnTo>
                  <a:pt x="59" y="133"/>
                </a:lnTo>
                <a:lnTo>
                  <a:pt x="62" y="133"/>
                </a:lnTo>
                <a:lnTo>
                  <a:pt x="62" y="133"/>
                </a:lnTo>
                <a:lnTo>
                  <a:pt x="62" y="130"/>
                </a:lnTo>
                <a:lnTo>
                  <a:pt x="64" y="128"/>
                </a:lnTo>
                <a:lnTo>
                  <a:pt x="65" y="125"/>
                </a:lnTo>
                <a:lnTo>
                  <a:pt x="64" y="125"/>
                </a:lnTo>
                <a:lnTo>
                  <a:pt x="61" y="125"/>
                </a:lnTo>
                <a:lnTo>
                  <a:pt x="61" y="125"/>
                </a:lnTo>
                <a:lnTo>
                  <a:pt x="58" y="126"/>
                </a:lnTo>
                <a:lnTo>
                  <a:pt x="54" y="130"/>
                </a:lnTo>
                <a:lnTo>
                  <a:pt x="47" y="136"/>
                </a:lnTo>
                <a:lnTo>
                  <a:pt x="47" y="136"/>
                </a:lnTo>
                <a:close/>
                <a:moveTo>
                  <a:pt x="36" y="119"/>
                </a:moveTo>
                <a:lnTo>
                  <a:pt x="36" y="119"/>
                </a:lnTo>
                <a:lnTo>
                  <a:pt x="57" y="116"/>
                </a:lnTo>
                <a:lnTo>
                  <a:pt x="66" y="115"/>
                </a:lnTo>
                <a:lnTo>
                  <a:pt x="75" y="112"/>
                </a:lnTo>
                <a:lnTo>
                  <a:pt x="75" y="112"/>
                </a:lnTo>
                <a:lnTo>
                  <a:pt x="68" y="112"/>
                </a:lnTo>
                <a:lnTo>
                  <a:pt x="61" y="112"/>
                </a:lnTo>
                <a:lnTo>
                  <a:pt x="61" y="112"/>
                </a:lnTo>
                <a:lnTo>
                  <a:pt x="48" y="115"/>
                </a:lnTo>
                <a:lnTo>
                  <a:pt x="36" y="119"/>
                </a:lnTo>
                <a:lnTo>
                  <a:pt x="36" y="119"/>
                </a:lnTo>
                <a:close/>
                <a:moveTo>
                  <a:pt x="89" y="111"/>
                </a:moveTo>
                <a:lnTo>
                  <a:pt x="89" y="111"/>
                </a:lnTo>
                <a:lnTo>
                  <a:pt x="82" y="109"/>
                </a:lnTo>
                <a:lnTo>
                  <a:pt x="80" y="111"/>
                </a:lnTo>
                <a:lnTo>
                  <a:pt x="79" y="111"/>
                </a:lnTo>
                <a:lnTo>
                  <a:pt x="79" y="112"/>
                </a:lnTo>
                <a:lnTo>
                  <a:pt x="82" y="115"/>
                </a:lnTo>
                <a:lnTo>
                  <a:pt x="82" y="115"/>
                </a:lnTo>
                <a:lnTo>
                  <a:pt x="83" y="116"/>
                </a:lnTo>
                <a:lnTo>
                  <a:pt x="86" y="116"/>
                </a:lnTo>
                <a:lnTo>
                  <a:pt x="92" y="114"/>
                </a:lnTo>
                <a:lnTo>
                  <a:pt x="97" y="109"/>
                </a:lnTo>
                <a:lnTo>
                  <a:pt x="99" y="108"/>
                </a:lnTo>
                <a:lnTo>
                  <a:pt x="99" y="108"/>
                </a:lnTo>
                <a:lnTo>
                  <a:pt x="89" y="111"/>
                </a:lnTo>
                <a:lnTo>
                  <a:pt x="89" y="111"/>
                </a:lnTo>
                <a:close/>
                <a:moveTo>
                  <a:pt x="197" y="226"/>
                </a:moveTo>
                <a:lnTo>
                  <a:pt x="197" y="226"/>
                </a:lnTo>
                <a:lnTo>
                  <a:pt x="194" y="227"/>
                </a:lnTo>
                <a:lnTo>
                  <a:pt x="193" y="232"/>
                </a:lnTo>
                <a:lnTo>
                  <a:pt x="194" y="234"/>
                </a:lnTo>
                <a:lnTo>
                  <a:pt x="199" y="236"/>
                </a:lnTo>
                <a:lnTo>
                  <a:pt x="199" y="236"/>
                </a:lnTo>
                <a:lnTo>
                  <a:pt x="200" y="234"/>
                </a:lnTo>
                <a:lnTo>
                  <a:pt x="201" y="230"/>
                </a:lnTo>
                <a:lnTo>
                  <a:pt x="201" y="222"/>
                </a:lnTo>
                <a:lnTo>
                  <a:pt x="201" y="222"/>
                </a:lnTo>
                <a:lnTo>
                  <a:pt x="200" y="225"/>
                </a:lnTo>
                <a:lnTo>
                  <a:pt x="197" y="226"/>
                </a:lnTo>
                <a:lnTo>
                  <a:pt x="197" y="226"/>
                </a:lnTo>
                <a:close/>
                <a:moveTo>
                  <a:pt x="64" y="137"/>
                </a:moveTo>
                <a:lnTo>
                  <a:pt x="64" y="137"/>
                </a:lnTo>
                <a:lnTo>
                  <a:pt x="69" y="135"/>
                </a:lnTo>
                <a:lnTo>
                  <a:pt x="72" y="130"/>
                </a:lnTo>
                <a:lnTo>
                  <a:pt x="75" y="126"/>
                </a:lnTo>
                <a:lnTo>
                  <a:pt x="75" y="126"/>
                </a:lnTo>
                <a:lnTo>
                  <a:pt x="73" y="126"/>
                </a:lnTo>
                <a:lnTo>
                  <a:pt x="73" y="126"/>
                </a:lnTo>
                <a:lnTo>
                  <a:pt x="71" y="128"/>
                </a:lnTo>
                <a:lnTo>
                  <a:pt x="68" y="130"/>
                </a:lnTo>
                <a:lnTo>
                  <a:pt x="64" y="137"/>
                </a:lnTo>
                <a:lnTo>
                  <a:pt x="64" y="137"/>
                </a:lnTo>
                <a:close/>
                <a:moveTo>
                  <a:pt x="123" y="225"/>
                </a:moveTo>
                <a:lnTo>
                  <a:pt x="123" y="225"/>
                </a:lnTo>
                <a:lnTo>
                  <a:pt x="123" y="226"/>
                </a:lnTo>
                <a:lnTo>
                  <a:pt x="125" y="223"/>
                </a:lnTo>
                <a:lnTo>
                  <a:pt x="131" y="216"/>
                </a:lnTo>
                <a:lnTo>
                  <a:pt x="131" y="216"/>
                </a:lnTo>
                <a:lnTo>
                  <a:pt x="131" y="215"/>
                </a:lnTo>
                <a:lnTo>
                  <a:pt x="131" y="212"/>
                </a:lnTo>
                <a:lnTo>
                  <a:pt x="131" y="212"/>
                </a:lnTo>
                <a:lnTo>
                  <a:pt x="125" y="219"/>
                </a:lnTo>
                <a:lnTo>
                  <a:pt x="123" y="225"/>
                </a:lnTo>
                <a:lnTo>
                  <a:pt x="123" y="225"/>
                </a:lnTo>
                <a:close/>
                <a:moveTo>
                  <a:pt x="156" y="88"/>
                </a:moveTo>
                <a:lnTo>
                  <a:pt x="149" y="94"/>
                </a:lnTo>
                <a:lnTo>
                  <a:pt x="149" y="94"/>
                </a:lnTo>
                <a:lnTo>
                  <a:pt x="152" y="95"/>
                </a:lnTo>
                <a:lnTo>
                  <a:pt x="155" y="94"/>
                </a:lnTo>
                <a:lnTo>
                  <a:pt x="158" y="92"/>
                </a:lnTo>
                <a:lnTo>
                  <a:pt x="158" y="91"/>
                </a:lnTo>
                <a:lnTo>
                  <a:pt x="156" y="88"/>
                </a:lnTo>
                <a:lnTo>
                  <a:pt x="156" y="88"/>
                </a:lnTo>
                <a:close/>
                <a:moveTo>
                  <a:pt x="106" y="116"/>
                </a:moveTo>
                <a:lnTo>
                  <a:pt x="106" y="116"/>
                </a:lnTo>
                <a:lnTo>
                  <a:pt x="106" y="118"/>
                </a:lnTo>
                <a:lnTo>
                  <a:pt x="109" y="118"/>
                </a:lnTo>
                <a:lnTo>
                  <a:pt x="113" y="115"/>
                </a:lnTo>
                <a:lnTo>
                  <a:pt x="113" y="115"/>
                </a:lnTo>
                <a:lnTo>
                  <a:pt x="114" y="112"/>
                </a:lnTo>
                <a:lnTo>
                  <a:pt x="114" y="111"/>
                </a:lnTo>
                <a:lnTo>
                  <a:pt x="113" y="111"/>
                </a:lnTo>
                <a:lnTo>
                  <a:pt x="110" y="112"/>
                </a:lnTo>
                <a:lnTo>
                  <a:pt x="110" y="112"/>
                </a:lnTo>
                <a:lnTo>
                  <a:pt x="109" y="114"/>
                </a:lnTo>
                <a:lnTo>
                  <a:pt x="106" y="116"/>
                </a:lnTo>
                <a:lnTo>
                  <a:pt x="106" y="116"/>
                </a:lnTo>
                <a:close/>
                <a:moveTo>
                  <a:pt x="43" y="128"/>
                </a:moveTo>
                <a:lnTo>
                  <a:pt x="43" y="128"/>
                </a:lnTo>
                <a:lnTo>
                  <a:pt x="31" y="128"/>
                </a:lnTo>
                <a:lnTo>
                  <a:pt x="31" y="128"/>
                </a:lnTo>
                <a:lnTo>
                  <a:pt x="33" y="129"/>
                </a:lnTo>
                <a:lnTo>
                  <a:pt x="36" y="130"/>
                </a:lnTo>
                <a:lnTo>
                  <a:pt x="40" y="130"/>
                </a:lnTo>
                <a:lnTo>
                  <a:pt x="43" y="128"/>
                </a:lnTo>
                <a:lnTo>
                  <a:pt x="43" y="128"/>
                </a:lnTo>
                <a:close/>
                <a:moveTo>
                  <a:pt x="106" y="234"/>
                </a:moveTo>
                <a:lnTo>
                  <a:pt x="106" y="234"/>
                </a:lnTo>
                <a:lnTo>
                  <a:pt x="111" y="229"/>
                </a:lnTo>
                <a:lnTo>
                  <a:pt x="114" y="225"/>
                </a:lnTo>
                <a:lnTo>
                  <a:pt x="116" y="220"/>
                </a:lnTo>
                <a:lnTo>
                  <a:pt x="116" y="220"/>
                </a:lnTo>
                <a:lnTo>
                  <a:pt x="110" y="227"/>
                </a:lnTo>
                <a:lnTo>
                  <a:pt x="106" y="234"/>
                </a:lnTo>
                <a:lnTo>
                  <a:pt x="106" y="234"/>
                </a:lnTo>
                <a:close/>
                <a:moveTo>
                  <a:pt x="117" y="105"/>
                </a:moveTo>
                <a:lnTo>
                  <a:pt x="117" y="105"/>
                </a:lnTo>
                <a:lnTo>
                  <a:pt x="118" y="108"/>
                </a:lnTo>
                <a:lnTo>
                  <a:pt x="118" y="109"/>
                </a:lnTo>
                <a:lnTo>
                  <a:pt x="123" y="108"/>
                </a:lnTo>
                <a:lnTo>
                  <a:pt x="125" y="105"/>
                </a:lnTo>
                <a:lnTo>
                  <a:pt x="127" y="102"/>
                </a:lnTo>
                <a:lnTo>
                  <a:pt x="127" y="102"/>
                </a:lnTo>
                <a:lnTo>
                  <a:pt x="121" y="101"/>
                </a:lnTo>
                <a:lnTo>
                  <a:pt x="118" y="102"/>
                </a:lnTo>
                <a:lnTo>
                  <a:pt x="117" y="104"/>
                </a:lnTo>
                <a:lnTo>
                  <a:pt x="117" y="105"/>
                </a:lnTo>
                <a:lnTo>
                  <a:pt x="117" y="105"/>
                </a:lnTo>
                <a:close/>
                <a:moveTo>
                  <a:pt x="154" y="73"/>
                </a:moveTo>
                <a:lnTo>
                  <a:pt x="154" y="73"/>
                </a:lnTo>
                <a:lnTo>
                  <a:pt x="155" y="71"/>
                </a:lnTo>
                <a:lnTo>
                  <a:pt x="155" y="70"/>
                </a:lnTo>
                <a:lnTo>
                  <a:pt x="154" y="69"/>
                </a:lnTo>
                <a:lnTo>
                  <a:pt x="151" y="69"/>
                </a:lnTo>
                <a:lnTo>
                  <a:pt x="151" y="69"/>
                </a:lnTo>
                <a:lnTo>
                  <a:pt x="148" y="70"/>
                </a:lnTo>
                <a:lnTo>
                  <a:pt x="149" y="73"/>
                </a:lnTo>
                <a:lnTo>
                  <a:pt x="151" y="73"/>
                </a:lnTo>
                <a:lnTo>
                  <a:pt x="154" y="73"/>
                </a:lnTo>
                <a:lnTo>
                  <a:pt x="154" y="73"/>
                </a:ln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zh-CN" altLang="en-US"/>
          </a:p>
        </p:txBody>
      </p:sp>
      <p:sp>
        <p:nvSpPr>
          <p:cNvPr id="52" name="Freeform 66"/>
          <p:cNvSpPr>
            <a:spLocks noEditPoints="1"/>
          </p:cNvSpPr>
          <p:nvPr/>
        </p:nvSpPr>
        <p:spPr bwMode="auto">
          <a:xfrm rot="795709">
            <a:off x="4017010" y="551180"/>
            <a:ext cx="408305" cy="414020"/>
          </a:xfrm>
          <a:custGeom>
            <a:avLst/>
            <a:gdLst/>
            <a:ahLst/>
            <a:cxnLst>
              <a:cxn ang="0">
                <a:pos x="166" y="76"/>
              </a:cxn>
              <a:cxn ang="0">
                <a:pos x="287" y="94"/>
              </a:cxn>
              <a:cxn ang="0">
                <a:pos x="168" y="226"/>
              </a:cxn>
              <a:cxn ang="0">
                <a:pos x="69" y="274"/>
              </a:cxn>
              <a:cxn ang="0">
                <a:pos x="0" y="122"/>
              </a:cxn>
              <a:cxn ang="0">
                <a:pos x="107" y="99"/>
              </a:cxn>
              <a:cxn ang="0">
                <a:pos x="102" y="177"/>
              </a:cxn>
              <a:cxn ang="0">
                <a:pos x="99" y="173"/>
              </a:cxn>
              <a:cxn ang="0">
                <a:pos x="132" y="154"/>
              </a:cxn>
              <a:cxn ang="0">
                <a:pos x="217" y="111"/>
              </a:cxn>
              <a:cxn ang="0">
                <a:pos x="234" y="109"/>
              </a:cxn>
              <a:cxn ang="0">
                <a:pos x="197" y="101"/>
              </a:cxn>
              <a:cxn ang="0">
                <a:pos x="172" y="132"/>
              </a:cxn>
              <a:cxn ang="0">
                <a:pos x="184" y="137"/>
              </a:cxn>
              <a:cxn ang="0">
                <a:pos x="215" y="122"/>
              </a:cxn>
              <a:cxn ang="0">
                <a:pos x="131" y="212"/>
              </a:cxn>
              <a:cxn ang="0">
                <a:pos x="83" y="267"/>
              </a:cxn>
              <a:cxn ang="0">
                <a:pos x="83" y="254"/>
              </a:cxn>
              <a:cxn ang="0">
                <a:pos x="79" y="257"/>
              </a:cxn>
              <a:cxn ang="0">
                <a:pos x="159" y="105"/>
              </a:cxn>
              <a:cxn ang="0">
                <a:pos x="147" y="90"/>
              </a:cxn>
              <a:cxn ang="0">
                <a:pos x="149" y="97"/>
              </a:cxn>
              <a:cxn ang="0">
                <a:pos x="85" y="156"/>
              </a:cxn>
              <a:cxn ang="0">
                <a:pos x="166" y="208"/>
              </a:cxn>
              <a:cxn ang="0">
                <a:pos x="184" y="195"/>
              </a:cxn>
              <a:cxn ang="0">
                <a:pos x="189" y="170"/>
              </a:cxn>
              <a:cxn ang="0">
                <a:pos x="203" y="202"/>
              </a:cxn>
              <a:cxn ang="0">
                <a:pos x="204" y="215"/>
              </a:cxn>
              <a:cxn ang="0">
                <a:pos x="211" y="240"/>
              </a:cxn>
              <a:cxn ang="0">
                <a:pos x="203" y="187"/>
              </a:cxn>
              <a:cxn ang="0">
                <a:pos x="253" y="106"/>
              </a:cxn>
              <a:cxn ang="0">
                <a:pos x="183" y="101"/>
              </a:cxn>
              <a:cxn ang="0">
                <a:pos x="183" y="101"/>
              </a:cxn>
              <a:cxn ang="0">
                <a:pos x="132" y="47"/>
              </a:cxn>
              <a:cxn ang="0">
                <a:pos x="137" y="53"/>
              </a:cxn>
              <a:cxn ang="0">
                <a:pos x="201" y="173"/>
              </a:cxn>
              <a:cxn ang="0">
                <a:pos x="183" y="191"/>
              </a:cxn>
              <a:cxn ang="0">
                <a:pos x="71" y="144"/>
              </a:cxn>
              <a:cxn ang="0">
                <a:pos x="180" y="223"/>
              </a:cxn>
              <a:cxn ang="0">
                <a:pos x="184" y="212"/>
              </a:cxn>
              <a:cxn ang="0">
                <a:pos x="123" y="88"/>
              </a:cxn>
              <a:cxn ang="0">
                <a:pos x="135" y="76"/>
              </a:cxn>
              <a:cxn ang="0">
                <a:pos x="59" y="133"/>
              </a:cxn>
              <a:cxn ang="0">
                <a:pos x="58" y="126"/>
              </a:cxn>
              <a:cxn ang="0">
                <a:pos x="75" y="112"/>
              </a:cxn>
              <a:cxn ang="0">
                <a:pos x="82" y="109"/>
              </a:cxn>
              <a:cxn ang="0">
                <a:pos x="97" y="109"/>
              </a:cxn>
              <a:cxn ang="0">
                <a:pos x="194" y="234"/>
              </a:cxn>
              <a:cxn ang="0">
                <a:pos x="197" y="226"/>
              </a:cxn>
              <a:cxn ang="0">
                <a:pos x="71" y="128"/>
              </a:cxn>
              <a:cxn ang="0">
                <a:pos x="131" y="216"/>
              </a:cxn>
              <a:cxn ang="0">
                <a:pos x="149" y="94"/>
              </a:cxn>
              <a:cxn ang="0">
                <a:pos x="106" y="118"/>
              </a:cxn>
              <a:cxn ang="0">
                <a:pos x="109" y="114"/>
              </a:cxn>
              <a:cxn ang="0">
                <a:pos x="40" y="130"/>
              </a:cxn>
              <a:cxn ang="0">
                <a:pos x="110" y="227"/>
              </a:cxn>
              <a:cxn ang="0">
                <a:pos x="127" y="102"/>
              </a:cxn>
              <a:cxn ang="0">
                <a:pos x="155" y="71"/>
              </a:cxn>
              <a:cxn ang="0">
                <a:pos x="154" y="73"/>
              </a:cxn>
            </a:cxnLst>
            <a:rect l="0" t="0" r="r" b="b"/>
            <a:pathLst>
              <a:path w="287" h="289">
                <a:moveTo>
                  <a:pt x="130" y="0"/>
                </a:moveTo>
                <a:lnTo>
                  <a:pt x="130" y="0"/>
                </a:lnTo>
                <a:lnTo>
                  <a:pt x="138" y="7"/>
                </a:lnTo>
                <a:lnTo>
                  <a:pt x="144" y="15"/>
                </a:lnTo>
                <a:lnTo>
                  <a:pt x="149" y="24"/>
                </a:lnTo>
                <a:lnTo>
                  <a:pt x="154" y="33"/>
                </a:lnTo>
                <a:lnTo>
                  <a:pt x="161" y="53"/>
                </a:lnTo>
                <a:lnTo>
                  <a:pt x="166" y="76"/>
                </a:lnTo>
                <a:lnTo>
                  <a:pt x="166" y="76"/>
                </a:lnTo>
                <a:lnTo>
                  <a:pt x="168" y="84"/>
                </a:lnTo>
                <a:lnTo>
                  <a:pt x="170" y="91"/>
                </a:lnTo>
                <a:lnTo>
                  <a:pt x="170" y="91"/>
                </a:lnTo>
                <a:lnTo>
                  <a:pt x="183" y="90"/>
                </a:lnTo>
                <a:lnTo>
                  <a:pt x="197" y="87"/>
                </a:lnTo>
                <a:lnTo>
                  <a:pt x="213" y="87"/>
                </a:lnTo>
                <a:lnTo>
                  <a:pt x="228" y="87"/>
                </a:lnTo>
                <a:lnTo>
                  <a:pt x="258" y="90"/>
                </a:lnTo>
                <a:lnTo>
                  <a:pt x="287" y="94"/>
                </a:lnTo>
                <a:lnTo>
                  <a:pt x="287" y="94"/>
                </a:lnTo>
                <a:lnTo>
                  <a:pt x="249" y="125"/>
                </a:lnTo>
                <a:lnTo>
                  <a:pt x="229" y="140"/>
                </a:lnTo>
                <a:lnTo>
                  <a:pt x="211" y="154"/>
                </a:lnTo>
                <a:lnTo>
                  <a:pt x="229" y="267"/>
                </a:lnTo>
                <a:lnTo>
                  <a:pt x="229" y="267"/>
                </a:lnTo>
                <a:lnTo>
                  <a:pt x="208" y="255"/>
                </a:lnTo>
                <a:lnTo>
                  <a:pt x="187" y="241"/>
                </a:lnTo>
                <a:lnTo>
                  <a:pt x="168" y="226"/>
                </a:lnTo>
                <a:lnTo>
                  <a:pt x="148" y="209"/>
                </a:lnTo>
                <a:lnTo>
                  <a:pt x="148" y="209"/>
                </a:lnTo>
                <a:lnTo>
                  <a:pt x="130" y="232"/>
                </a:lnTo>
                <a:lnTo>
                  <a:pt x="111" y="253"/>
                </a:lnTo>
                <a:lnTo>
                  <a:pt x="90" y="272"/>
                </a:lnTo>
                <a:lnTo>
                  <a:pt x="80" y="281"/>
                </a:lnTo>
                <a:lnTo>
                  <a:pt x="68" y="289"/>
                </a:lnTo>
                <a:lnTo>
                  <a:pt x="68" y="289"/>
                </a:lnTo>
                <a:lnTo>
                  <a:pt x="69" y="274"/>
                </a:lnTo>
                <a:lnTo>
                  <a:pt x="72" y="258"/>
                </a:lnTo>
                <a:lnTo>
                  <a:pt x="78" y="229"/>
                </a:lnTo>
                <a:lnTo>
                  <a:pt x="85" y="201"/>
                </a:lnTo>
                <a:lnTo>
                  <a:pt x="89" y="173"/>
                </a:lnTo>
                <a:lnTo>
                  <a:pt x="89" y="173"/>
                </a:lnTo>
                <a:lnTo>
                  <a:pt x="68" y="158"/>
                </a:lnTo>
                <a:lnTo>
                  <a:pt x="45" y="146"/>
                </a:lnTo>
                <a:lnTo>
                  <a:pt x="0" y="122"/>
                </a:lnTo>
                <a:lnTo>
                  <a:pt x="0" y="122"/>
                </a:lnTo>
                <a:lnTo>
                  <a:pt x="0" y="122"/>
                </a:lnTo>
                <a:lnTo>
                  <a:pt x="0" y="121"/>
                </a:lnTo>
                <a:lnTo>
                  <a:pt x="3" y="118"/>
                </a:lnTo>
                <a:lnTo>
                  <a:pt x="12" y="114"/>
                </a:lnTo>
                <a:lnTo>
                  <a:pt x="12" y="114"/>
                </a:lnTo>
                <a:lnTo>
                  <a:pt x="34" y="109"/>
                </a:lnTo>
                <a:lnTo>
                  <a:pt x="57" y="105"/>
                </a:lnTo>
                <a:lnTo>
                  <a:pt x="82" y="101"/>
                </a:lnTo>
                <a:lnTo>
                  <a:pt x="107" y="99"/>
                </a:lnTo>
                <a:lnTo>
                  <a:pt x="130" y="0"/>
                </a:lnTo>
                <a:close/>
                <a:moveTo>
                  <a:pt x="103" y="187"/>
                </a:moveTo>
                <a:lnTo>
                  <a:pt x="103" y="187"/>
                </a:lnTo>
                <a:lnTo>
                  <a:pt x="102" y="187"/>
                </a:lnTo>
                <a:lnTo>
                  <a:pt x="102" y="187"/>
                </a:lnTo>
                <a:lnTo>
                  <a:pt x="100" y="184"/>
                </a:lnTo>
                <a:lnTo>
                  <a:pt x="102" y="180"/>
                </a:lnTo>
                <a:lnTo>
                  <a:pt x="102" y="177"/>
                </a:lnTo>
                <a:lnTo>
                  <a:pt x="102" y="177"/>
                </a:lnTo>
                <a:lnTo>
                  <a:pt x="113" y="163"/>
                </a:lnTo>
                <a:lnTo>
                  <a:pt x="124" y="149"/>
                </a:lnTo>
                <a:lnTo>
                  <a:pt x="147" y="123"/>
                </a:lnTo>
                <a:lnTo>
                  <a:pt x="147" y="123"/>
                </a:lnTo>
                <a:lnTo>
                  <a:pt x="134" y="132"/>
                </a:lnTo>
                <a:lnTo>
                  <a:pt x="123" y="140"/>
                </a:lnTo>
                <a:lnTo>
                  <a:pt x="100" y="160"/>
                </a:lnTo>
                <a:lnTo>
                  <a:pt x="100" y="160"/>
                </a:lnTo>
                <a:lnTo>
                  <a:pt x="99" y="173"/>
                </a:lnTo>
                <a:lnTo>
                  <a:pt x="96" y="187"/>
                </a:lnTo>
                <a:lnTo>
                  <a:pt x="92" y="213"/>
                </a:lnTo>
                <a:lnTo>
                  <a:pt x="165" y="128"/>
                </a:lnTo>
                <a:lnTo>
                  <a:pt x="165" y="128"/>
                </a:lnTo>
                <a:lnTo>
                  <a:pt x="158" y="133"/>
                </a:lnTo>
                <a:lnTo>
                  <a:pt x="148" y="143"/>
                </a:lnTo>
                <a:lnTo>
                  <a:pt x="140" y="151"/>
                </a:lnTo>
                <a:lnTo>
                  <a:pt x="132" y="158"/>
                </a:lnTo>
                <a:lnTo>
                  <a:pt x="132" y="154"/>
                </a:lnTo>
                <a:lnTo>
                  <a:pt x="132" y="154"/>
                </a:lnTo>
                <a:lnTo>
                  <a:pt x="127" y="164"/>
                </a:lnTo>
                <a:lnTo>
                  <a:pt x="120" y="173"/>
                </a:lnTo>
                <a:lnTo>
                  <a:pt x="113" y="180"/>
                </a:lnTo>
                <a:lnTo>
                  <a:pt x="103" y="187"/>
                </a:lnTo>
                <a:lnTo>
                  <a:pt x="103" y="187"/>
                </a:lnTo>
                <a:close/>
                <a:moveTo>
                  <a:pt x="214" y="112"/>
                </a:moveTo>
                <a:lnTo>
                  <a:pt x="214" y="112"/>
                </a:lnTo>
                <a:lnTo>
                  <a:pt x="217" y="111"/>
                </a:lnTo>
                <a:lnTo>
                  <a:pt x="218" y="109"/>
                </a:lnTo>
                <a:lnTo>
                  <a:pt x="218" y="106"/>
                </a:lnTo>
                <a:lnTo>
                  <a:pt x="221" y="105"/>
                </a:lnTo>
                <a:lnTo>
                  <a:pt x="224" y="106"/>
                </a:lnTo>
                <a:lnTo>
                  <a:pt x="231" y="101"/>
                </a:lnTo>
                <a:lnTo>
                  <a:pt x="231" y="101"/>
                </a:lnTo>
                <a:lnTo>
                  <a:pt x="232" y="104"/>
                </a:lnTo>
                <a:lnTo>
                  <a:pt x="234" y="108"/>
                </a:lnTo>
                <a:lnTo>
                  <a:pt x="234" y="109"/>
                </a:lnTo>
                <a:lnTo>
                  <a:pt x="235" y="111"/>
                </a:lnTo>
                <a:lnTo>
                  <a:pt x="235" y="111"/>
                </a:lnTo>
                <a:lnTo>
                  <a:pt x="241" y="108"/>
                </a:lnTo>
                <a:lnTo>
                  <a:pt x="245" y="105"/>
                </a:lnTo>
                <a:lnTo>
                  <a:pt x="255" y="99"/>
                </a:lnTo>
                <a:lnTo>
                  <a:pt x="255" y="99"/>
                </a:lnTo>
                <a:lnTo>
                  <a:pt x="239" y="98"/>
                </a:lnTo>
                <a:lnTo>
                  <a:pt x="225" y="98"/>
                </a:lnTo>
                <a:lnTo>
                  <a:pt x="197" y="101"/>
                </a:lnTo>
                <a:lnTo>
                  <a:pt x="197" y="101"/>
                </a:lnTo>
                <a:lnTo>
                  <a:pt x="194" y="101"/>
                </a:lnTo>
                <a:lnTo>
                  <a:pt x="192" y="104"/>
                </a:lnTo>
                <a:lnTo>
                  <a:pt x="186" y="111"/>
                </a:lnTo>
                <a:lnTo>
                  <a:pt x="180" y="119"/>
                </a:lnTo>
                <a:lnTo>
                  <a:pt x="175" y="125"/>
                </a:lnTo>
                <a:lnTo>
                  <a:pt x="175" y="125"/>
                </a:lnTo>
                <a:lnTo>
                  <a:pt x="172" y="129"/>
                </a:lnTo>
                <a:lnTo>
                  <a:pt x="172" y="132"/>
                </a:lnTo>
                <a:lnTo>
                  <a:pt x="176" y="139"/>
                </a:lnTo>
                <a:lnTo>
                  <a:pt x="176" y="139"/>
                </a:lnTo>
                <a:lnTo>
                  <a:pt x="182" y="132"/>
                </a:lnTo>
                <a:lnTo>
                  <a:pt x="187" y="122"/>
                </a:lnTo>
                <a:lnTo>
                  <a:pt x="194" y="114"/>
                </a:lnTo>
                <a:lnTo>
                  <a:pt x="199" y="111"/>
                </a:lnTo>
                <a:lnTo>
                  <a:pt x="204" y="108"/>
                </a:lnTo>
                <a:lnTo>
                  <a:pt x="184" y="137"/>
                </a:lnTo>
                <a:lnTo>
                  <a:pt x="184" y="137"/>
                </a:lnTo>
                <a:lnTo>
                  <a:pt x="192" y="132"/>
                </a:lnTo>
                <a:lnTo>
                  <a:pt x="199" y="125"/>
                </a:lnTo>
                <a:lnTo>
                  <a:pt x="207" y="118"/>
                </a:lnTo>
                <a:lnTo>
                  <a:pt x="214" y="112"/>
                </a:lnTo>
                <a:lnTo>
                  <a:pt x="214" y="112"/>
                </a:lnTo>
                <a:close/>
                <a:moveTo>
                  <a:pt x="211" y="123"/>
                </a:moveTo>
                <a:lnTo>
                  <a:pt x="211" y="123"/>
                </a:lnTo>
                <a:lnTo>
                  <a:pt x="214" y="123"/>
                </a:lnTo>
                <a:lnTo>
                  <a:pt x="215" y="122"/>
                </a:lnTo>
                <a:lnTo>
                  <a:pt x="217" y="115"/>
                </a:lnTo>
                <a:lnTo>
                  <a:pt x="217" y="115"/>
                </a:lnTo>
                <a:lnTo>
                  <a:pt x="193" y="136"/>
                </a:lnTo>
                <a:lnTo>
                  <a:pt x="170" y="158"/>
                </a:lnTo>
                <a:lnTo>
                  <a:pt x="151" y="182"/>
                </a:lnTo>
                <a:lnTo>
                  <a:pt x="132" y="209"/>
                </a:lnTo>
                <a:lnTo>
                  <a:pt x="132" y="209"/>
                </a:lnTo>
                <a:lnTo>
                  <a:pt x="131" y="212"/>
                </a:lnTo>
                <a:lnTo>
                  <a:pt x="131" y="212"/>
                </a:lnTo>
                <a:lnTo>
                  <a:pt x="131" y="212"/>
                </a:lnTo>
                <a:lnTo>
                  <a:pt x="154" y="192"/>
                </a:lnTo>
                <a:lnTo>
                  <a:pt x="175" y="171"/>
                </a:lnTo>
                <a:lnTo>
                  <a:pt x="193" y="149"/>
                </a:lnTo>
                <a:lnTo>
                  <a:pt x="211" y="123"/>
                </a:lnTo>
                <a:lnTo>
                  <a:pt x="211" y="123"/>
                </a:lnTo>
                <a:close/>
                <a:moveTo>
                  <a:pt x="78" y="271"/>
                </a:moveTo>
                <a:lnTo>
                  <a:pt x="78" y="271"/>
                </a:lnTo>
                <a:lnTo>
                  <a:pt x="83" y="267"/>
                </a:lnTo>
                <a:lnTo>
                  <a:pt x="89" y="262"/>
                </a:lnTo>
                <a:lnTo>
                  <a:pt x="93" y="257"/>
                </a:lnTo>
                <a:lnTo>
                  <a:pt x="96" y="250"/>
                </a:lnTo>
                <a:lnTo>
                  <a:pt x="96" y="250"/>
                </a:lnTo>
                <a:lnTo>
                  <a:pt x="90" y="255"/>
                </a:lnTo>
                <a:lnTo>
                  <a:pt x="86" y="257"/>
                </a:lnTo>
                <a:lnTo>
                  <a:pt x="85" y="255"/>
                </a:lnTo>
                <a:lnTo>
                  <a:pt x="83" y="254"/>
                </a:lnTo>
                <a:lnTo>
                  <a:pt x="83" y="254"/>
                </a:lnTo>
                <a:lnTo>
                  <a:pt x="106" y="220"/>
                </a:lnTo>
                <a:lnTo>
                  <a:pt x="128" y="188"/>
                </a:lnTo>
                <a:lnTo>
                  <a:pt x="128" y="188"/>
                </a:lnTo>
                <a:lnTo>
                  <a:pt x="111" y="203"/>
                </a:lnTo>
                <a:lnTo>
                  <a:pt x="103" y="212"/>
                </a:lnTo>
                <a:lnTo>
                  <a:pt x="96" y="222"/>
                </a:lnTo>
                <a:lnTo>
                  <a:pt x="89" y="233"/>
                </a:lnTo>
                <a:lnTo>
                  <a:pt x="83" y="244"/>
                </a:lnTo>
                <a:lnTo>
                  <a:pt x="79" y="257"/>
                </a:lnTo>
                <a:lnTo>
                  <a:pt x="78" y="271"/>
                </a:lnTo>
                <a:lnTo>
                  <a:pt x="78" y="271"/>
                </a:lnTo>
                <a:close/>
                <a:moveTo>
                  <a:pt x="149" y="98"/>
                </a:moveTo>
                <a:lnTo>
                  <a:pt x="123" y="132"/>
                </a:lnTo>
                <a:lnTo>
                  <a:pt x="123" y="132"/>
                </a:lnTo>
                <a:lnTo>
                  <a:pt x="141" y="118"/>
                </a:lnTo>
                <a:lnTo>
                  <a:pt x="151" y="111"/>
                </a:lnTo>
                <a:lnTo>
                  <a:pt x="159" y="105"/>
                </a:lnTo>
                <a:lnTo>
                  <a:pt x="159" y="105"/>
                </a:lnTo>
                <a:lnTo>
                  <a:pt x="162" y="102"/>
                </a:lnTo>
                <a:lnTo>
                  <a:pt x="163" y="99"/>
                </a:lnTo>
                <a:lnTo>
                  <a:pt x="163" y="97"/>
                </a:lnTo>
                <a:lnTo>
                  <a:pt x="162" y="92"/>
                </a:lnTo>
                <a:lnTo>
                  <a:pt x="159" y="84"/>
                </a:lnTo>
                <a:lnTo>
                  <a:pt x="156" y="77"/>
                </a:lnTo>
                <a:lnTo>
                  <a:pt x="156" y="77"/>
                </a:lnTo>
                <a:lnTo>
                  <a:pt x="152" y="84"/>
                </a:lnTo>
                <a:lnTo>
                  <a:pt x="147" y="90"/>
                </a:lnTo>
                <a:lnTo>
                  <a:pt x="140" y="94"/>
                </a:lnTo>
                <a:lnTo>
                  <a:pt x="134" y="99"/>
                </a:lnTo>
                <a:lnTo>
                  <a:pt x="134" y="99"/>
                </a:lnTo>
                <a:lnTo>
                  <a:pt x="138" y="98"/>
                </a:lnTo>
                <a:lnTo>
                  <a:pt x="142" y="97"/>
                </a:lnTo>
                <a:lnTo>
                  <a:pt x="145" y="97"/>
                </a:lnTo>
                <a:lnTo>
                  <a:pt x="149" y="94"/>
                </a:lnTo>
                <a:lnTo>
                  <a:pt x="149" y="94"/>
                </a:lnTo>
                <a:lnTo>
                  <a:pt x="149" y="97"/>
                </a:lnTo>
                <a:lnTo>
                  <a:pt x="149" y="98"/>
                </a:lnTo>
                <a:lnTo>
                  <a:pt x="149" y="98"/>
                </a:lnTo>
                <a:close/>
                <a:moveTo>
                  <a:pt x="117" y="119"/>
                </a:moveTo>
                <a:lnTo>
                  <a:pt x="117" y="119"/>
                </a:lnTo>
                <a:lnTo>
                  <a:pt x="99" y="135"/>
                </a:lnTo>
                <a:lnTo>
                  <a:pt x="80" y="150"/>
                </a:lnTo>
                <a:lnTo>
                  <a:pt x="80" y="150"/>
                </a:lnTo>
                <a:lnTo>
                  <a:pt x="82" y="153"/>
                </a:lnTo>
                <a:lnTo>
                  <a:pt x="85" y="156"/>
                </a:lnTo>
                <a:lnTo>
                  <a:pt x="88" y="157"/>
                </a:lnTo>
                <a:lnTo>
                  <a:pt x="89" y="158"/>
                </a:lnTo>
                <a:lnTo>
                  <a:pt x="127" y="115"/>
                </a:lnTo>
                <a:lnTo>
                  <a:pt x="127" y="115"/>
                </a:lnTo>
                <a:lnTo>
                  <a:pt x="117" y="119"/>
                </a:lnTo>
                <a:lnTo>
                  <a:pt x="117" y="119"/>
                </a:lnTo>
                <a:close/>
                <a:moveTo>
                  <a:pt x="161" y="199"/>
                </a:moveTo>
                <a:lnTo>
                  <a:pt x="161" y="199"/>
                </a:lnTo>
                <a:lnTo>
                  <a:pt x="166" y="208"/>
                </a:lnTo>
                <a:lnTo>
                  <a:pt x="169" y="212"/>
                </a:lnTo>
                <a:lnTo>
                  <a:pt x="173" y="216"/>
                </a:lnTo>
                <a:lnTo>
                  <a:pt x="173" y="216"/>
                </a:lnTo>
                <a:lnTo>
                  <a:pt x="179" y="208"/>
                </a:lnTo>
                <a:lnTo>
                  <a:pt x="184" y="201"/>
                </a:lnTo>
                <a:lnTo>
                  <a:pt x="192" y="194"/>
                </a:lnTo>
                <a:lnTo>
                  <a:pt x="196" y="185"/>
                </a:lnTo>
                <a:lnTo>
                  <a:pt x="196" y="185"/>
                </a:lnTo>
                <a:lnTo>
                  <a:pt x="184" y="195"/>
                </a:lnTo>
                <a:lnTo>
                  <a:pt x="177" y="201"/>
                </a:lnTo>
                <a:lnTo>
                  <a:pt x="170" y="205"/>
                </a:lnTo>
                <a:lnTo>
                  <a:pt x="170" y="205"/>
                </a:lnTo>
                <a:lnTo>
                  <a:pt x="170" y="199"/>
                </a:lnTo>
                <a:lnTo>
                  <a:pt x="170" y="195"/>
                </a:lnTo>
                <a:lnTo>
                  <a:pt x="176" y="185"/>
                </a:lnTo>
                <a:lnTo>
                  <a:pt x="182" y="177"/>
                </a:lnTo>
                <a:lnTo>
                  <a:pt x="189" y="170"/>
                </a:lnTo>
                <a:lnTo>
                  <a:pt x="189" y="170"/>
                </a:lnTo>
                <a:lnTo>
                  <a:pt x="190" y="168"/>
                </a:lnTo>
                <a:lnTo>
                  <a:pt x="189" y="164"/>
                </a:lnTo>
                <a:lnTo>
                  <a:pt x="161" y="199"/>
                </a:lnTo>
                <a:close/>
                <a:moveTo>
                  <a:pt x="199" y="191"/>
                </a:moveTo>
                <a:lnTo>
                  <a:pt x="199" y="191"/>
                </a:lnTo>
                <a:lnTo>
                  <a:pt x="201" y="192"/>
                </a:lnTo>
                <a:lnTo>
                  <a:pt x="203" y="194"/>
                </a:lnTo>
                <a:lnTo>
                  <a:pt x="203" y="196"/>
                </a:lnTo>
                <a:lnTo>
                  <a:pt x="203" y="202"/>
                </a:lnTo>
                <a:lnTo>
                  <a:pt x="200" y="208"/>
                </a:lnTo>
                <a:lnTo>
                  <a:pt x="196" y="218"/>
                </a:lnTo>
                <a:lnTo>
                  <a:pt x="194" y="222"/>
                </a:lnTo>
                <a:lnTo>
                  <a:pt x="194" y="223"/>
                </a:lnTo>
                <a:lnTo>
                  <a:pt x="194" y="223"/>
                </a:lnTo>
                <a:lnTo>
                  <a:pt x="197" y="220"/>
                </a:lnTo>
                <a:lnTo>
                  <a:pt x="200" y="218"/>
                </a:lnTo>
                <a:lnTo>
                  <a:pt x="203" y="215"/>
                </a:lnTo>
                <a:lnTo>
                  <a:pt x="204" y="215"/>
                </a:lnTo>
                <a:lnTo>
                  <a:pt x="207" y="215"/>
                </a:lnTo>
                <a:lnTo>
                  <a:pt x="207" y="215"/>
                </a:lnTo>
                <a:lnTo>
                  <a:pt x="208" y="220"/>
                </a:lnTo>
                <a:lnTo>
                  <a:pt x="207" y="226"/>
                </a:lnTo>
                <a:lnTo>
                  <a:pt x="206" y="237"/>
                </a:lnTo>
                <a:lnTo>
                  <a:pt x="206" y="237"/>
                </a:lnTo>
                <a:lnTo>
                  <a:pt x="206" y="240"/>
                </a:lnTo>
                <a:lnTo>
                  <a:pt x="208" y="240"/>
                </a:lnTo>
                <a:lnTo>
                  <a:pt x="211" y="240"/>
                </a:lnTo>
                <a:lnTo>
                  <a:pt x="213" y="239"/>
                </a:lnTo>
                <a:lnTo>
                  <a:pt x="213" y="239"/>
                </a:lnTo>
                <a:lnTo>
                  <a:pt x="211" y="213"/>
                </a:lnTo>
                <a:lnTo>
                  <a:pt x="207" y="188"/>
                </a:lnTo>
                <a:lnTo>
                  <a:pt x="207" y="188"/>
                </a:lnTo>
                <a:lnTo>
                  <a:pt x="206" y="184"/>
                </a:lnTo>
                <a:lnTo>
                  <a:pt x="204" y="184"/>
                </a:lnTo>
                <a:lnTo>
                  <a:pt x="203" y="187"/>
                </a:lnTo>
                <a:lnTo>
                  <a:pt x="203" y="187"/>
                </a:lnTo>
                <a:lnTo>
                  <a:pt x="200" y="189"/>
                </a:lnTo>
                <a:lnTo>
                  <a:pt x="199" y="191"/>
                </a:lnTo>
                <a:lnTo>
                  <a:pt x="199" y="191"/>
                </a:lnTo>
                <a:close/>
                <a:moveTo>
                  <a:pt x="206" y="143"/>
                </a:moveTo>
                <a:lnTo>
                  <a:pt x="206" y="143"/>
                </a:lnTo>
                <a:lnTo>
                  <a:pt x="218" y="136"/>
                </a:lnTo>
                <a:lnTo>
                  <a:pt x="232" y="128"/>
                </a:lnTo>
                <a:lnTo>
                  <a:pt x="244" y="116"/>
                </a:lnTo>
                <a:lnTo>
                  <a:pt x="253" y="106"/>
                </a:lnTo>
                <a:lnTo>
                  <a:pt x="253" y="106"/>
                </a:lnTo>
                <a:lnTo>
                  <a:pt x="238" y="112"/>
                </a:lnTo>
                <a:lnTo>
                  <a:pt x="224" y="121"/>
                </a:lnTo>
                <a:lnTo>
                  <a:pt x="218" y="126"/>
                </a:lnTo>
                <a:lnTo>
                  <a:pt x="213" y="132"/>
                </a:lnTo>
                <a:lnTo>
                  <a:pt x="208" y="137"/>
                </a:lnTo>
                <a:lnTo>
                  <a:pt x="206" y="143"/>
                </a:lnTo>
                <a:lnTo>
                  <a:pt x="206" y="143"/>
                </a:lnTo>
                <a:close/>
                <a:moveTo>
                  <a:pt x="183" y="101"/>
                </a:moveTo>
                <a:lnTo>
                  <a:pt x="175" y="105"/>
                </a:lnTo>
                <a:lnTo>
                  <a:pt x="175" y="105"/>
                </a:lnTo>
                <a:lnTo>
                  <a:pt x="165" y="111"/>
                </a:lnTo>
                <a:lnTo>
                  <a:pt x="158" y="119"/>
                </a:lnTo>
                <a:lnTo>
                  <a:pt x="145" y="137"/>
                </a:lnTo>
                <a:lnTo>
                  <a:pt x="145" y="137"/>
                </a:lnTo>
                <a:lnTo>
                  <a:pt x="163" y="119"/>
                </a:lnTo>
                <a:lnTo>
                  <a:pt x="183" y="101"/>
                </a:lnTo>
                <a:lnTo>
                  <a:pt x="183" y="101"/>
                </a:lnTo>
                <a:close/>
                <a:moveTo>
                  <a:pt x="138" y="50"/>
                </a:moveTo>
                <a:lnTo>
                  <a:pt x="138" y="50"/>
                </a:lnTo>
                <a:lnTo>
                  <a:pt x="145" y="45"/>
                </a:lnTo>
                <a:lnTo>
                  <a:pt x="147" y="40"/>
                </a:lnTo>
                <a:lnTo>
                  <a:pt x="145" y="38"/>
                </a:lnTo>
                <a:lnTo>
                  <a:pt x="144" y="36"/>
                </a:lnTo>
                <a:lnTo>
                  <a:pt x="144" y="36"/>
                </a:lnTo>
                <a:lnTo>
                  <a:pt x="138" y="40"/>
                </a:lnTo>
                <a:lnTo>
                  <a:pt x="132" y="47"/>
                </a:lnTo>
                <a:lnTo>
                  <a:pt x="130" y="55"/>
                </a:lnTo>
                <a:lnTo>
                  <a:pt x="128" y="62"/>
                </a:lnTo>
                <a:lnTo>
                  <a:pt x="137" y="56"/>
                </a:lnTo>
                <a:lnTo>
                  <a:pt x="137" y="56"/>
                </a:lnTo>
                <a:lnTo>
                  <a:pt x="135" y="56"/>
                </a:lnTo>
                <a:lnTo>
                  <a:pt x="135" y="55"/>
                </a:lnTo>
                <a:lnTo>
                  <a:pt x="135" y="53"/>
                </a:lnTo>
                <a:lnTo>
                  <a:pt x="137" y="53"/>
                </a:lnTo>
                <a:lnTo>
                  <a:pt x="137" y="53"/>
                </a:lnTo>
                <a:lnTo>
                  <a:pt x="138" y="52"/>
                </a:lnTo>
                <a:lnTo>
                  <a:pt x="138" y="50"/>
                </a:lnTo>
                <a:lnTo>
                  <a:pt x="138" y="50"/>
                </a:lnTo>
                <a:close/>
                <a:moveTo>
                  <a:pt x="183" y="191"/>
                </a:moveTo>
                <a:lnTo>
                  <a:pt x="183" y="191"/>
                </a:lnTo>
                <a:lnTo>
                  <a:pt x="192" y="181"/>
                </a:lnTo>
                <a:lnTo>
                  <a:pt x="196" y="177"/>
                </a:lnTo>
                <a:lnTo>
                  <a:pt x="201" y="173"/>
                </a:lnTo>
                <a:lnTo>
                  <a:pt x="201" y="173"/>
                </a:lnTo>
                <a:lnTo>
                  <a:pt x="204" y="170"/>
                </a:lnTo>
                <a:lnTo>
                  <a:pt x="204" y="166"/>
                </a:lnTo>
                <a:lnTo>
                  <a:pt x="204" y="161"/>
                </a:lnTo>
                <a:lnTo>
                  <a:pt x="203" y="161"/>
                </a:lnTo>
                <a:lnTo>
                  <a:pt x="203" y="161"/>
                </a:lnTo>
                <a:lnTo>
                  <a:pt x="203" y="161"/>
                </a:lnTo>
                <a:lnTo>
                  <a:pt x="190" y="177"/>
                </a:lnTo>
                <a:lnTo>
                  <a:pt x="186" y="184"/>
                </a:lnTo>
                <a:lnTo>
                  <a:pt x="183" y="191"/>
                </a:lnTo>
                <a:lnTo>
                  <a:pt x="183" y="191"/>
                </a:lnTo>
                <a:close/>
                <a:moveTo>
                  <a:pt x="69" y="137"/>
                </a:moveTo>
                <a:lnTo>
                  <a:pt x="69" y="137"/>
                </a:lnTo>
                <a:lnTo>
                  <a:pt x="68" y="140"/>
                </a:lnTo>
                <a:lnTo>
                  <a:pt x="66" y="144"/>
                </a:lnTo>
                <a:lnTo>
                  <a:pt x="66" y="146"/>
                </a:lnTo>
                <a:lnTo>
                  <a:pt x="68" y="146"/>
                </a:lnTo>
                <a:lnTo>
                  <a:pt x="71" y="144"/>
                </a:lnTo>
                <a:lnTo>
                  <a:pt x="71" y="144"/>
                </a:lnTo>
                <a:lnTo>
                  <a:pt x="75" y="140"/>
                </a:lnTo>
                <a:lnTo>
                  <a:pt x="80" y="135"/>
                </a:lnTo>
                <a:lnTo>
                  <a:pt x="85" y="130"/>
                </a:lnTo>
                <a:lnTo>
                  <a:pt x="86" y="126"/>
                </a:lnTo>
                <a:lnTo>
                  <a:pt x="86" y="126"/>
                </a:lnTo>
                <a:lnTo>
                  <a:pt x="78" y="132"/>
                </a:lnTo>
                <a:lnTo>
                  <a:pt x="69" y="137"/>
                </a:lnTo>
                <a:lnTo>
                  <a:pt x="69" y="137"/>
                </a:lnTo>
                <a:close/>
                <a:moveTo>
                  <a:pt x="180" y="223"/>
                </a:moveTo>
                <a:lnTo>
                  <a:pt x="180" y="223"/>
                </a:lnTo>
                <a:lnTo>
                  <a:pt x="184" y="222"/>
                </a:lnTo>
                <a:lnTo>
                  <a:pt x="190" y="218"/>
                </a:lnTo>
                <a:lnTo>
                  <a:pt x="193" y="212"/>
                </a:lnTo>
                <a:lnTo>
                  <a:pt x="194" y="209"/>
                </a:lnTo>
                <a:lnTo>
                  <a:pt x="193" y="206"/>
                </a:lnTo>
                <a:lnTo>
                  <a:pt x="193" y="206"/>
                </a:lnTo>
                <a:lnTo>
                  <a:pt x="189" y="209"/>
                </a:lnTo>
                <a:lnTo>
                  <a:pt x="184" y="212"/>
                </a:lnTo>
                <a:lnTo>
                  <a:pt x="182" y="218"/>
                </a:lnTo>
                <a:lnTo>
                  <a:pt x="180" y="223"/>
                </a:lnTo>
                <a:lnTo>
                  <a:pt x="180" y="223"/>
                </a:lnTo>
                <a:close/>
                <a:moveTo>
                  <a:pt x="131" y="77"/>
                </a:moveTo>
                <a:lnTo>
                  <a:pt x="131" y="77"/>
                </a:lnTo>
                <a:lnTo>
                  <a:pt x="128" y="78"/>
                </a:lnTo>
                <a:lnTo>
                  <a:pt x="125" y="80"/>
                </a:lnTo>
                <a:lnTo>
                  <a:pt x="124" y="84"/>
                </a:lnTo>
                <a:lnTo>
                  <a:pt x="123" y="88"/>
                </a:lnTo>
                <a:lnTo>
                  <a:pt x="121" y="94"/>
                </a:lnTo>
                <a:lnTo>
                  <a:pt x="121" y="94"/>
                </a:lnTo>
                <a:lnTo>
                  <a:pt x="124" y="92"/>
                </a:lnTo>
                <a:lnTo>
                  <a:pt x="128" y="90"/>
                </a:lnTo>
                <a:lnTo>
                  <a:pt x="134" y="81"/>
                </a:lnTo>
                <a:lnTo>
                  <a:pt x="138" y="74"/>
                </a:lnTo>
                <a:lnTo>
                  <a:pt x="140" y="70"/>
                </a:lnTo>
                <a:lnTo>
                  <a:pt x="140" y="70"/>
                </a:lnTo>
                <a:lnTo>
                  <a:pt x="135" y="76"/>
                </a:lnTo>
                <a:lnTo>
                  <a:pt x="131" y="77"/>
                </a:lnTo>
                <a:lnTo>
                  <a:pt x="131" y="77"/>
                </a:lnTo>
                <a:close/>
                <a:moveTo>
                  <a:pt x="47" y="136"/>
                </a:moveTo>
                <a:lnTo>
                  <a:pt x="47" y="136"/>
                </a:lnTo>
                <a:lnTo>
                  <a:pt x="50" y="139"/>
                </a:lnTo>
                <a:lnTo>
                  <a:pt x="51" y="139"/>
                </a:lnTo>
                <a:lnTo>
                  <a:pt x="55" y="137"/>
                </a:lnTo>
                <a:lnTo>
                  <a:pt x="58" y="135"/>
                </a:lnTo>
                <a:lnTo>
                  <a:pt x="59" y="133"/>
                </a:lnTo>
                <a:lnTo>
                  <a:pt x="62" y="133"/>
                </a:lnTo>
                <a:lnTo>
                  <a:pt x="62" y="133"/>
                </a:lnTo>
                <a:lnTo>
                  <a:pt x="62" y="130"/>
                </a:lnTo>
                <a:lnTo>
                  <a:pt x="64" y="128"/>
                </a:lnTo>
                <a:lnTo>
                  <a:pt x="65" y="125"/>
                </a:lnTo>
                <a:lnTo>
                  <a:pt x="64" y="125"/>
                </a:lnTo>
                <a:lnTo>
                  <a:pt x="61" y="125"/>
                </a:lnTo>
                <a:lnTo>
                  <a:pt x="61" y="125"/>
                </a:lnTo>
                <a:lnTo>
                  <a:pt x="58" y="126"/>
                </a:lnTo>
                <a:lnTo>
                  <a:pt x="54" y="130"/>
                </a:lnTo>
                <a:lnTo>
                  <a:pt x="47" y="136"/>
                </a:lnTo>
                <a:lnTo>
                  <a:pt x="47" y="136"/>
                </a:lnTo>
                <a:close/>
                <a:moveTo>
                  <a:pt x="36" y="119"/>
                </a:moveTo>
                <a:lnTo>
                  <a:pt x="36" y="119"/>
                </a:lnTo>
                <a:lnTo>
                  <a:pt x="57" y="116"/>
                </a:lnTo>
                <a:lnTo>
                  <a:pt x="66" y="115"/>
                </a:lnTo>
                <a:lnTo>
                  <a:pt x="75" y="112"/>
                </a:lnTo>
                <a:lnTo>
                  <a:pt x="75" y="112"/>
                </a:lnTo>
                <a:lnTo>
                  <a:pt x="68" y="112"/>
                </a:lnTo>
                <a:lnTo>
                  <a:pt x="61" y="112"/>
                </a:lnTo>
                <a:lnTo>
                  <a:pt x="61" y="112"/>
                </a:lnTo>
                <a:lnTo>
                  <a:pt x="48" y="115"/>
                </a:lnTo>
                <a:lnTo>
                  <a:pt x="36" y="119"/>
                </a:lnTo>
                <a:lnTo>
                  <a:pt x="36" y="119"/>
                </a:lnTo>
                <a:close/>
                <a:moveTo>
                  <a:pt x="89" y="111"/>
                </a:moveTo>
                <a:lnTo>
                  <a:pt x="89" y="111"/>
                </a:lnTo>
                <a:lnTo>
                  <a:pt x="82" y="109"/>
                </a:lnTo>
                <a:lnTo>
                  <a:pt x="80" y="111"/>
                </a:lnTo>
                <a:lnTo>
                  <a:pt x="79" y="111"/>
                </a:lnTo>
                <a:lnTo>
                  <a:pt x="79" y="112"/>
                </a:lnTo>
                <a:lnTo>
                  <a:pt x="82" y="115"/>
                </a:lnTo>
                <a:lnTo>
                  <a:pt x="82" y="115"/>
                </a:lnTo>
                <a:lnTo>
                  <a:pt x="83" y="116"/>
                </a:lnTo>
                <a:lnTo>
                  <a:pt x="86" y="116"/>
                </a:lnTo>
                <a:lnTo>
                  <a:pt x="92" y="114"/>
                </a:lnTo>
                <a:lnTo>
                  <a:pt x="97" y="109"/>
                </a:lnTo>
                <a:lnTo>
                  <a:pt x="99" y="108"/>
                </a:lnTo>
                <a:lnTo>
                  <a:pt x="99" y="108"/>
                </a:lnTo>
                <a:lnTo>
                  <a:pt x="89" y="111"/>
                </a:lnTo>
                <a:lnTo>
                  <a:pt x="89" y="111"/>
                </a:lnTo>
                <a:close/>
                <a:moveTo>
                  <a:pt x="197" y="226"/>
                </a:moveTo>
                <a:lnTo>
                  <a:pt x="197" y="226"/>
                </a:lnTo>
                <a:lnTo>
                  <a:pt x="194" y="227"/>
                </a:lnTo>
                <a:lnTo>
                  <a:pt x="193" y="232"/>
                </a:lnTo>
                <a:lnTo>
                  <a:pt x="194" y="234"/>
                </a:lnTo>
                <a:lnTo>
                  <a:pt x="199" y="236"/>
                </a:lnTo>
                <a:lnTo>
                  <a:pt x="199" y="236"/>
                </a:lnTo>
                <a:lnTo>
                  <a:pt x="200" y="234"/>
                </a:lnTo>
                <a:lnTo>
                  <a:pt x="201" y="230"/>
                </a:lnTo>
                <a:lnTo>
                  <a:pt x="201" y="222"/>
                </a:lnTo>
                <a:lnTo>
                  <a:pt x="201" y="222"/>
                </a:lnTo>
                <a:lnTo>
                  <a:pt x="200" y="225"/>
                </a:lnTo>
                <a:lnTo>
                  <a:pt x="197" y="226"/>
                </a:lnTo>
                <a:lnTo>
                  <a:pt x="197" y="226"/>
                </a:lnTo>
                <a:close/>
                <a:moveTo>
                  <a:pt x="64" y="137"/>
                </a:moveTo>
                <a:lnTo>
                  <a:pt x="64" y="137"/>
                </a:lnTo>
                <a:lnTo>
                  <a:pt x="69" y="135"/>
                </a:lnTo>
                <a:lnTo>
                  <a:pt x="72" y="130"/>
                </a:lnTo>
                <a:lnTo>
                  <a:pt x="75" y="126"/>
                </a:lnTo>
                <a:lnTo>
                  <a:pt x="75" y="126"/>
                </a:lnTo>
                <a:lnTo>
                  <a:pt x="73" y="126"/>
                </a:lnTo>
                <a:lnTo>
                  <a:pt x="73" y="126"/>
                </a:lnTo>
                <a:lnTo>
                  <a:pt x="71" y="128"/>
                </a:lnTo>
                <a:lnTo>
                  <a:pt x="68" y="130"/>
                </a:lnTo>
                <a:lnTo>
                  <a:pt x="64" y="137"/>
                </a:lnTo>
                <a:lnTo>
                  <a:pt x="64" y="137"/>
                </a:lnTo>
                <a:close/>
                <a:moveTo>
                  <a:pt x="123" y="225"/>
                </a:moveTo>
                <a:lnTo>
                  <a:pt x="123" y="225"/>
                </a:lnTo>
                <a:lnTo>
                  <a:pt x="123" y="226"/>
                </a:lnTo>
                <a:lnTo>
                  <a:pt x="125" y="223"/>
                </a:lnTo>
                <a:lnTo>
                  <a:pt x="131" y="216"/>
                </a:lnTo>
                <a:lnTo>
                  <a:pt x="131" y="216"/>
                </a:lnTo>
                <a:lnTo>
                  <a:pt x="131" y="215"/>
                </a:lnTo>
                <a:lnTo>
                  <a:pt x="131" y="212"/>
                </a:lnTo>
                <a:lnTo>
                  <a:pt x="131" y="212"/>
                </a:lnTo>
                <a:lnTo>
                  <a:pt x="125" y="219"/>
                </a:lnTo>
                <a:lnTo>
                  <a:pt x="123" y="225"/>
                </a:lnTo>
                <a:lnTo>
                  <a:pt x="123" y="225"/>
                </a:lnTo>
                <a:close/>
                <a:moveTo>
                  <a:pt x="156" y="88"/>
                </a:moveTo>
                <a:lnTo>
                  <a:pt x="149" y="94"/>
                </a:lnTo>
                <a:lnTo>
                  <a:pt x="149" y="94"/>
                </a:lnTo>
                <a:lnTo>
                  <a:pt x="152" y="95"/>
                </a:lnTo>
                <a:lnTo>
                  <a:pt x="155" y="94"/>
                </a:lnTo>
                <a:lnTo>
                  <a:pt x="158" y="92"/>
                </a:lnTo>
                <a:lnTo>
                  <a:pt x="158" y="91"/>
                </a:lnTo>
                <a:lnTo>
                  <a:pt x="156" y="88"/>
                </a:lnTo>
                <a:lnTo>
                  <a:pt x="156" y="88"/>
                </a:lnTo>
                <a:close/>
                <a:moveTo>
                  <a:pt x="106" y="116"/>
                </a:moveTo>
                <a:lnTo>
                  <a:pt x="106" y="116"/>
                </a:lnTo>
                <a:lnTo>
                  <a:pt x="106" y="118"/>
                </a:lnTo>
                <a:lnTo>
                  <a:pt x="109" y="118"/>
                </a:lnTo>
                <a:lnTo>
                  <a:pt x="113" y="115"/>
                </a:lnTo>
                <a:lnTo>
                  <a:pt x="113" y="115"/>
                </a:lnTo>
                <a:lnTo>
                  <a:pt x="114" y="112"/>
                </a:lnTo>
                <a:lnTo>
                  <a:pt x="114" y="111"/>
                </a:lnTo>
                <a:lnTo>
                  <a:pt x="113" y="111"/>
                </a:lnTo>
                <a:lnTo>
                  <a:pt x="110" y="112"/>
                </a:lnTo>
                <a:lnTo>
                  <a:pt x="110" y="112"/>
                </a:lnTo>
                <a:lnTo>
                  <a:pt x="109" y="114"/>
                </a:lnTo>
                <a:lnTo>
                  <a:pt x="106" y="116"/>
                </a:lnTo>
                <a:lnTo>
                  <a:pt x="106" y="116"/>
                </a:lnTo>
                <a:close/>
                <a:moveTo>
                  <a:pt x="43" y="128"/>
                </a:moveTo>
                <a:lnTo>
                  <a:pt x="43" y="128"/>
                </a:lnTo>
                <a:lnTo>
                  <a:pt x="31" y="128"/>
                </a:lnTo>
                <a:lnTo>
                  <a:pt x="31" y="128"/>
                </a:lnTo>
                <a:lnTo>
                  <a:pt x="33" y="129"/>
                </a:lnTo>
                <a:lnTo>
                  <a:pt x="36" y="130"/>
                </a:lnTo>
                <a:lnTo>
                  <a:pt x="40" y="130"/>
                </a:lnTo>
                <a:lnTo>
                  <a:pt x="43" y="128"/>
                </a:lnTo>
                <a:lnTo>
                  <a:pt x="43" y="128"/>
                </a:lnTo>
                <a:close/>
                <a:moveTo>
                  <a:pt x="106" y="234"/>
                </a:moveTo>
                <a:lnTo>
                  <a:pt x="106" y="234"/>
                </a:lnTo>
                <a:lnTo>
                  <a:pt x="111" y="229"/>
                </a:lnTo>
                <a:lnTo>
                  <a:pt x="114" y="225"/>
                </a:lnTo>
                <a:lnTo>
                  <a:pt x="116" y="220"/>
                </a:lnTo>
                <a:lnTo>
                  <a:pt x="116" y="220"/>
                </a:lnTo>
                <a:lnTo>
                  <a:pt x="110" y="227"/>
                </a:lnTo>
                <a:lnTo>
                  <a:pt x="106" y="234"/>
                </a:lnTo>
                <a:lnTo>
                  <a:pt x="106" y="234"/>
                </a:lnTo>
                <a:close/>
                <a:moveTo>
                  <a:pt x="117" y="105"/>
                </a:moveTo>
                <a:lnTo>
                  <a:pt x="117" y="105"/>
                </a:lnTo>
                <a:lnTo>
                  <a:pt x="118" y="108"/>
                </a:lnTo>
                <a:lnTo>
                  <a:pt x="118" y="109"/>
                </a:lnTo>
                <a:lnTo>
                  <a:pt x="123" y="108"/>
                </a:lnTo>
                <a:lnTo>
                  <a:pt x="125" y="105"/>
                </a:lnTo>
                <a:lnTo>
                  <a:pt x="127" y="102"/>
                </a:lnTo>
                <a:lnTo>
                  <a:pt x="127" y="102"/>
                </a:lnTo>
                <a:lnTo>
                  <a:pt x="121" y="101"/>
                </a:lnTo>
                <a:lnTo>
                  <a:pt x="118" y="102"/>
                </a:lnTo>
                <a:lnTo>
                  <a:pt x="117" y="104"/>
                </a:lnTo>
                <a:lnTo>
                  <a:pt x="117" y="105"/>
                </a:lnTo>
                <a:lnTo>
                  <a:pt x="117" y="105"/>
                </a:lnTo>
                <a:close/>
                <a:moveTo>
                  <a:pt x="154" y="73"/>
                </a:moveTo>
                <a:lnTo>
                  <a:pt x="154" y="73"/>
                </a:lnTo>
                <a:lnTo>
                  <a:pt x="155" y="71"/>
                </a:lnTo>
                <a:lnTo>
                  <a:pt x="155" y="70"/>
                </a:lnTo>
                <a:lnTo>
                  <a:pt x="154" y="69"/>
                </a:lnTo>
                <a:lnTo>
                  <a:pt x="151" y="69"/>
                </a:lnTo>
                <a:lnTo>
                  <a:pt x="151" y="69"/>
                </a:lnTo>
                <a:lnTo>
                  <a:pt x="148" y="70"/>
                </a:lnTo>
                <a:lnTo>
                  <a:pt x="149" y="73"/>
                </a:lnTo>
                <a:lnTo>
                  <a:pt x="151" y="73"/>
                </a:lnTo>
                <a:lnTo>
                  <a:pt x="154" y="73"/>
                </a:lnTo>
                <a:lnTo>
                  <a:pt x="154" y="73"/>
                </a:ln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zh-CN" altLang="en-US"/>
          </a:p>
        </p:txBody>
      </p:sp>
      <p:grpSp>
        <p:nvGrpSpPr>
          <p:cNvPr id="53" name="Group 227"/>
          <p:cNvGrpSpPr>
            <a:grpSpLocks noChangeAspect="1"/>
          </p:cNvGrpSpPr>
          <p:nvPr/>
        </p:nvGrpSpPr>
        <p:grpSpPr bwMode="auto">
          <a:xfrm>
            <a:off x="4267200" y="2132330"/>
            <a:ext cx="708025" cy="749935"/>
            <a:chOff x="1024" y="313"/>
            <a:chExt cx="780" cy="898"/>
          </a:xfrm>
          <a:solidFill>
            <a:schemeClr val="tx1">
              <a:lumMod val="75000"/>
              <a:lumOff val="25000"/>
            </a:schemeClr>
          </a:solidFill>
        </p:grpSpPr>
        <p:sp>
          <p:nvSpPr>
            <p:cNvPr id="54"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63" name="TextBox 6"/>
          <p:cNvSpPr txBox="1"/>
          <p:nvPr/>
        </p:nvSpPr>
        <p:spPr>
          <a:xfrm>
            <a:off x="4700905" y="2070735"/>
            <a:ext cx="5310505" cy="1477010"/>
          </a:xfrm>
          <a:prstGeom prst="rect">
            <a:avLst/>
          </a:prstGeom>
          <a:noFill/>
        </p:spPr>
        <p:txBody>
          <a:bodyPr wrap="square" lIns="0" tIns="0" rIns="0" bIns="0" rtlCol="0">
            <a:spAutoFit/>
          </a:bodyPr>
          <a:lstStyle/>
          <a:p>
            <a:pPr algn="r"/>
            <a:r>
              <a:rPr lang="zh-CN" altLang="en-US" sz="9600" b="1" dirty="0">
                <a:latin typeface="Aa花语·满天星守望 (非商业使用)" panose="02010600010101010101" pitchFamily="2" charset="-122"/>
                <a:ea typeface="Aa花语·满天星守望 (非商业使用)" panose="02010600010101010101" pitchFamily="2" charset="-122"/>
              </a:rPr>
              <a:t>谢谢观看</a:t>
            </a:r>
            <a:endParaRPr lang="zh-CN" altLang="en-US" sz="9600" b="1" dirty="0">
              <a:latin typeface="Aa花语·满天星守望 (非商业使用)" panose="02010600010101010101" pitchFamily="2" charset="-122"/>
              <a:ea typeface="Aa花语·满天星守望 (非商业使用)" panose="02010600010101010101" pitchFamily="2" charset="-122"/>
            </a:endParaRPr>
          </a:p>
        </p:txBody>
      </p:sp>
      <p:cxnSp>
        <p:nvCxnSpPr>
          <p:cNvPr id="65" name="直接连接符 64"/>
          <p:cNvCxnSpPr/>
          <p:nvPr/>
        </p:nvCxnSpPr>
        <p:spPr>
          <a:xfrm>
            <a:off x="5332730" y="3587750"/>
            <a:ext cx="554736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文本框 65"/>
          <p:cNvSpPr txBox="1"/>
          <p:nvPr/>
        </p:nvSpPr>
        <p:spPr>
          <a:xfrm>
            <a:off x="5241290" y="3633470"/>
            <a:ext cx="6311265" cy="460375"/>
          </a:xfrm>
          <a:prstGeom prst="rect">
            <a:avLst/>
          </a:prstGeom>
          <a:noFill/>
        </p:spPr>
        <p:txBody>
          <a:bodyPr wrap="square" rtlCol="0">
            <a:spAutoFit/>
          </a:bodyPr>
          <a:lstStyle/>
          <a:p>
            <a:r>
              <a:rPr lang="zh-CN" altLang="en-US" sz="2400" b="1" dirty="0">
                <a:latin typeface="Aa花语·满天星守望 (非商业使用)" panose="02010600010101010101" pitchFamily="2" charset="-122"/>
                <a:ea typeface="Aa花语·满天星守望 (非商业使用)" panose="02010600010101010101" pitchFamily="2" charset="-122"/>
              </a:rPr>
              <a:t>Thank you for watching</a:t>
            </a:r>
            <a:endParaRPr lang="zh-CN" altLang="en-US" sz="2400" b="1" dirty="0">
              <a:latin typeface="Aa花语·满天星守望 (非商业使用)" panose="02010600010101010101" pitchFamily="2" charset="-122"/>
              <a:ea typeface="Aa花语·满天星守望 (非商业使用)" panose="02010600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blinds(horizontal)">
                                      <p:cBhvr>
                                        <p:cTn id="17" dur="500"/>
                                        <p:tgtEl>
                                          <p:spTgt spid="51"/>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52"/>
                                        </p:tgtEl>
                                        <p:attrNameLst>
                                          <p:attrName>style.visibility</p:attrName>
                                        </p:attrNameLst>
                                      </p:cBhvr>
                                      <p:to>
                                        <p:strVal val="visible"/>
                                      </p:to>
                                    </p:set>
                                    <p:animEffect transition="in" filter="blinds(horizontal)">
                                      <p:cBhvr>
                                        <p:cTn id="20" dur="500"/>
                                        <p:tgtEl>
                                          <p:spTgt spid="52"/>
                                        </p:tgtEl>
                                      </p:cBhvr>
                                    </p:animEffect>
                                  </p:childTnLst>
                                </p:cTn>
                              </p:par>
                              <p:par>
                                <p:cTn id="21" presetID="3" presetClass="entr" presetSubtype="10" fill="hold" nodeType="withEffect">
                                  <p:stCondLst>
                                    <p:cond delay="0"/>
                                  </p:stCondLst>
                                  <p:childTnLst>
                                    <p:set>
                                      <p:cBhvr>
                                        <p:cTn id="22" dur="1" fill="hold">
                                          <p:stCondLst>
                                            <p:cond delay="0"/>
                                          </p:stCondLst>
                                        </p:cTn>
                                        <p:tgtEl>
                                          <p:spTgt spid="53"/>
                                        </p:tgtEl>
                                        <p:attrNameLst>
                                          <p:attrName>style.visibility</p:attrName>
                                        </p:attrNameLst>
                                      </p:cBhvr>
                                      <p:to>
                                        <p:strVal val="visible"/>
                                      </p:to>
                                    </p:set>
                                    <p:animEffect transition="in" filter="blinds(horizontal)">
                                      <p:cBhvr>
                                        <p:cTn id="23" dur="500"/>
                                        <p:tgtEl>
                                          <p:spTgt spid="53"/>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63"/>
                                        </p:tgtEl>
                                        <p:attrNameLst>
                                          <p:attrName>style.visibility</p:attrName>
                                        </p:attrNameLst>
                                      </p:cBhvr>
                                      <p:to>
                                        <p:strVal val="visible"/>
                                      </p:to>
                                    </p:set>
                                    <p:animEffect transition="in" filter="blinds(horizontal)">
                                      <p:cBhvr>
                                        <p:cTn id="28" dur="500"/>
                                        <p:tgtEl>
                                          <p:spTgt spid="63"/>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65"/>
                                        </p:tgtEl>
                                        <p:attrNameLst>
                                          <p:attrName>style.visibility</p:attrName>
                                        </p:attrNameLst>
                                      </p:cBhvr>
                                      <p:to>
                                        <p:strVal val="visible"/>
                                      </p:to>
                                    </p:set>
                                    <p:animEffect transition="in" filter="blinds(horizontal)">
                                      <p:cBhvr>
                                        <p:cTn id="33" dur="500"/>
                                        <p:tgtEl>
                                          <p:spTgt spid="65"/>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66"/>
                                        </p:tgtEl>
                                        <p:attrNameLst>
                                          <p:attrName>style.visibility</p:attrName>
                                        </p:attrNameLst>
                                      </p:cBhvr>
                                      <p:to>
                                        <p:strVal val="visible"/>
                                      </p:to>
                                    </p:set>
                                    <p:animEffect transition="in" filter="blinds(horizontal)">
                                      <p:cBhvr>
                                        <p:cTn id="38"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63" grpId="0"/>
      <p:bldP spid="66" grpId="0"/>
    </p:bld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2473325" y="1758315"/>
            <a:ext cx="2209165" cy="3040380"/>
            <a:chOff x="1558" y="1280"/>
            <a:chExt cx="1315" cy="1810"/>
          </a:xfrm>
          <a:solidFill>
            <a:schemeClr val="tx1">
              <a:lumMod val="75000"/>
              <a:lumOff val="25000"/>
            </a:schemeClr>
          </a:solidFill>
        </p:grpSpPr>
        <p:sp>
          <p:nvSpPr>
            <p:cNvPr id="6" name="Freeform 5"/>
            <p:cNvSpPr/>
            <p:nvPr/>
          </p:nvSpPr>
          <p:spPr bwMode="auto">
            <a:xfrm>
              <a:off x="1838" y="1280"/>
              <a:ext cx="1035" cy="922"/>
            </a:xfrm>
            <a:custGeom>
              <a:avLst/>
              <a:gdLst>
                <a:gd name="T0" fmla="*/ 9 w 244"/>
                <a:gd name="T1" fmla="*/ 127 h 218"/>
                <a:gd name="T2" fmla="*/ 53 w 244"/>
                <a:gd name="T3" fmla="*/ 203 h 218"/>
                <a:gd name="T4" fmla="*/ 141 w 244"/>
                <a:gd name="T5" fmla="*/ 212 h 218"/>
                <a:gd name="T6" fmla="*/ 209 w 244"/>
                <a:gd name="T7" fmla="*/ 84 h 218"/>
                <a:gd name="T8" fmla="*/ 45 w 244"/>
                <a:gd name="T9" fmla="*/ 42 h 218"/>
                <a:gd name="T10" fmla="*/ 2 w 244"/>
                <a:gd name="T11" fmla="*/ 115 h 218"/>
                <a:gd name="T12" fmla="*/ 44 w 244"/>
                <a:gd name="T13" fmla="*/ 188 h 218"/>
                <a:gd name="T14" fmla="*/ 48 w 244"/>
                <a:gd name="T15" fmla="*/ 181 h 218"/>
                <a:gd name="T16" fmla="*/ 9 w 244"/>
                <a:gd name="T17" fmla="*/ 129 h 218"/>
                <a:gd name="T18" fmla="*/ 53 w 244"/>
                <a:gd name="T19" fmla="*/ 44 h 218"/>
                <a:gd name="T20" fmla="*/ 196 w 244"/>
                <a:gd name="T21" fmla="*/ 80 h 218"/>
                <a:gd name="T22" fmla="*/ 210 w 244"/>
                <a:gd name="T23" fmla="*/ 155 h 218"/>
                <a:gd name="T24" fmla="*/ 141 w 244"/>
                <a:gd name="T25" fmla="*/ 205 h 218"/>
                <a:gd name="T26" fmla="*/ 63 w 244"/>
                <a:gd name="T27" fmla="*/ 199 h 218"/>
                <a:gd name="T28" fmla="*/ 16 w 244"/>
                <a:gd name="T29" fmla="*/ 125 h 218"/>
                <a:gd name="T30" fmla="*/ 9 w 244"/>
                <a:gd name="T31" fmla="*/ 12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 h="218">
                  <a:moveTo>
                    <a:pt x="9" y="127"/>
                  </a:moveTo>
                  <a:cubicBezTo>
                    <a:pt x="6" y="163"/>
                    <a:pt x="21" y="188"/>
                    <a:pt x="53" y="203"/>
                  </a:cubicBezTo>
                  <a:cubicBezTo>
                    <a:pt x="80" y="216"/>
                    <a:pt x="112" y="218"/>
                    <a:pt x="141" y="212"/>
                  </a:cubicBezTo>
                  <a:cubicBezTo>
                    <a:pt x="201" y="200"/>
                    <a:pt x="244" y="141"/>
                    <a:pt x="209" y="84"/>
                  </a:cubicBezTo>
                  <a:cubicBezTo>
                    <a:pt x="177" y="33"/>
                    <a:pt x="97" y="0"/>
                    <a:pt x="45" y="42"/>
                  </a:cubicBezTo>
                  <a:cubicBezTo>
                    <a:pt x="24" y="59"/>
                    <a:pt x="2" y="86"/>
                    <a:pt x="2" y="115"/>
                  </a:cubicBezTo>
                  <a:cubicBezTo>
                    <a:pt x="1" y="147"/>
                    <a:pt x="21" y="168"/>
                    <a:pt x="44" y="188"/>
                  </a:cubicBezTo>
                  <a:cubicBezTo>
                    <a:pt x="47" y="190"/>
                    <a:pt x="51" y="184"/>
                    <a:pt x="48" y="181"/>
                  </a:cubicBezTo>
                  <a:cubicBezTo>
                    <a:pt x="32" y="166"/>
                    <a:pt x="16" y="151"/>
                    <a:pt x="9" y="129"/>
                  </a:cubicBezTo>
                  <a:cubicBezTo>
                    <a:pt x="0" y="96"/>
                    <a:pt x="28" y="62"/>
                    <a:pt x="53" y="44"/>
                  </a:cubicBezTo>
                  <a:cubicBezTo>
                    <a:pt x="100" y="10"/>
                    <a:pt x="163" y="41"/>
                    <a:pt x="196" y="80"/>
                  </a:cubicBezTo>
                  <a:cubicBezTo>
                    <a:pt x="215" y="101"/>
                    <a:pt x="221" y="129"/>
                    <a:pt x="210" y="155"/>
                  </a:cubicBezTo>
                  <a:cubicBezTo>
                    <a:pt x="199" y="183"/>
                    <a:pt x="168" y="198"/>
                    <a:pt x="141" y="205"/>
                  </a:cubicBezTo>
                  <a:cubicBezTo>
                    <a:pt x="115" y="211"/>
                    <a:pt x="88" y="207"/>
                    <a:pt x="63" y="199"/>
                  </a:cubicBezTo>
                  <a:cubicBezTo>
                    <a:pt x="30" y="187"/>
                    <a:pt x="13" y="160"/>
                    <a:pt x="16" y="125"/>
                  </a:cubicBezTo>
                  <a:cubicBezTo>
                    <a:pt x="16" y="120"/>
                    <a:pt x="9" y="124"/>
                    <a:pt x="9"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6"/>
            <p:cNvSpPr/>
            <p:nvPr/>
          </p:nvSpPr>
          <p:spPr bwMode="auto">
            <a:xfrm>
              <a:off x="1775" y="2126"/>
              <a:ext cx="670" cy="537"/>
            </a:xfrm>
            <a:custGeom>
              <a:avLst/>
              <a:gdLst>
                <a:gd name="T0" fmla="*/ 64 w 158"/>
                <a:gd name="T1" fmla="*/ 3 h 127"/>
                <a:gd name="T2" fmla="*/ 32 w 158"/>
                <a:gd name="T3" fmla="*/ 38 h 127"/>
                <a:gd name="T4" fmla="*/ 7 w 158"/>
                <a:gd name="T5" fmla="*/ 76 h 127"/>
                <a:gd name="T6" fmla="*/ 60 w 158"/>
                <a:gd name="T7" fmla="*/ 115 h 127"/>
                <a:gd name="T8" fmla="*/ 139 w 158"/>
                <a:gd name="T9" fmla="*/ 103 h 127"/>
                <a:gd name="T10" fmla="*/ 153 w 158"/>
                <a:gd name="T11" fmla="*/ 5 h 127"/>
                <a:gd name="T12" fmla="*/ 146 w 158"/>
                <a:gd name="T13" fmla="*/ 8 h 127"/>
                <a:gd name="T14" fmla="*/ 142 w 158"/>
                <a:gd name="T15" fmla="*/ 76 h 127"/>
                <a:gd name="T16" fmla="*/ 100 w 158"/>
                <a:gd name="T17" fmla="*/ 111 h 127"/>
                <a:gd name="T18" fmla="*/ 75 w 158"/>
                <a:gd name="T19" fmla="*/ 109 h 127"/>
                <a:gd name="T20" fmla="*/ 15 w 158"/>
                <a:gd name="T21" fmla="*/ 84 h 127"/>
                <a:gd name="T22" fmla="*/ 37 w 158"/>
                <a:gd name="T23" fmla="*/ 41 h 127"/>
                <a:gd name="T24" fmla="*/ 66 w 158"/>
                <a:gd name="T25" fmla="*/ 10 h 127"/>
                <a:gd name="T26" fmla="*/ 64 w 158"/>
                <a:gd name="T27" fmla="*/ 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27">
                  <a:moveTo>
                    <a:pt x="64" y="3"/>
                  </a:moveTo>
                  <a:cubicBezTo>
                    <a:pt x="51" y="12"/>
                    <a:pt x="42" y="26"/>
                    <a:pt x="32" y="38"/>
                  </a:cubicBezTo>
                  <a:cubicBezTo>
                    <a:pt x="22" y="50"/>
                    <a:pt x="12" y="61"/>
                    <a:pt x="7" y="76"/>
                  </a:cubicBezTo>
                  <a:cubicBezTo>
                    <a:pt x="0" y="104"/>
                    <a:pt x="42" y="113"/>
                    <a:pt x="60" y="115"/>
                  </a:cubicBezTo>
                  <a:cubicBezTo>
                    <a:pt x="86" y="118"/>
                    <a:pt x="121" y="127"/>
                    <a:pt x="139" y="103"/>
                  </a:cubicBezTo>
                  <a:cubicBezTo>
                    <a:pt x="158" y="77"/>
                    <a:pt x="151" y="35"/>
                    <a:pt x="153" y="5"/>
                  </a:cubicBezTo>
                  <a:cubicBezTo>
                    <a:pt x="153" y="0"/>
                    <a:pt x="146" y="4"/>
                    <a:pt x="146" y="8"/>
                  </a:cubicBezTo>
                  <a:cubicBezTo>
                    <a:pt x="145" y="30"/>
                    <a:pt x="147" y="54"/>
                    <a:pt x="142" y="76"/>
                  </a:cubicBezTo>
                  <a:cubicBezTo>
                    <a:pt x="138" y="97"/>
                    <a:pt x="125" y="113"/>
                    <a:pt x="100" y="111"/>
                  </a:cubicBezTo>
                  <a:cubicBezTo>
                    <a:pt x="92" y="110"/>
                    <a:pt x="83" y="110"/>
                    <a:pt x="75" y="109"/>
                  </a:cubicBezTo>
                  <a:cubicBezTo>
                    <a:pt x="54" y="108"/>
                    <a:pt x="24" y="106"/>
                    <a:pt x="15" y="84"/>
                  </a:cubicBezTo>
                  <a:cubicBezTo>
                    <a:pt x="9" y="70"/>
                    <a:pt x="29" y="51"/>
                    <a:pt x="37" y="41"/>
                  </a:cubicBezTo>
                  <a:cubicBezTo>
                    <a:pt x="46" y="30"/>
                    <a:pt x="54" y="18"/>
                    <a:pt x="66" y="10"/>
                  </a:cubicBezTo>
                  <a:cubicBezTo>
                    <a:pt x="70" y="7"/>
                    <a:pt x="69" y="0"/>
                    <a:pt x="6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7"/>
            <p:cNvSpPr/>
            <p:nvPr/>
          </p:nvSpPr>
          <p:spPr bwMode="auto">
            <a:xfrm>
              <a:off x="1787" y="2562"/>
              <a:ext cx="365" cy="528"/>
            </a:xfrm>
            <a:custGeom>
              <a:avLst/>
              <a:gdLst>
                <a:gd name="T0" fmla="*/ 35 w 86"/>
                <a:gd name="T1" fmla="*/ 8 h 125"/>
                <a:gd name="T2" fmla="*/ 35 w 86"/>
                <a:gd name="T3" fmla="*/ 5 h 125"/>
                <a:gd name="T4" fmla="*/ 28 w 86"/>
                <a:gd name="T5" fmla="*/ 8 h 125"/>
                <a:gd name="T6" fmla="*/ 52 w 86"/>
                <a:gd name="T7" fmla="*/ 54 h 125"/>
                <a:gd name="T8" fmla="*/ 67 w 86"/>
                <a:gd name="T9" fmla="*/ 80 h 125"/>
                <a:gd name="T10" fmla="*/ 46 w 86"/>
                <a:gd name="T11" fmla="*/ 88 h 125"/>
                <a:gd name="T12" fmla="*/ 10 w 86"/>
                <a:gd name="T13" fmla="*/ 111 h 125"/>
                <a:gd name="T14" fmla="*/ 68 w 86"/>
                <a:gd name="T15" fmla="*/ 110 h 125"/>
                <a:gd name="T16" fmla="*/ 86 w 86"/>
                <a:gd name="T17" fmla="*/ 95 h 125"/>
                <a:gd name="T18" fmla="*/ 60 w 86"/>
                <a:gd name="T19" fmla="*/ 84 h 125"/>
                <a:gd name="T20" fmla="*/ 59 w 86"/>
                <a:gd name="T21" fmla="*/ 91 h 125"/>
                <a:gd name="T22" fmla="*/ 63 w 86"/>
                <a:gd name="T23" fmla="*/ 91 h 125"/>
                <a:gd name="T24" fmla="*/ 68 w 86"/>
                <a:gd name="T25" fmla="*/ 103 h 125"/>
                <a:gd name="T26" fmla="*/ 52 w 86"/>
                <a:gd name="T27" fmla="*/ 107 h 125"/>
                <a:gd name="T28" fmla="*/ 28 w 86"/>
                <a:gd name="T29" fmla="*/ 109 h 125"/>
                <a:gd name="T30" fmla="*/ 21 w 86"/>
                <a:gd name="T31" fmla="*/ 98 h 125"/>
                <a:gd name="T32" fmla="*/ 37 w 86"/>
                <a:gd name="T33" fmla="*/ 95 h 125"/>
                <a:gd name="T34" fmla="*/ 70 w 86"/>
                <a:gd name="T35" fmla="*/ 95 h 125"/>
                <a:gd name="T36" fmla="*/ 73 w 86"/>
                <a:gd name="T37" fmla="*/ 74 h 125"/>
                <a:gd name="T38" fmla="*/ 35 w 86"/>
                <a:gd name="T39" fmla="*/ 4 h 125"/>
                <a:gd name="T40" fmla="*/ 28 w 86"/>
                <a:gd name="T41" fmla="*/ 7 h 125"/>
                <a:gd name="T42" fmla="*/ 28 w 86"/>
                <a:gd name="T43" fmla="*/ 10 h 125"/>
                <a:gd name="T44" fmla="*/ 35 w 86"/>
                <a:gd name="T45" fmla="*/ 8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25">
                  <a:moveTo>
                    <a:pt x="35" y="8"/>
                  </a:moveTo>
                  <a:cubicBezTo>
                    <a:pt x="35" y="7"/>
                    <a:pt x="35" y="6"/>
                    <a:pt x="35" y="5"/>
                  </a:cubicBezTo>
                  <a:cubicBezTo>
                    <a:pt x="33" y="6"/>
                    <a:pt x="31" y="7"/>
                    <a:pt x="28" y="8"/>
                  </a:cubicBezTo>
                  <a:cubicBezTo>
                    <a:pt x="32" y="23"/>
                    <a:pt x="44" y="40"/>
                    <a:pt x="52" y="54"/>
                  </a:cubicBezTo>
                  <a:cubicBezTo>
                    <a:pt x="57" y="62"/>
                    <a:pt x="61" y="72"/>
                    <a:pt x="67" y="80"/>
                  </a:cubicBezTo>
                  <a:cubicBezTo>
                    <a:pt x="77" y="92"/>
                    <a:pt x="51" y="88"/>
                    <a:pt x="46" y="88"/>
                  </a:cubicBezTo>
                  <a:cubicBezTo>
                    <a:pt x="34" y="88"/>
                    <a:pt x="0" y="91"/>
                    <a:pt x="10" y="111"/>
                  </a:cubicBezTo>
                  <a:cubicBezTo>
                    <a:pt x="17" y="125"/>
                    <a:pt x="57" y="113"/>
                    <a:pt x="68" y="110"/>
                  </a:cubicBezTo>
                  <a:cubicBezTo>
                    <a:pt x="74" y="109"/>
                    <a:pt x="86" y="102"/>
                    <a:pt x="86" y="95"/>
                  </a:cubicBezTo>
                  <a:cubicBezTo>
                    <a:pt x="85" y="83"/>
                    <a:pt x="69" y="84"/>
                    <a:pt x="60" y="84"/>
                  </a:cubicBezTo>
                  <a:cubicBezTo>
                    <a:pt x="57" y="84"/>
                    <a:pt x="54" y="91"/>
                    <a:pt x="59" y="91"/>
                  </a:cubicBezTo>
                  <a:cubicBezTo>
                    <a:pt x="60" y="91"/>
                    <a:pt x="62" y="91"/>
                    <a:pt x="63" y="91"/>
                  </a:cubicBezTo>
                  <a:cubicBezTo>
                    <a:pt x="74" y="89"/>
                    <a:pt x="75" y="93"/>
                    <a:pt x="68" y="103"/>
                  </a:cubicBezTo>
                  <a:cubicBezTo>
                    <a:pt x="63" y="105"/>
                    <a:pt x="57" y="106"/>
                    <a:pt x="52" y="107"/>
                  </a:cubicBezTo>
                  <a:cubicBezTo>
                    <a:pt x="44" y="108"/>
                    <a:pt x="36" y="109"/>
                    <a:pt x="28" y="109"/>
                  </a:cubicBezTo>
                  <a:cubicBezTo>
                    <a:pt x="26" y="109"/>
                    <a:pt x="4" y="105"/>
                    <a:pt x="21" y="98"/>
                  </a:cubicBezTo>
                  <a:cubicBezTo>
                    <a:pt x="26" y="96"/>
                    <a:pt x="32" y="96"/>
                    <a:pt x="37" y="95"/>
                  </a:cubicBezTo>
                  <a:cubicBezTo>
                    <a:pt x="48" y="94"/>
                    <a:pt x="59" y="96"/>
                    <a:pt x="70" y="95"/>
                  </a:cubicBezTo>
                  <a:cubicBezTo>
                    <a:pt x="82" y="94"/>
                    <a:pt x="76" y="80"/>
                    <a:pt x="73" y="74"/>
                  </a:cubicBezTo>
                  <a:cubicBezTo>
                    <a:pt x="60" y="54"/>
                    <a:pt x="40" y="28"/>
                    <a:pt x="35" y="4"/>
                  </a:cubicBezTo>
                  <a:cubicBezTo>
                    <a:pt x="34" y="0"/>
                    <a:pt x="28" y="4"/>
                    <a:pt x="28" y="7"/>
                  </a:cubicBezTo>
                  <a:cubicBezTo>
                    <a:pt x="28" y="8"/>
                    <a:pt x="28" y="9"/>
                    <a:pt x="28" y="10"/>
                  </a:cubicBezTo>
                  <a:cubicBezTo>
                    <a:pt x="28" y="15"/>
                    <a:pt x="35" y="11"/>
                    <a:pt x="3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
            <p:cNvSpPr/>
            <p:nvPr/>
          </p:nvSpPr>
          <p:spPr bwMode="auto">
            <a:xfrm>
              <a:off x="2228" y="2591"/>
              <a:ext cx="276" cy="474"/>
            </a:xfrm>
            <a:custGeom>
              <a:avLst/>
              <a:gdLst>
                <a:gd name="T0" fmla="*/ 2 w 65"/>
                <a:gd name="T1" fmla="*/ 8 h 112"/>
                <a:gd name="T2" fmla="*/ 26 w 65"/>
                <a:gd name="T3" fmla="*/ 44 h 112"/>
                <a:gd name="T4" fmla="*/ 50 w 65"/>
                <a:gd name="T5" fmla="*/ 85 h 112"/>
                <a:gd name="T6" fmla="*/ 55 w 65"/>
                <a:gd name="T7" fmla="*/ 79 h 112"/>
                <a:gd name="T8" fmla="*/ 12 w 65"/>
                <a:gd name="T9" fmla="*/ 85 h 112"/>
                <a:gd name="T10" fmla="*/ 18 w 65"/>
                <a:gd name="T11" fmla="*/ 103 h 112"/>
                <a:gd name="T12" fmla="*/ 64 w 65"/>
                <a:gd name="T13" fmla="*/ 79 h 112"/>
                <a:gd name="T14" fmla="*/ 58 w 65"/>
                <a:gd name="T15" fmla="*/ 79 h 112"/>
                <a:gd name="T16" fmla="*/ 32 w 65"/>
                <a:gd name="T17" fmla="*/ 98 h 112"/>
                <a:gd name="T18" fmla="*/ 25 w 65"/>
                <a:gd name="T19" fmla="*/ 97 h 112"/>
                <a:gd name="T20" fmla="*/ 27 w 65"/>
                <a:gd name="T21" fmla="*/ 86 h 112"/>
                <a:gd name="T22" fmla="*/ 51 w 65"/>
                <a:gd name="T23" fmla="*/ 87 h 112"/>
                <a:gd name="T24" fmla="*/ 56 w 65"/>
                <a:gd name="T25" fmla="*/ 81 h 112"/>
                <a:gd name="T26" fmla="*/ 38 w 65"/>
                <a:gd name="T27" fmla="*/ 49 h 112"/>
                <a:gd name="T28" fmla="*/ 8 w 65"/>
                <a:gd name="T29" fmla="*/ 3 h 112"/>
                <a:gd name="T30" fmla="*/ 2 w 65"/>
                <a:gd name="T31" fmla="*/ 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 h="112">
                  <a:moveTo>
                    <a:pt x="2" y="8"/>
                  </a:moveTo>
                  <a:cubicBezTo>
                    <a:pt x="10" y="20"/>
                    <a:pt x="18" y="32"/>
                    <a:pt x="26" y="44"/>
                  </a:cubicBezTo>
                  <a:cubicBezTo>
                    <a:pt x="34" y="56"/>
                    <a:pt x="46" y="71"/>
                    <a:pt x="50" y="85"/>
                  </a:cubicBezTo>
                  <a:cubicBezTo>
                    <a:pt x="51" y="83"/>
                    <a:pt x="53" y="81"/>
                    <a:pt x="55" y="79"/>
                  </a:cubicBezTo>
                  <a:cubicBezTo>
                    <a:pt x="40" y="78"/>
                    <a:pt x="23" y="75"/>
                    <a:pt x="12" y="85"/>
                  </a:cubicBezTo>
                  <a:cubicBezTo>
                    <a:pt x="5" y="92"/>
                    <a:pt x="12" y="100"/>
                    <a:pt x="18" y="103"/>
                  </a:cubicBezTo>
                  <a:cubicBezTo>
                    <a:pt x="36" y="112"/>
                    <a:pt x="61" y="99"/>
                    <a:pt x="64" y="79"/>
                  </a:cubicBezTo>
                  <a:cubicBezTo>
                    <a:pt x="65" y="74"/>
                    <a:pt x="58" y="75"/>
                    <a:pt x="58" y="79"/>
                  </a:cubicBezTo>
                  <a:cubicBezTo>
                    <a:pt x="56" y="93"/>
                    <a:pt x="44" y="98"/>
                    <a:pt x="32" y="98"/>
                  </a:cubicBezTo>
                  <a:cubicBezTo>
                    <a:pt x="29" y="98"/>
                    <a:pt x="27" y="97"/>
                    <a:pt x="25" y="97"/>
                  </a:cubicBezTo>
                  <a:cubicBezTo>
                    <a:pt x="16" y="95"/>
                    <a:pt x="17" y="92"/>
                    <a:pt x="27" y="86"/>
                  </a:cubicBezTo>
                  <a:cubicBezTo>
                    <a:pt x="34" y="84"/>
                    <a:pt x="44" y="86"/>
                    <a:pt x="51" y="87"/>
                  </a:cubicBezTo>
                  <a:cubicBezTo>
                    <a:pt x="54" y="87"/>
                    <a:pt x="57" y="84"/>
                    <a:pt x="56" y="81"/>
                  </a:cubicBezTo>
                  <a:cubicBezTo>
                    <a:pt x="53" y="70"/>
                    <a:pt x="44" y="59"/>
                    <a:pt x="38" y="49"/>
                  </a:cubicBezTo>
                  <a:cubicBezTo>
                    <a:pt x="29" y="33"/>
                    <a:pt x="18" y="18"/>
                    <a:pt x="8" y="3"/>
                  </a:cubicBezTo>
                  <a:cubicBezTo>
                    <a:pt x="5"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9"/>
            <p:cNvSpPr/>
            <p:nvPr/>
          </p:nvSpPr>
          <p:spPr bwMode="auto">
            <a:xfrm>
              <a:off x="1783" y="2164"/>
              <a:ext cx="598" cy="355"/>
            </a:xfrm>
            <a:custGeom>
              <a:avLst/>
              <a:gdLst>
                <a:gd name="T0" fmla="*/ 50 w 141"/>
                <a:gd name="T1" fmla="*/ 10 h 84"/>
                <a:gd name="T2" fmla="*/ 52 w 141"/>
                <a:gd name="T3" fmla="*/ 6 h 84"/>
                <a:gd name="T4" fmla="*/ 48 w 141"/>
                <a:gd name="T5" fmla="*/ 2 h 84"/>
                <a:gd name="T6" fmla="*/ 13 w 141"/>
                <a:gd name="T7" fmla="*/ 25 h 84"/>
                <a:gd name="T8" fmla="*/ 1 w 141"/>
                <a:gd name="T9" fmla="*/ 35 h 84"/>
                <a:gd name="T10" fmla="*/ 2 w 141"/>
                <a:gd name="T11" fmla="*/ 39 h 84"/>
                <a:gd name="T12" fmla="*/ 82 w 141"/>
                <a:gd name="T13" fmla="*/ 65 h 84"/>
                <a:gd name="T14" fmla="*/ 120 w 141"/>
                <a:gd name="T15" fmla="*/ 66 h 84"/>
                <a:gd name="T16" fmla="*/ 85 w 141"/>
                <a:gd name="T17" fmla="*/ 61 h 84"/>
                <a:gd name="T18" fmla="*/ 92 w 141"/>
                <a:gd name="T19" fmla="*/ 57 h 84"/>
                <a:gd name="T20" fmla="*/ 106 w 141"/>
                <a:gd name="T21" fmla="*/ 54 h 84"/>
                <a:gd name="T22" fmla="*/ 89 w 141"/>
                <a:gd name="T23" fmla="*/ 60 h 84"/>
                <a:gd name="T24" fmla="*/ 87 w 141"/>
                <a:gd name="T25" fmla="*/ 56 h 84"/>
                <a:gd name="T26" fmla="*/ 25 w 141"/>
                <a:gd name="T27" fmla="*/ 41 h 84"/>
                <a:gd name="T28" fmla="*/ 11 w 141"/>
                <a:gd name="T29" fmla="*/ 35 h 84"/>
                <a:gd name="T30" fmla="*/ 15 w 141"/>
                <a:gd name="T31" fmla="*/ 31 h 84"/>
                <a:gd name="T32" fmla="*/ 50 w 141"/>
                <a:gd name="T33" fmla="*/ 9 h 84"/>
                <a:gd name="T34" fmla="*/ 46 w 141"/>
                <a:gd name="T35" fmla="*/ 5 h 84"/>
                <a:gd name="T36" fmla="*/ 44 w 141"/>
                <a:gd name="T37" fmla="*/ 9 h 84"/>
                <a:gd name="T38" fmla="*/ 50 w 141"/>
                <a:gd name="T39"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1" h="84">
                  <a:moveTo>
                    <a:pt x="50" y="10"/>
                  </a:moveTo>
                  <a:cubicBezTo>
                    <a:pt x="51" y="9"/>
                    <a:pt x="51" y="8"/>
                    <a:pt x="52" y="6"/>
                  </a:cubicBezTo>
                  <a:cubicBezTo>
                    <a:pt x="52" y="4"/>
                    <a:pt x="51" y="0"/>
                    <a:pt x="48" y="2"/>
                  </a:cubicBezTo>
                  <a:cubicBezTo>
                    <a:pt x="36" y="10"/>
                    <a:pt x="25" y="18"/>
                    <a:pt x="13" y="25"/>
                  </a:cubicBezTo>
                  <a:cubicBezTo>
                    <a:pt x="8" y="28"/>
                    <a:pt x="3" y="29"/>
                    <a:pt x="1" y="35"/>
                  </a:cubicBezTo>
                  <a:cubicBezTo>
                    <a:pt x="0" y="36"/>
                    <a:pt x="0" y="38"/>
                    <a:pt x="2" y="39"/>
                  </a:cubicBezTo>
                  <a:cubicBezTo>
                    <a:pt x="10" y="46"/>
                    <a:pt x="82" y="64"/>
                    <a:pt x="82" y="65"/>
                  </a:cubicBezTo>
                  <a:cubicBezTo>
                    <a:pt x="77" y="84"/>
                    <a:pt x="115" y="73"/>
                    <a:pt x="120" y="66"/>
                  </a:cubicBezTo>
                  <a:cubicBezTo>
                    <a:pt x="141" y="41"/>
                    <a:pt x="80" y="41"/>
                    <a:pt x="85" y="61"/>
                  </a:cubicBezTo>
                  <a:cubicBezTo>
                    <a:pt x="87" y="65"/>
                    <a:pt x="93" y="60"/>
                    <a:pt x="92" y="57"/>
                  </a:cubicBezTo>
                  <a:cubicBezTo>
                    <a:pt x="91" y="55"/>
                    <a:pt x="104" y="54"/>
                    <a:pt x="106" y="54"/>
                  </a:cubicBezTo>
                  <a:cubicBezTo>
                    <a:pt x="138" y="53"/>
                    <a:pt x="84" y="81"/>
                    <a:pt x="89" y="60"/>
                  </a:cubicBezTo>
                  <a:cubicBezTo>
                    <a:pt x="90" y="58"/>
                    <a:pt x="89" y="56"/>
                    <a:pt x="87" y="56"/>
                  </a:cubicBezTo>
                  <a:cubicBezTo>
                    <a:pt x="66" y="56"/>
                    <a:pt x="46" y="45"/>
                    <a:pt x="25" y="41"/>
                  </a:cubicBezTo>
                  <a:cubicBezTo>
                    <a:pt x="20" y="40"/>
                    <a:pt x="15" y="38"/>
                    <a:pt x="11" y="35"/>
                  </a:cubicBezTo>
                  <a:cubicBezTo>
                    <a:pt x="7" y="33"/>
                    <a:pt x="10" y="34"/>
                    <a:pt x="15" y="31"/>
                  </a:cubicBezTo>
                  <a:cubicBezTo>
                    <a:pt x="27" y="24"/>
                    <a:pt x="38" y="16"/>
                    <a:pt x="50" y="9"/>
                  </a:cubicBezTo>
                  <a:cubicBezTo>
                    <a:pt x="48" y="7"/>
                    <a:pt x="47" y="6"/>
                    <a:pt x="46" y="5"/>
                  </a:cubicBezTo>
                  <a:cubicBezTo>
                    <a:pt x="45" y="6"/>
                    <a:pt x="45" y="7"/>
                    <a:pt x="44" y="9"/>
                  </a:cubicBezTo>
                  <a:cubicBezTo>
                    <a:pt x="43" y="14"/>
                    <a:pt x="49" y="15"/>
                    <a:pt x="5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0"/>
            <p:cNvSpPr/>
            <p:nvPr/>
          </p:nvSpPr>
          <p:spPr bwMode="auto">
            <a:xfrm>
              <a:off x="2347" y="2227"/>
              <a:ext cx="496" cy="267"/>
            </a:xfrm>
            <a:custGeom>
              <a:avLst/>
              <a:gdLst>
                <a:gd name="T0" fmla="*/ 14 w 117"/>
                <a:gd name="T1" fmla="*/ 9 h 63"/>
                <a:gd name="T2" fmla="*/ 14 w 117"/>
                <a:gd name="T3" fmla="*/ 5 h 63"/>
                <a:gd name="T4" fmla="*/ 7 w 117"/>
                <a:gd name="T5" fmla="*/ 8 h 63"/>
                <a:gd name="T6" fmla="*/ 16 w 117"/>
                <a:gd name="T7" fmla="*/ 42 h 63"/>
                <a:gd name="T8" fmla="*/ 80 w 117"/>
                <a:gd name="T9" fmla="*/ 55 h 63"/>
                <a:gd name="T10" fmla="*/ 82 w 117"/>
                <a:gd name="T11" fmla="*/ 48 h 63"/>
                <a:gd name="T12" fmla="*/ 80 w 117"/>
                <a:gd name="T13" fmla="*/ 48 h 63"/>
                <a:gd name="T14" fmla="*/ 77 w 117"/>
                <a:gd name="T15" fmla="*/ 55 h 63"/>
                <a:gd name="T16" fmla="*/ 116 w 117"/>
                <a:gd name="T17" fmla="*/ 43 h 63"/>
                <a:gd name="T18" fmla="*/ 116 w 117"/>
                <a:gd name="T19" fmla="*/ 40 h 63"/>
                <a:gd name="T20" fmla="*/ 76 w 117"/>
                <a:gd name="T21" fmla="*/ 48 h 63"/>
                <a:gd name="T22" fmla="*/ 109 w 117"/>
                <a:gd name="T23" fmla="*/ 51 h 63"/>
                <a:gd name="T24" fmla="*/ 109 w 117"/>
                <a:gd name="T25" fmla="*/ 44 h 63"/>
                <a:gd name="T26" fmla="*/ 102 w 117"/>
                <a:gd name="T27" fmla="*/ 46 h 63"/>
                <a:gd name="T28" fmla="*/ 91 w 117"/>
                <a:gd name="T29" fmla="*/ 48 h 63"/>
                <a:gd name="T30" fmla="*/ 91 w 117"/>
                <a:gd name="T31" fmla="*/ 45 h 63"/>
                <a:gd name="T32" fmla="*/ 82 w 117"/>
                <a:gd name="T33" fmla="*/ 48 h 63"/>
                <a:gd name="T34" fmla="*/ 79 w 117"/>
                <a:gd name="T35" fmla="*/ 55 h 63"/>
                <a:gd name="T36" fmla="*/ 80 w 117"/>
                <a:gd name="T37" fmla="*/ 55 h 63"/>
                <a:gd name="T38" fmla="*/ 82 w 117"/>
                <a:gd name="T39" fmla="*/ 48 h 63"/>
                <a:gd name="T40" fmla="*/ 35 w 117"/>
                <a:gd name="T41" fmla="*/ 40 h 63"/>
                <a:gd name="T42" fmla="*/ 12 w 117"/>
                <a:gd name="T43" fmla="*/ 23 h 63"/>
                <a:gd name="T44" fmla="*/ 14 w 117"/>
                <a:gd name="T45" fmla="*/ 5 h 63"/>
                <a:gd name="T46" fmla="*/ 7 w 117"/>
                <a:gd name="T47" fmla="*/ 8 h 63"/>
                <a:gd name="T48" fmla="*/ 7 w 117"/>
                <a:gd name="T49" fmla="*/ 12 h 63"/>
                <a:gd name="T50" fmla="*/ 14 w 117"/>
                <a:gd name="T51" fmla="*/ 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7" h="63">
                  <a:moveTo>
                    <a:pt x="14" y="9"/>
                  </a:moveTo>
                  <a:cubicBezTo>
                    <a:pt x="14" y="8"/>
                    <a:pt x="14" y="7"/>
                    <a:pt x="14" y="5"/>
                  </a:cubicBezTo>
                  <a:cubicBezTo>
                    <a:pt x="14" y="0"/>
                    <a:pt x="7" y="4"/>
                    <a:pt x="7" y="8"/>
                  </a:cubicBezTo>
                  <a:cubicBezTo>
                    <a:pt x="7" y="20"/>
                    <a:pt x="0" y="36"/>
                    <a:pt x="16" y="42"/>
                  </a:cubicBezTo>
                  <a:cubicBezTo>
                    <a:pt x="38" y="49"/>
                    <a:pt x="58" y="55"/>
                    <a:pt x="80" y="55"/>
                  </a:cubicBezTo>
                  <a:cubicBezTo>
                    <a:pt x="84" y="55"/>
                    <a:pt x="86" y="48"/>
                    <a:pt x="82" y="48"/>
                  </a:cubicBezTo>
                  <a:cubicBezTo>
                    <a:pt x="81" y="48"/>
                    <a:pt x="81" y="48"/>
                    <a:pt x="80" y="48"/>
                  </a:cubicBezTo>
                  <a:cubicBezTo>
                    <a:pt x="78" y="48"/>
                    <a:pt x="74" y="53"/>
                    <a:pt x="77" y="55"/>
                  </a:cubicBezTo>
                  <a:cubicBezTo>
                    <a:pt x="87" y="62"/>
                    <a:pt x="111" y="54"/>
                    <a:pt x="116" y="43"/>
                  </a:cubicBezTo>
                  <a:cubicBezTo>
                    <a:pt x="116" y="42"/>
                    <a:pt x="116" y="40"/>
                    <a:pt x="116" y="40"/>
                  </a:cubicBezTo>
                  <a:cubicBezTo>
                    <a:pt x="108" y="32"/>
                    <a:pt x="79" y="35"/>
                    <a:pt x="76" y="48"/>
                  </a:cubicBezTo>
                  <a:cubicBezTo>
                    <a:pt x="73" y="63"/>
                    <a:pt x="103" y="53"/>
                    <a:pt x="109" y="51"/>
                  </a:cubicBezTo>
                  <a:cubicBezTo>
                    <a:pt x="113" y="50"/>
                    <a:pt x="114" y="43"/>
                    <a:pt x="109" y="44"/>
                  </a:cubicBezTo>
                  <a:cubicBezTo>
                    <a:pt x="106" y="45"/>
                    <a:pt x="104" y="46"/>
                    <a:pt x="102" y="46"/>
                  </a:cubicBezTo>
                  <a:cubicBezTo>
                    <a:pt x="98" y="47"/>
                    <a:pt x="95" y="48"/>
                    <a:pt x="91" y="48"/>
                  </a:cubicBezTo>
                  <a:cubicBezTo>
                    <a:pt x="86" y="49"/>
                    <a:pt x="86" y="48"/>
                    <a:pt x="91" y="45"/>
                  </a:cubicBezTo>
                  <a:cubicBezTo>
                    <a:pt x="117" y="41"/>
                    <a:pt x="91" y="54"/>
                    <a:pt x="82" y="48"/>
                  </a:cubicBezTo>
                  <a:cubicBezTo>
                    <a:pt x="81" y="51"/>
                    <a:pt x="80" y="53"/>
                    <a:pt x="79" y="55"/>
                  </a:cubicBezTo>
                  <a:cubicBezTo>
                    <a:pt x="79" y="55"/>
                    <a:pt x="80" y="55"/>
                    <a:pt x="80" y="55"/>
                  </a:cubicBezTo>
                  <a:cubicBezTo>
                    <a:pt x="84" y="55"/>
                    <a:pt x="86" y="48"/>
                    <a:pt x="82" y="48"/>
                  </a:cubicBezTo>
                  <a:cubicBezTo>
                    <a:pt x="65" y="48"/>
                    <a:pt x="50" y="44"/>
                    <a:pt x="35" y="40"/>
                  </a:cubicBezTo>
                  <a:cubicBezTo>
                    <a:pt x="26" y="38"/>
                    <a:pt x="12" y="34"/>
                    <a:pt x="12" y="23"/>
                  </a:cubicBezTo>
                  <a:cubicBezTo>
                    <a:pt x="13" y="17"/>
                    <a:pt x="14" y="11"/>
                    <a:pt x="14" y="5"/>
                  </a:cubicBezTo>
                  <a:cubicBezTo>
                    <a:pt x="14" y="0"/>
                    <a:pt x="7" y="4"/>
                    <a:pt x="7" y="8"/>
                  </a:cubicBezTo>
                  <a:cubicBezTo>
                    <a:pt x="7" y="9"/>
                    <a:pt x="7" y="10"/>
                    <a:pt x="7" y="12"/>
                  </a:cubicBezTo>
                  <a:cubicBezTo>
                    <a:pt x="7" y="17"/>
                    <a:pt x="14" y="13"/>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1"/>
            <p:cNvSpPr/>
            <p:nvPr/>
          </p:nvSpPr>
          <p:spPr bwMode="auto">
            <a:xfrm>
              <a:off x="2665" y="1808"/>
              <a:ext cx="55" cy="60"/>
            </a:xfrm>
            <a:custGeom>
              <a:avLst/>
              <a:gdLst>
                <a:gd name="T0" fmla="*/ 8 w 13"/>
                <a:gd name="T1" fmla="*/ 3 h 14"/>
                <a:gd name="T2" fmla="*/ 1 w 13"/>
                <a:gd name="T3" fmla="*/ 8 h 14"/>
                <a:gd name="T4" fmla="*/ 4 w 13"/>
                <a:gd name="T5" fmla="*/ 12 h 14"/>
                <a:gd name="T6" fmla="*/ 9 w 13"/>
                <a:gd name="T7" fmla="*/ 4 h 14"/>
                <a:gd name="T8" fmla="*/ 7 w 13"/>
                <a:gd name="T9" fmla="*/ 2 h 14"/>
                <a:gd name="T10" fmla="*/ 0 w 13"/>
                <a:gd name="T11" fmla="*/ 11 h 14"/>
                <a:gd name="T12" fmla="*/ 5 w 13"/>
                <a:gd name="T13" fmla="*/ 12 h 14"/>
                <a:gd name="T14" fmla="*/ 9 w 13"/>
                <a:gd name="T15" fmla="*/ 5 h 14"/>
                <a:gd name="T16" fmla="*/ 3 w 13"/>
                <a:gd name="T17" fmla="*/ 6 h 14"/>
                <a:gd name="T18" fmla="*/ 2 w 13"/>
                <a:gd name="T19" fmla="*/ 7 h 14"/>
                <a:gd name="T20" fmla="*/ 7 w 13"/>
                <a:gd name="T21" fmla="*/ 8 h 14"/>
                <a:gd name="T22" fmla="*/ 7 w 13"/>
                <a:gd name="T23" fmla="*/ 9 h 14"/>
                <a:gd name="T24" fmla="*/ 5 w 13"/>
                <a:gd name="T25" fmla="*/ 9 h 14"/>
                <a:gd name="T26" fmla="*/ 3 w 13"/>
                <a:gd name="T27" fmla="*/ 7 h 14"/>
                <a:gd name="T28" fmla="*/ 3 w 13"/>
                <a:gd name="T29" fmla="*/ 7 h 14"/>
                <a:gd name="T30" fmla="*/ 4 w 13"/>
                <a:gd name="T31" fmla="*/ 5 h 14"/>
                <a:gd name="T32" fmla="*/ 4 w 13"/>
                <a:gd name="T33" fmla="*/ 5 h 14"/>
                <a:gd name="T34" fmla="*/ 6 w 13"/>
                <a:gd name="T35" fmla="*/ 4 h 14"/>
                <a:gd name="T36" fmla="*/ 5 w 13"/>
                <a:gd name="T37" fmla="*/ 4 h 14"/>
                <a:gd name="T38" fmla="*/ 8 w 13"/>
                <a:gd name="T39" fmla="*/ 8 h 14"/>
                <a:gd name="T40" fmla="*/ 8 w 13"/>
                <a:gd name="T41" fmla="*/ 8 h 14"/>
                <a:gd name="T42" fmla="*/ 7 w 13"/>
                <a:gd name="T43" fmla="*/ 10 h 14"/>
                <a:gd name="T44" fmla="*/ 7 w 13"/>
                <a:gd name="T45" fmla="*/ 10 h 14"/>
                <a:gd name="T46" fmla="*/ 5 w 13"/>
                <a:gd name="T47" fmla="*/ 11 h 14"/>
                <a:gd name="T48" fmla="*/ 7 w 13"/>
                <a:gd name="T49" fmla="*/ 10 h 14"/>
                <a:gd name="T50" fmla="*/ 8 w 13"/>
                <a:gd name="T51"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 h="14">
                  <a:moveTo>
                    <a:pt x="8" y="3"/>
                  </a:moveTo>
                  <a:cubicBezTo>
                    <a:pt x="5" y="3"/>
                    <a:pt x="2" y="5"/>
                    <a:pt x="1" y="8"/>
                  </a:cubicBezTo>
                  <a:cubicBezTo>
                    <a:pt x="1" y="10"/>
                    <a:pt x="2" y="12"/>
                    <a:pt x="4" y="12"/>
                  </a:cubicBezTo>
                  <a:cubicBezTo>
                    <a:pt x="8" y="11"/>
                    <a:pt x="9" y="8"/>
                    <a:pt x="9" y="4"/>
                  </a:cubicBezTo>
                  <a:cubicBezTo>
                    <a:pt x="9" y="3"/>
                    <a:pt x="8" y="2"/>
                    <a:pt x="7" y="2"/>
                  </a:cubicBezTo>
                  <a:cubicBezTo>
                    <a:pt x="3" y="2"/>
                    <a:pt x="0" y="7"/>
                    <a:pt x="0" y="11"/>
                  </a:cubicBezTo>
                  <a:cubicBezTo>
                    <a:pt x="0" y="14"/>
                    <a:pt x="3" y="14"/>
                    <a:pt x="5" y="12"/>
                  </a:cubicBezTo>
                  <a:cubicBezTo>
                    <a:pt x="7" y="10"/>
                    <a:pt x="9" y="8"/>
                    <a:pt x="9" y="5"/>
                  </a:cubicBezTo>
                  <a:cubicBezTo>
                    <a:pt x="10" y="0"/>
                    <a:pt x="3" y="2"/>
                    <a:pt x="3" y="6"/>
                  </a:cubicBezTo>
                  <a:cubicBezTo>
                    <a:pt x="3" y="6"/>
                    <a:pt x="2" y="7"/>
                    <a:pt x="2" y="7"/>
                  </a:cubicBezTo>
                  <a:cubicBezTo>
                    <a:pt x="3" y="7"/>
                    <a:pt x="5" y="8"/>
                    <a:pt x="7" y="8"/>
                  </a:cubicBezTo>
                  <a:cubicBezTo>
                    <a:pt x="7" y="8"/>
                    <a:pt x="7" y="8"/>
                    <a:pt x="7" y="9"/>
                  </a:cubicBezTo>
                  <a:cubicBezTo>
                    <a:pt x="7" y="8"/>
                    <a:pt x="7" y="9"/>
                    <a:pt x="5" y="9"/>
                  </a:cubicBezTo>
                  <a:cubicBezTo>
                    <a:pt x="4" y="8"/>
                    <a:pt x="4" y="7"/>
                    <a:pt x="3" y="7"/>
                  </a:cubicBezTo>
                  <a:cubicBezTo>
                    <a:pt x="3" y="7"/>
                    <a:pt x="3" y="7"/>
                    <a:pt x="3" y="7"/>
                  </a:cubicBezTo>
                  <a:cubicBezTo>
                    <a:pt x="3" y="6"/>
                    <a:pt x="4" y="6"/>
                    <a:pt x="4" y="5"/>
                  </a:cubicBezTo>
                  <a:cubicBezTo>
                    <a:pt x="4" y="5"/>
                    <a:pt x="4" y="5"/>
                    <a:pt x="4" y="5"/>
                  </a:cubicBezTo>
                  <a:cubicBezTo>
                    <a:pt x="5" y="5"/>
                    <a:pt x="5" y="5"/>
                    <a:pt x="6" y="4"/>
                  </a:cubicBezTo>
                  <a:cubicBezTo>
                    <a:pt x="6" y="4"/>
                    <a:pt x="6" y="4"/>
                    <a:pt x="5" y="4"/>
                  </a:cubicBezTo>
                  <a:cubicBezTo>
                    <a:pt x="6" y="6"/>
                    <a:pt x="7" y="7"/>
                    <a:pt x="8" y="8"/>
                  </a:cubicBezTo>
                  <a:cubicBezTo>
                    <a:pt x="8" y="8"/>
                    <a:pt x="8" y="8"/>
                    <a:pt x="8" y="8"/>
                  </a:cubicBezTo>
                  <a:cubicBezTo>
                    <a:pt x="7" y="9"/>
                    <a:pt x="7" y="9"/>
                    <a:pt x="7" y="10"/>
                  </a:cubicBezTo>
                  <a:cubicBezTo>
                    <a:pt x="7" y="10"/>
                    <a:pt x="7" y="10"/>
                    <a:pt x="7" y="10"/>
                  </a:cubicBezTo>
                  <a:cubicBezTo>
                    <a:pt x="6" y="10"/>
                    <a:pt x="6" y="10"/>
                    <a:pt x="5" y="11"/>
                  </a:cubicBezTo>
                  <a:cubicBezTo>
                    <a:pt x="6" y="10"/>
                    <a:pt x="6" y="10"/>
                    <a:pt x="7" y="10"/>
                  </a:cubicBezTo>
                  <a:cubicBezTo>
                    <a:pt x="10" y="10"/>
                    <a:pt x="13" y="3"/>
                    <a:pt x="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2"/>
            <p:cNvSpPr/>
            <p:nvPr/>
          </p:nvSpPr>
          <p:spPr bwMode="auto">
            <a:xfrm>
              <a:off x="2648" y="1770"/>
              <a:ext cx="144" cy="195"/>
            </a:xfrm>
            <a:custGeom>
              <a:avLst/>
              <a:gdLst>
                <a:gd name="T0" fmla="*/ 7 w 34"/>
                <a:gd name="T1" fmla="*/ 39 h 46"/>
                <a:gd name="T2" fmla="*/ 7 w 34"/>
                <a:gd name="T3" fmla="*/ 37 h 46"/>
                <a:gd name="T4" fmla="*/ 3 w 34"/>
                <a:gd name="T5" fmla="*/ 42 h 46"/>
                <a:gd name="T6" fmla="*/ 12 w 34"/>
                <a:gd name="T7" fmla="*/ 38 h 46"/>
                <a:gd name="T8" fmla="*/ 18 w 34"/>
                <a:gd name="T9" fmla="*/ 32 h 46"/>
                <a:gd name="T10" fmla="*/ 25 w 34"/>
                <a:gd name="T11" fmla="*/ 26 h 46"/>
                <a:gd name="T12" fmla="*/ 33 w 34"/>
                <a:gd name="T13" fmla="*/ 13 h 46"/>
                <a:gd name="T14" fmla="*/ 30 w 34"/>
                <a:gd name="T15" fmla="*/ 4 h 46"/>
                <a:gd name="T16" fmla="*/ 24 w 34"/>
                <a:gd name="T17" fmla="*/ 9 h 46"/>
                <a:gd name="T18" fmla="*/ 25 w 34"/>
                <a:gd name="T19" fmla="*/ 15 h 46"/>
                <a:gd name="T20" fmla="*/ 20 w 34"/>
                <a:gd name="T21" fmla="*/ 22 h 46"/>
                <a:gd name="T22" fmla="*/ 4 w 34"/>
                <a:gd name="T23" fmla="*/ 35 h 46"/>
                <a:gd name="T24" fmla="*/ 0 w 34"/>
                <a:gd name="T25" fmla="*/ 40 h 46"/>
                <a:gd name="T26" fmla="*/ 0 w 34"/>
                <a:gd name="T27" fmla="*/ 41 h 46"/>
                <a:gd name="T28" fmla="*/ 7 w 34"/>
                <a:gd name="T29" fmla="*/ 3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46">
                  <a:moveTo>
                    <a:pt x="7" y="39"/>
                  </a:moveTo>
                  <a:cubicBezTo>
                    <a:pt x="7" y="38"/>
                    <a:pt x="7" y="38"/>
                    <a:pt x="7" y="37"/>
                  </a:cubicBezTo>
                  <a:cubicBezTo>
                    <a:pt x="5" y="39"/>
                    <a:pt x="4" y="41"/>
                    <a:pt x="3" y="42"/>
                  </a:cubicBezTo>
                  <a:cubicBezTo>
                    <a:pt x="6" y="41"/>
                    <a:pt x="9" y="39"/>
                    <a:pt x="12" y="38"/>
                  </a:cubicBezTo>
                  <a:cubicBezTo>
                    <a:pt x="14" y="36"/>
                    <a:pt x="16" y="34"/>
                    <a:pt x="18" y="32"/>
                  </a:cubicBezTo>
                  <a:cubicBezTo>
                    <a:pt x="20" y="30"/>
                    <a:pt x="23" y="28"/>
                    <a:pt x="25" y="26"/>
                  </a:cubicBezTo>
                  <a:cubicBezTo>
                    <a:pt x="29" y="23"/>
                    <a:pt x="31" y="17"/>
                    <a:pt x="33" y="13"/>
                  </a:cubicBezTo>
                  <a:cubicBezTo>
                    <a:pt x="34" y="9"/>
                    <a:pt x="32" y="6"/>
                    <a:pt x="30" y="4"/>
                  </a:cubicBezTo>
                  <a:cubicBezTo>
                    <a:pt x="28" y="0"/>
                    <a:pt x="22" y="6"/>
                    <a:pt x="24" y="9"/>
                  </a:cubicBezTo>
                  <a:cubicBezTo>
                    <a:pt x="26" y="12"/>
                    <a:pt x="27" y="12"/>
                    <a:pt x="25" y="15"/>
                  </a:cubicBezTo>
                  <a:cubicBezTo>
                    <a:pt x="24" y="18"/>
                    <a:pt x="22" y="21"/>
                    <a:pt x="20" y="22"/>
                  </a:cubicBezTo>
                  <a:cubicBezTo>
                    <a:pt x="15" y="26"/>
                    <a:pt x="10" y="34"/>
                    <a:pt x="4" y="35"/>
                  </a:cubicBezTo>
                  <a:cubicBezTo>
                    <a:pt x="2" y="35"/>
                    <a:pt x="0" y="37"/>
                    <a:pt x="0" y="40"/>
                  </a:cubicBezTo>
                  <a:cubicBezTo>
                    <a:pt x="0" y="40"/>
                    <a:pt x="0" y="40"/>
                    <a:pt x="0" y="41"/>
                  </a:cubicBezTo>
                  <a:cubicBezTo>
                    <a:pt x="0" y="46"/>
                    <a:pt x="7" y="42"/>
                    <a:pt x="7"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3"/>
            <p:cNvSpPr/>
            <p:nvPr/>
          </p:nvSpPr>
          <p:spPr bwMode="auto">
            <a:xfrm>
              <a:off x="2466" y="1635"/>
              <a:ext cx="182" cy="114"/>
            </a:xfrm>
            <a:custGeom>
              <a:avLst/>
              <a:gdLst>
                <a:gd name="T0" fmla="*/ 3 w 43"/>
                <a:gd name="T1" fmla="*/ 23 h 27"/>
                <a:gd name="T2" fmla="*/ 21 w 43"/>
                <a:gd name="T3" fmla="*/ 22 h 27"/>
                <a:gd name="T4" fmla="*/ 31 w 43"/>
                <a:gd name="T5" fmla="*/ 18 h 27"/>
                <a:gd name="T6" fmla="*/ 41 w 43"/>
                <a:gd name="T7" fmla="*/ 8 h 27"/>
                <a:gd name="T8" fmla="*/ 36 w 43"/>
                <a:gd name="T9" fmla="*/ 5 h 27"/>
                <a:gd name="T10" fmla="*/ 21 w 43"/>
                <a:gd name="T11" fmla="*/ 15 h 27"/>
                <a:gd name="T12" fmla="*/ 16 w 43"/>
                <a:gd name="T13" fmla="*/ 17 h 27"/>
                <a:gd name="T14" fmla="*/ 7 w 43"/>
                <a:gd name="T15" fmla="*/ 16 h 27"/>
                <a:gd name="T16" fmla="*/ 3 w 43"/>
                <a:gd name="T17" fmla="*/ 2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3" y="23"/>
                  </a:moveTo>
                  <a:cubicBezTo>
                    <a:pt x="8" y="27"/>
                    <a:pt x="16" y="26"/>
                    <a:pt x="21" y="22"/>
                  </a:cubicBezTo>
                  <a:cubicBezTo>
                    <a:pt x="24" y="20"/>
                    <a:pt x="28" y="20"/>
                    <a:pt x="31" y="18"/>
                  </a:cubicBezTo>
                  <a:cubicBezTo>
                    <a:pt x="35" y="15"/>
                    <a:pt x="38" y="12"/>
                    <a:pt x="41" y="8"/>
                  </a:cubicBezTo>
                  <a:cubicBezTo>
                    <a:pt x="43" y="4"/>
                    <a:pt x="38" y="0"/>
                    <a:pt x="36" y="5"/>
                  </a:cubicBezTo>
                  <a:cubicBezTo>
                    <a:pt x="33" y="10"/>
                    <a:pt x="27" y="13"/>
                    <a:pt x="21" y="15"/>
                  </a:cubicBezTo>
                  <a:cubicBezTo>
                    <a:pt x="19" y="15"/>
                    <a:pt x="18" y="17"/>
                    <a:pt x="16" y="17"/>
                  </a:cubicBezTo>
                  <a:cubicBezTo>
                    <a:pt x="13" y="19"/>
                    <a:pt x="10" y="19"/>
                    <a:pt x="7" y="16"/>
                  </a:cubicBezTo>
                  <a:cubicBezTo>
                    <a:pt x="4" y="14"/>
                    <a:pt x="0" y="21"/>
                    <a:pt x="3"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4"/>
            <p:cNvSpPr/>
            <p:nvPr/>
          </p:nvSpPr>
          <p:spPr bwMode="auto">
            <a:xfrm>
              <a:off x="2330" y="1580"/>
              <a:ext cx="127" cy="63"/>
            </a:xfrm>
            <a:custGeom>
              <a:avLst/>
              <a:gdLst>
                <a:gd name="T0" fmla="*/ 25 w 30"/>
                <a:gd name="T1" fmla="*/ 1 h 15"/>
                <a:gd name="T2" fmla="*/ 5 w 30"/>
                <a:gd name="T3" fmla="*/ 8 h 15"/>
                <a:gd name="T4" fmla="*/ 4 w 30"/>
                <a:gd name="T5" fmla="*/ 15 h 15"/>
                <a:gd name="T6" fmla="*/ 6 w 30"/>
                <a:gd name="T7" fmla="*/ 15 h 15"/>
                <a:gd name="T8" fmla="*/ 7 w 30"/>
                <a:gd name="T9" fmla="*/ 8 h 15"/>
                <a:gd name="T10" fmla="*/ 6 w 30"/>
                <a:gd name="T11" fmla="*/ 8 h 15"/>
                <a:gd name="T12" fmla="*/ 5 w 30"/>
                <a:gd name="T13" fmla="*/ 15 h 15"/>
                <a:gd name="T14" fmla="*/ 25 w 30"/>
                <a:gd name="T15" fmla="*/ 8 h 15"/>
                <a:gd name="T16" fmla="*/ 25 w 30"/>
                <a:gd name="T1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5">
                  <a:moveTo>
                    <a:pt x="25" y="1"/>
                  </a:moveTo>
                  <a:cubicBezTo>
                    <a:pt x="18" y="3"/>
                    <a:pt x="11" y="5"/>
                    <a:pt x="5" y="8"/>
                  </a:cubicBezTo>
                  <a:cubicBezTo>
                    <a:pt x="2" y="9"/>
                    <a:pt x="0" y="15"/>
                    <a:pt x="4" y="15"/>
                  </a:cubicBezTo>
                  <a:cubicBezTo>
                    <a:pt x="5" y="15"/>
                    <a:pt x="5" y="15"/>
                    <a:pt x="6" y="15"/>
                  </a:cubicBezTo>
                  <a:cubicBezTo>
                    <a:pt x="9" y="15"/>
                    <a:pt x="12" y="8"/>
                    <a:pt x="7" y="8"/>
                  </a:cubicBezTo>
                  <a:cubicBezTo>
                    <a:pt x="7" y="8"/>
                    <a:pt x="6" y="8"/>
                    <a:pt x="6" y="8"/>
                  </a:cubicBezTo>
                  <a:cubicBezTo>
                    <a:pt x="6" y="10"/>
                    <a:pt x="5" y="13"/>
                    <a:pt x="5" y="15"/>
                  </a:cubicBezTo>
                  <a:cubicBezTo>
                    <a:pt x="12" y="12"/>
                    <a:pt x="18" y="10"/>
                    <a:pt x="25" y="8"/>
                  </a:cubicBezTo>
                  <a:cubicBezTo>
                    <a:pt x="29" y="7"/>
                    <a:pt x="30" y="0"/>
                    <a:pt x="2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5"/>
            <p:cNvSpPr/>
            <p:nvPr/>
          </p:nvSpPr>
          <p:spPr bwMode="auto">
            <a:xfrm>
              <a:off x="2500" y="1546"/>
              <a:ext cx="102" cy="47"/>
            </a:xfrm>
            <a:custGeom>
              <a:avLst/>
              <a:gdLst>
                <a:gd name="T0" fmla="*/ 7 w 24"/>
                <a:gd name="T1" fmla="*/ 7 h 11"/>
                <a:gd name="T2" fmla="*/ 7 w 24"/>
                <a:gd name="T3" fmla="*/ 7 h 11"/>
                <a:gd name="T4" fmla="*/ 6 w 24"/>
                <a:gd name="T5" fmla="*/ 9 h 11"/>
                <a:gd name="T6" fmla="*/ 6 w 24"/>
                <a:gd name="T7" fmla="*/ 10 h 11"/>
                <a:gd name="T8" fmla="*/ 11 w 24"/>
                <a:gd name="T9" fmla="*/ 10 h 11"/>
                <a:gd name="T10" fmla="*/ 20 w 24"/>
                <a:gd name="T11" fmla="*/ 8 h 11"/>
                <a:gd name="T12" fmla="*/ 20 w 24"/>
                <a:gd name="T13" fmla="*/ 1 h 11"/>
                <a:gd name="T14" fmla="*/ 7 w 24"/>
                <a:gd name="T15" fmla="*/ 2 h 11"/>
                <a:gd name="T16" fmla="*/ 0 w 24"/>
                <a:gd name="T17" fmla="*/ 8 h 11"/>
                <a:gd name="T18" fmla="*/ 3 w 24"/>
                <a:gd name="T19" fmla="*/ 11 h 11"/>
                <a:gd name="T20" fmla="*/ 7 w 24"/>
                <a:gd name="T21"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11">
                  <a:moveTo>
                    <a:pt x="7" y="7"/>
                  </a:moveTo>
                  <a:cubicBezTo>
                    <a:pt x="7" y="7"/>
                    <a:pt x="7" y="7"/>
                    <a:pt x="7" y="7"/>
                  </a:cubicBezTo>
                  <a:cubicBezTo>
                    <a:pt x="7" y="8"/>
                    <a:pt x="6" y="9"/>
                    <a:pt x="6" y="9"/>
                  </a:cubicBezTo>
                  <a:cubicBezTo>
                    <a:pt x="5" y="10"/>
                    <a:pt x="5" y="10"/>
                    <a:pt x="6" y="10"/>
                  </a:cubicBezTo>
                  <a:cubicBezTo>
                    <a:pt x="8" y="10"/>
                    <a:pt x="9" y="10"/>
                    <a:pt x="11" y="10"/>
                  </a:cubicBezTo>
                  <a:cubicBezTo>
                    <a:pt x="14" y="10"/>
                    <a:pt x="17" y="9"/>
                    <a:pt x="20" y="8"/>
                  </a:cubicBezTo>
                  <a:cubicBezTo>
                    <a:pt x="23" y="7"/>
                    <a:pt x="24" y="0"/>
                    <a:pt x="20" y="1"/>
                  </a:cubicBezTo>
                  <a:cubicBezTo>
                    <a:pt x="15" y="3"/>
                    <a:pt x="11" y="2"/>
                    <a:pt x="7" y="2"/>
                  </a:cubicBezTo>
                  <a:cubicBezTo>
                    <a:pt x="4" y="3"/>
                    <a:pt x="1" y="4"/>
                    <a:pt x="0" y="8"/>
                  </a:cubicBezTo>
                  <a:cubicBezTo>
                    <a:pt x="0" y="9"/>
                    <a:pt x="1" y="11"/>
                    <a:pt x="3" y="11"/>
                  </a:cubicBezTo>
                  <a:cubicBezTo>
                    <a:pt x="5" y="11"/>
                    <a:pt x="6" y="9"/>
                    <a:pt x="7"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6"/>
            <p:cNvSpPr/>
            <p:nvPr/>
          </p:nvSpPr>
          <p:spPr bwMode="auto">
            <a:xfrm>
              <a:off x="1613" y="2430"/>
              <a:ext cx="106" cy="165"/>
            </a:xfrm>
            <a:custGeom>
              <a:avLst/>
              <a:gdLst>
                <a:gd name="T0" fmla="*/ 20 w 25"/>
                <a:gd name="T1" fmla="*/ 0 h 39"/>
                <a:gd name="T2" fmla="*/ 8 w 25"/>
                <a:gd name="T3" fmla="*/ 36 h 39"/>
                <a:gd name="T4" fmla="*/ 14 w 25"/>
                <a:gd name="T5" fmla="*/ 30 h 39"/>
                <a:gd name="T6" fmla="*/ 19 w 25"/>
                <a:gd name="T7" fmla="*/ 7 h 39"/>
                <a:gd name="T8" fmla="*/ 20 w 25"/>
                <a:gd name="T9" fmla="*/ 0 h 39"/>
              </a:gdLst>
              <a:ahLst/>
              <a:cxnLst>
                <a:cxn ang="0">
                  <a:pos x="T0" y="T1"/>
                </a:cxn>
                <a:cxn ang="0">
                  <a:pos x="T2" y="T3"/>
                </a:cxn>
                <a:cxn ang="0">
                  <a:pos x="T4" y="T5"/>
                </a:cxn>
                <a:cxn ang="0">
                  <a:pos x="T6" y="T7"/>
                </a:cxn>
                <a:cxn ang="0">
                  <a:pos x="T8" y="T9"/>
                </a:cxn>
              </a:cxnLst>
              <a:rect l="0" t="0" r="r" b="b"/>
              <a:pathLst>
                <a:path w="25" h="39">
                  <a:moveTo>
                    <a:pt x="20" y="0"/>
                  </a:moveTo>
                  <a:cubicBezTo>
                    <a:pt x="6" y="2"/>
                    <a:pt x="0" y="26"/>
                    <a:pt x="8" y="36"/>
                  </a:cubicBezTo>
                  <a:cubicBezTo>
                    <a:pt x="11" y="39"/>
                    <a:pt x="17" y="33"/>
                    <a:pt x="14" y="30"/>
                  </a:cubicBezTo>
                  <a:cubicBezTo>
                    <a:pt x="10" y="26"/>
                    <a:pt x="10" y="8"/>
                    <a:pt x="19" y="7"/>
                  </a:cubicBezTo>
                  <a:cubicBezTo>
                    <a:pt x="22" y="7"/>
                    <a:pt x="25"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7"/>
            <p:cNvSpPr/>
            <p:nvPr/>
          </p:nvSpPr>
          <p:spPr bwMode="auto">
            <a:xfrm>
              <a:off x="1558" y="2418"/>
              <a:ext cx="60" cy="156"/>
            </a:xfrm>
            <a:custGeom>
              <a:avLst/>
              <a:gdLst>
                <a:gd name="T0" fmla="*/ 6 w 14"/>
                <a:gd name="T1" fmla="*/ 6 h 37"/>
                <a:gd name="T2" fmla="*/ 4 w 14"/>
                <a:gd name="T3" fmla="*/ 11 h 37"/>
                <a:gd name="T4" fmla="*/ 2 w 14"/>
                <a:gd name="T5" fmla="*/ 18 h 37"/>
                <a:gd name="T6" fmla="*/ 0 w 14"/>
                <a:gd name="T7" fmla="*/ 32 h 37"/>
                <a:gd name="T8" fmla="*/ 6 w 14"/>
                <a:gd name="T9" fmla="*/ 30 h 37"/>
                <a:gd name="T10" fmla="*/ 7 w 14"/>
                <a:gd name="T11" fmla="*/ 21 h 37"/>
                <a:gd name="T12" fmla="*/ 10 w 14"/>
                <a:gd name="T13" fmla="*/ 15 h 37"/>
                <a:gd name="T14" fmla="*/ 10 w 14"/>
                <a:gd name="T15" fmla="*/ 12 h 37"/>
                <a:gd name="T16" fmla="*/ 11 w 14"/>
                <a:gd name="T17" fmla="*/ 10 h 37"/>
                <a:gd name="T18" fmla="*/ 13 w 14"/>
                <a:gd name="T19" fmla="*/ 5 h 37"/>
                <a:gd name="T20" fmla="*/ 6 w 14"/>
                <a:gd name="T21" fmla="*/ 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37">
                  <a:moveTo>
                    <a:pt x="6" y="6"/>
                  </a:moveTo>
                  <a:cubicBezTo>
                    <a:pt x="6" y="8"/>
                    <a:pt x="4" y="9"/>
                    <a:pt x="4" y="11"/>
                  </a:cubicBezTo>
                  <a:cubicBezTo>
                    <a:pt x="3" y="14"/>
                    <a:pt x="3" y="16"/>
                    <a:pt x="2" y="18"/>
                  </a:cubicBezTo>
                  <a:cubicBezTo>
                    <a:pt x="0" y="23"/>
                    <a:pt x="0" y="27"/>
                    <a:pt x="0" y="32"/>
                  </a:cubicBezTo>
                  <a:cubicBezTo>
                    <a:pt x="0" y="37"/>
                    <a:pt x="6" y="33"/>
                    <a:pt x="6" y="30"/>
                  </a:cubicBezTo>
                  <a:cubicBezTo>
                    <a:pt x="6" y="27"/>
                    <a:pt x="6" y="24"/>
                    <a:pt x="7" y="21"/>
                  </a:cubicBezTo>
                  <a:cubicBezTo>
                    <a:pt x="8" y="19"/>
                    <a:pt x="9" y="17"/>
                    <a:pt x="10" y="15"/>
                  </a:cubicBezTo>
                  <a:cubicBezTo>
                    <a:pt x="10" y="14"/>
                    <a:pt x="10" y="13"/>
                    <a:pt x="10" y="12"/>
                  </a:cubicBezTo>
                  <a:cubicBezTo>
                    <a:pt x="10" y="10"/>
                    <a:pt x="10" y="12"/>
                    <a:pt x="11" y="10"/>
                  </a:cubicBezTo>
                  <a:cubicBezTo>
                    <a:pt x="12" y="9"/>
                    <a:pt x="13" y="7"/>
                    <a:pt x="13" y="5"/>
                  </a:cubicBezTo>
                  <a:cubicBezTo>
                    <a:pt x="14" y="0"/>
                    <a:pt x="7" y="2"/>
                    <a:pt x="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0" name="文本框 29"/>
          <p:cNvSpPr txBox="1"/>
          <p:nvPr/>
        </p:nvSpPr>
        <p:spPr>
          <a:xfrm>
            <a:off x="5065713" y="2502456"/>
            <a:ext cx="4818061" cy="2215991"/>
          </a:xfrm>
          <a:prstGeom prst="rect">
            <a:avLst/>
          </a:prstGeom>
          <a:noFill/>
        </p:spPr>
        <p:txBody>
          <a:bodyPr wrap="square" rtlCol="0">
            <a:spAutoFit/>
          </a:bodyPr>
          <a:lstStyle/>
          <a:p>
            <a:r>
              <a:rPr lang="en-US" altLang="zh-CN" sz="13800" dirty="0">
                <a:ln>
                  <a:solidFill>
                    <a:srgbClr val="4A67AA"/>
                  </a:solidFill>
                </a:ln>
                <a:blipFill>
                  <a:blip r:embed="rId1"/>
                  <a:stretch>
                    <a:fillRect/>
                  </a:stretch>
                </a:blipFill>
                <a:latin typeface="Impact" panose="020B0806030902050204" pitchFamily="34" charset="0"/>
              </a:rPr>
              <a:t>PART 1</a:t>
            </a:r>
            <a:endParaRPr lang="zh-CN" altLang="en-US" sz="13800" dirty="0">
              <a:ln>
                <a:solidFill>
                  <a:srgbClr val="4A67AA"/>
                </a:solidFill>
              </a:ln>
              <a:blipFill>
                <a:blip r:embed="rId1"/>
                <a:stretch>
                  <a:fillRect/>
                </a:stretch>
              </a:blipFill>
              <a:latin typeface="Impact" panose="020B0806030902050204" pitchFamily="34" charset="0"/>
            </a:endParaRPr>
          </a:p>
        </p:txBody>
      </p:sp>
      <p:sp>
        <p:nvSpPr>
          <p:cNvPr id="31" name="Freeform 21"/>
          <p:cNvSpPr/>
          <p:nvPr/>
        </p:nvSpPr>
        <p:spPr bwMode="auto">
          <a:xfrm>
            <a:off x="2817812" y="4734972"/>
            <a:ext cx="7342187" cy="354461"/>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 name="Freeform 22"/>
          <p:cNvSpPr>
            <a:spLocks noEditPoints="1"/>
          </p:cNvSpPr>
          <p:nvPr/>
        </p:nvSpPr>
        <p:spPr bwMode="auto">
          <a:xfrm>
            <a:off x="4465078" y="984553"/>
            <a:ext cx="4508028" cy="170975"/>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37" name="Group 227"/>
          <p:cNvGrpSpPr>
            <a:grpSpLocks noChangeAspect="1"/>
          </p:cNvGrpSpPr>
          <p:nvPr/>
        </p:nvGrpSpPr>
        <p:grpSpPr bwMode="auto">
          <a:xfrm>
            <a:off x="3659231" y="419105"/>
            <a:ext cx="660947" cy="760937"/>
            <a:chOff x="1024" y="313"/>
            <a:chExt cx="780" cy="898"/>
          </a:xfrm>
          <a:solidFill>
            <a:schemeClr val="tx1">
              <a:lumMod val="75000"/>
              <a:lumOff val="25000"/>
            </a:schemeClr>
          </a:solidFill>
        </p:grpSpPr>
        <p:sp>
          <p:nvSpPr>
            <p:cNvPr id="38"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7" name="文本框 46"/>
          <p:cNvSpPr txBox="1"/>
          <p:nvPr/>
        </p:nvSpPr>
        <p:spPr>
          <a:xfrm>
            <a:off x="4691326" y="251812"/>
            <a:ext cx="4946908" cy="830997"/>
          </a:xfrm>
          <a:prstGeom prst="rect">
            <a:avLst/>
          </a:prstGeom>
          <a:noFill/>
        </p:spPr>
        <p:txBody>
          <a:bodyPr wrap="square" rtlCol="0">
            <a:spAutoFit/>
          </a:bodyPr>
          <a:lstStyle/>
          <a:p>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研究背景简介</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pic>
        <p:nvPicPr>
          <p:cNvPr id="74" name="图片 73" descr="日程表&#10;&#10;描述已自动生成"/>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718859" y="4213923"/>
            <a:ext cx="8093141" cy="2057578"/>
          </a:xfrm>
          <a:prstGeom prst="rect">
            <a:avLst/>
          </a:prstGeom>
        </p:spPr>
      </p:pic>
      <p:pic>
        <p:nvPicPr>
          <p:cNvPr id="77" name="图片 76" descr="图形用户界面, 文本, 应用程序, Word&#10;&#10;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15288"/>
            <a:ext cx="12192000" cy="21665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nodeType="withEffect">
                                  <p:stCondLst>
                                    <p:cond delay="300"/>
                                  </p:stCondLst>
                                  <p:childTnLst>
                                    <p:set>
                                      <p:cBhvr>
                                        <p:cTn id="9" dur="1" fill="hold">
                                          <p:stCondLst>
                                            <p:cond delay="0"/>
                                          </p:stCondLst>
                                        </p:cTn>
                                        <p:tgtEl>
                                          <p:spTgt spid="37"/>
                                        </p:tgtEl>
                                        <p:attrNameLst>
                                          <p:attrName>style.visibility</p:attrName>
                                        </p:attrNameLst>
                                      </p:cBhvr>
                                      <p:to>
                                        <p:strVal val="visible"/>
                                      </p:to>
                                    </p:set>
                                    <p:animEffect transition="in" filter="fade">
                                      <p:cBhvr>
                                        <p:cTn id="10" dur="500"/>
                                        <p:tgtEl>
                                          <p:spTgt spid="37"/>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ldLvl="0" animBg="1"/>
      <p:bldP spid="47" grpId="0"/>
    </p:bldLst>
  </p:timing>
</p:sld>
</file>

<file path=ppt/slides/slide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grpSp>
        <p:nvGrpSpPr>
          <p:cNvPr id="83" name="Group 227"/>
          <p:cNvGrpSpPr>
            <a:grpSpLocks noChangeAspect="1"/>
          </p:cNvGrpSpPr>
          <p:nvPr/>
        </p:nvGrpSpPr>
        <p:grpSpPr bwMode="auto">
          <a:xfrm>
            <a:off x="937940" y="1722594"/>
            <a:ext cx="592655" cy="682313"/>
            <a:chOff x="1024" y="313"/>
            <a:chExt cx="780" cy="898"/>
          </a:xfrm>
          <a:solidFill>
            <a:schemeClr val="tx1">
              <a:lumMod val="75000"/>
              <a:lumOff val="25000"/>
            </a:schemeClr>
          </a:solidFill>
        </p:grpSpPr>
        <p:sp>
          <p:nvSpPr>
            <p:cNvPr id="84"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 name="Group 4"/>
          <p:cNvGrpSpPr>
            <a:grpSpLocks noChangeAspect="1"/>
          </p:cNvGrpSpPr>
          <p:nvPr/>
        </p:nvGrpSpPr>
        <p:grpSpPr bwMode="auto">
          <a:xfrm>
            <a:off x="910404" y="4317194"/>
            <a:ext cx="672810" cy="580121"/>
            <a:chOff x="2846" y="1720"/>
            <a:chExt cx="617" cy="532"/>
          </a:xfrm>
          <a:solidFill>
            <a:schemeClr val="tx1">
              <a:lumMod val="75000"/>
              <a:lumOff val="25000"/>
            </a:schemeClr>
          </a:solidFill>
        </p:grpSpPr>
        <p:sp>
          <p:nvSpPr>
            <p:cNvPr id="33" name="Freeform 5"/>
            <p:cNvSpPr/>
            <p:nvPr/>
          </p:nvSpPr>
          <p:spPr bwMode="auto">
            <a:xfrm>
              <a:off x="2911" y="2002"/>
              <a:ext cx="139" cy="72"/>
            </a:xfrm>
            <a:custGeom>
              <a:avLst/>
              <a:gdLst>
                <a:gd name="T0" fmla="*/ 2 w 77"/>
                <a:gd name="T1" fmla="*/ 7 h 40"/>
                <a:gd name="T2" fmla="*/ 72 w 77"/>
                <a:gd name="T3" fmla="*/ 39 h 40"/>
                <a:gd name="T4" fmla="*/ 74 w 77"/>
                <a:gd name="T5" fmla="*/ 34 h 40"/>
                <a:gd name="T6" fmla="*/ 6 w 77"/>
                <a:gd name="T7" fmla="*/ 2 h 40"/>
                <a:gd name="T8" fmla="*/ 2 w 77"/>
                <a:gd name="T9" fmla="*/ 7 h 40"/>
              </a:gdLst>
              <a:ahLst/>
              <a:cxnLst>
                <a:cxn ang="0">
                  <a:pos x="T0" y="T1"/>
                </a:cxn>
                <a:cxn ang="0">
                  <a:pos x="T2" y="T3"/>
                </a:cxn>
                <a:cxn ang="0">
                  <a:pos x="T4" y="T5"/>
                </a:cxn>
                <a:cxn ang="0">
                  <a:pos x="T6" y="T7"/>
                </a:cxn>
                <a:cxn ang="0">
                  <a:pos x="T8" y="T9"/>
                </a:cxn>
              </a:cxnLst>
              <a:rect l="0" t="0" r="r" b="b"/>
              <a:pathLst>
                <a:path w="77" h="40">
                  <a:moveTo>
                    <a:pt x="2" y="7"/>
                  </a:moveTo>
                  <a:cubicBezTo>
                    <a:pt x="21" y="23"/>
                    <a:pt x="48" y="35"/>
                    <a:pt x="72" y="39"/>
                  </a:cubicBezTo>
                  <a:cubicBezTo>
                    <a:pt x="75" y="40"/>
                    <a:pt x="77" y="35"/>
                    <a:pt x="74" y="34"/>
                  </a:cubicBezTo>
                  <a:cubicBezTo>
                    <a:pt x="50" y="29"/>
                    <a:pt x="25" y="18"/>
                    <a:pt x="6" y="2"/>
                  </a:cubicBezTo>
                  <a:cubicBezTo>
                    <a:pt x="3" y="0"/>
                    <a:pt x="0" y="5"/>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6"/>
            <p:cNvSpPr/>
            <p:nvPr/>
          </p:nvSpPr>
          <p:spPr bwMode="auto">
            <a:xfrm>
              <a:off x="2846" y="1720"/>
              <a:ext cx="523" cy="356"/>
            </a:xfrm>
            <a:custGeom>
              <a:avLst/>
              <a:gdLst>
                <a:gd name="T0" fmla="*/ 179 w 289"/>
                <a:gd name="T1" fmla="*/ 196 h 196"/>
                <a:gd name="T2" fmla="*/ 277 w 289"/>
                <a:gd name="T3" fmla="*/ 114 h 196"/>
                <a:gd name="T4" fmla="*/ 200 w 289"/>
                <a:gd name="T5" fmla="*/ 17 h 196"/>
                <a:gd name="T6" fmla="*/ 52 w 289"/>
                <a:gd name="T7" fmla="*/ 32 h 196"/>
                <a:gd name="T8" fmla="*/ 26 w 289"/>
                <a:gd name="T9" fmla="*/ 153 h 196"/>
                <a:gd name="T10" fmla="*/ 30 w 289"/>
                <a:gd name="T11" fmla="*/ 149 h 196"/>
                <a:gd name="T12" fmla="*/ 76 w 289"/>
                <a:gd name="T13" fmla="*/ 25 h 196"/>
                <a:gd name="T14" fmla="*/ 198 w 289"/>
                <a:gd name="T15" fmla="*/ 23 h 196"/>
                <a:gd name="T16" fmla="*/ 271 w 289"/>
                <a:gd name="T17" fmla="*/ 118 h 196"/>
                <a:gd name="T18" fmla="*/ 178 w 289"/>
                <a:gd name="T19" fmla="*/ 190 h 196"/>
                <a:gd name="T20" fmla="*/ 179 w 289"/>
                <a:gd name="T21"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9" h="196">
                  <a:moveTo>
                    <a:pt x="179" y="196"/>
                  </a:moveTo>
                  <a:cubicBezTo>
                    <a:pt x="218" y="187"/>
                    <a:pt x="266" y="156"/>
                    <a:pt x="277" y="114"/>
                  </a:cubicBezTo>
                  <a:cubicBezTo>
                    <a:pt x="289" y="64"/>
                    <a:pt x="242" y="32"/>
                    <a:pt x="200" y="17"/>
                  </a:cubicBezTo>
                  <a:cubicBezTo>
                    <a:pt x="152" y="0"/>
                    <a:pt x="95" y="4"/>
                    <a:pt x="52" y="32"/>
                  </a:cubicBezTo>
                  <a:cubicBezTo>
                    <a:pt x="13" y="58"/>
                    <a:pt x="1" y="113"/>
                    <a:pt x="26" y="153"/>
                  </a:cubicBezTo>
                  <a:cubicBezTo>
                    <a:pt x="27" y="155"/>
                    <a:pt x="31" y="151"/>
                    <a:pt x="30" y="149"/>
                  </a:cubicBezTo>
                  <a:cubicBezTo>
                    <a:pt x="0" y="101"/>
                    <a:pt x="28" y="46"/>
                    <a:pt x="76" y="25"/>
                  </a:cubicBezTo>
                  <a:cubicBezTo>
                    <a:pt x="114" y="8"/>
                    <a:pt x="159" y="10"/>
                    <a:pt x="198" y="23"/>
                  </a:cubicBezTo>
                  <a:cubicBezTo>
                    <a:pt x="238" y="36"/>
                    <a:pt x="286" y="69"/>
                    <a:pt x="271" y="118"/>
                  </a:cubicBezTo>
                  <a:cubicBezTo>
                    <a:pt x="259" y="155"/>
                    <a:pt x="215" y="182"/>
                    <a:pt x="178" y="190"/>
                  </a:cubicBezTo>
                  <a:cubicBezTo>
                    <a:pt x="176" y="191"/>
                    <a:pt x="175" y="196"/>
                    <a:pt x="179" y="1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7"/>
            <p:cNvSpPr/>
            <p:nvPr/>
          </p:nvSpPr>
          <p:spPr bwMode="auto">
            <a:xfrm>
              <a:off x="2956" y="2031"/>
              <a:ext cx="165" cy="52"/>
            </a:xfrm>
            <a:custGeom>
              <a:avLst/>
              <a:gdLst>
                <a:gd name="T0" fmla="*/ 2 w 91"/>
                <a:gd name="T1" fmla="*/ 7 h 29"/>
                <a:gd name="T2" fmla="*/ 86 w 91"/>
                <a:gd name="T3" fmla="*/ 29 h 29"/>
                <a:gd name="T4" fmla="*/ 87 w 91"/>
                <a:gd name="T5" fmla="*/ 23 h 29"/>
                <a:gd name="T6" fmla="*/ 6 w 91"/>
                <a:gd name="T7" fmla="*/ 2 h 29"/>
                <a:gd name="T8" fmla="*/ 2 w 91"/>
                <a:gd name="T9" fmla="*/ 7 h 29"/>
              </a:gdLst>
              <a:ahLst/>
              <a:cxnLst>
                <a:cxn ang="0">
                  <a:pos x="T0" y="T1"/>
                </a:cxn>
                <a:cxn ang="0">
                  <a:pos x="T2" y="T3"/>
                </a:cxn>
                <a:cxn ang="0">
                  <a:pos x="T4" y="T5"/>
                </a:cxn>
                <a:cxn ang="0">
                  <a:pos x="T6" y="T7"/>
                </a:cxn>
                <a:cxn ang="0">
                  <a:pos x="T8" y="T9"/>
                </a:cxn>
              </a:cxnLst>
              <a:rect l="0" t="0" r="r" b="b"/>
              <a:pathLst>
                <a:path w="91" h="29">
                  <a:moveTo>
                    <a:pt x="2" y="7"/>
                  </a:moveTo>
                  <a:cubicBezTo>
                    <a:pt x="29" y="21"/>
                    <a:pt x="57" y="28"/>
                    <a:pt x="86" y="29"/>
                  </a:cubicBezTo>
                  <a:cubicBezTo>
                    <a:pt x="89" y="29"/>
                    <a:pt x="91" y="23"/>
                    <a:pt x="87" y="23"/>
                  </a:cubicBezTo>
                  <a:cubicBezTo>
                    <a:pt x="58" y="23"/>
                    <a:pt x="31" y="16"/>
                    <a:pt x="6" y="2"/>
                  </a:cubicBezTo>
                  <a:cubicBezTo>
                    <a:pt x="3" y="0"/>
                    <a:pt x="0" y="5"/>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8"/>
            <p:cNvSpPr/>
            <p:nvPr/>
          </p:nvSpPr>
          <p:spPr bwMode="auto">
            <a:xfrm>
              <a:off x="3063" y="1992"/>
              <a:ext cx="27" cy="15"/>
            </a:xfrm>
            <a:custGeom>
              <a:avLst/>
              <a:gdLst>
                <a:gd name="T0" fmla="*/ 6 w 15"/>
                <a:gd name="T1" fmla="*/ 7 h 8"/>
                <a:gd name="T2" fmla="*/ 12 w 15"/>
                <a:gd name="T3" fmla="*/ 4 h 8"/>
                <a:gd name="T4" fmla="*/ 10 w 15"/>
                <a:gd name="T5" fmla="*/ 1 h 8"/>
                <a:gd name="T6" fmla="*/ 8 w 15"/>
                <a:gd name="T7" fmla="*/ 1 h 8"/>
                <a:gd name="T8" fmla="*/ 7 w 15"/>
                <a:gd name="T9" fmla="*/ 2 h 8"/>
                <a:gd name="T10" fmla="*/ 7 w 15"/>
                <a:gd name="T11" fmla="*/ 2 h 8"/>
                <a:gd name="T12" fmla="*/ 4 w 15"/>
                <a:gd name="T13" fmla="*/ 5 h 8"/>
                <a:gd name="T14" fmla="*/ 6 w 15"/>
                <a:gd name="T15" fmla="*/ 7 h 8"/>
                <a:gd name="T16" fmla="*/ 10 w 15"/>
                <a:gd name="T17" fmla="*/ 6 h 8"/>
                <a:gd name="T18" fmla="*/ 12 w 15"/>
                <a:gd name="T19" fmla="*/ 1 h 8"/>
                <a:gd name="T20" fmla="*/ 8 w 15"/>
                <a:gd name="T21" fmla="*/ 1 h 8"/>
                <a:gd name="T22" fmla="*/ 6 w 15"/>
                <a:gd name="T23" fmla="*/ 1 h 8"/>
                <a:gd name="T24" fmla="*/ 5 w 15"/>
                <a:gd name="T25" fmla="*/ 2 h 8"/>
                <a:gd name="T26" fmla="*/ 4 w 15"/>
                <a:gd name="T27" fmla="*/ 7 h 8"/>
                <a:gd name="T28" fmla="*/ 10 w 15"/>
                <a:gd name="T29" fmla="*/ 6 h 8"/>
                <a:gd name="T30" fmla="*/ 12 w 15"/>
                <a:gd name="T31" fmla="*/ 1 h 8"/>
                <a:gd name="T32" fmla="*/ 7 w 15"/>
                <a:gd name="T33" fmla="*/ 2 h 8"/>
                <a:gd name="T34" fmla="*/ 6 w 15"/>
                <a:gd name="T35" fmla="*/ 7 h 8"/>
                <a:gd name="T36" fmla="*/ 8 w 15"/>
                <a:gd name="T37" fmla="*/ 7 h 8"/>
                <a:gd name="T38" fmla="*/ 9 w 15"/>
                <a:gd name="T39" fmla="*/ 6 h 8"/>
                <a:gd name="T40" fmla="*/ 8 w 15"/>
                <a:gd name="T41" fmla="*/ 6 h 8"/>
                <a:gd name="T42" fmla="*/ 7 w 15"/>
                <a:gd name="T43" fmla="*/ 6 h 8"/>
                <a:gd name="T44" fmla="*/ 7 w 15"/>
                <a:gd name="T45" fmla="*/ 6 h 8"/>
                <a:gd name="T46" fmla="*/ 7 w 15"/>
                <a:gd name="T47" fmla="*/ 4 h 8"/>
                <a:gd name="T48" fmla="*/ 7 w 15"/>
                <a:gd name="T49" fmla="*/ 4 h 8"/>
                <a:gd name="T50" fmla="*/ 8 w 15"/>
                <a:gd name="T51" fmla="*/ 2 h 8"/>
                <a:gd name="T52" fmla="*/ 8 w 15"/>
                <a:gd name="T53" fmla="*/ 2 h 8"/>
                <a:gd name="T54" fmla="*/ 7 w 15"/>
                <a:gd name="T55" fmla="*/ 2 h 8"/>
                <a:gd name="T56" fmla="*/ 6 w 15"/>
                <a:gd name="T5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 h="8">
                  <a:moveTo>
                    <a:pt x="6" y="7"/>
                  </a:moveTo>
                  <a:cubicBezTo>
                    <a:pt x="8" y="7"/>
                    <a:pt x="12" y="7"/>
                    <a:pt x="12" y="4"/>
                  </a:cubicBezTo>
                  <a:cubicBezTo>
                    <a:pt x="12" y="2"/>
                    <a:pt x="11" y="1"/>
                    <a:pt x="10" y="1"/>
                  </a:cubicBezTo>
                  <a:cubicBezTo>
                    <a:pt x="9" y="0"/>
                    <a:pt x="8" y="1"/>
                    <a:pt x="8" y="1"/>
                  </a:cubicBezTo>
                  <a:cubicBezTo>
                    <a:pt x="7" y="1"/>
                    <a:pt x="7" y="1"/>
                    <a:pt x="7" y="2"/>
                  </a:cubicBezTo>
                  <a:cubicBezTo>
                    <a:pt x="6" y="2"/>
                    <a:pt x="6" y="2"/>
                    <a:pt x="7" y="2"/>
                  </a:cubicBezTo>
                  <a:cubicBezTo>
                    <a:pt x="6" y="2"/>
                    <a:pt x="4" y="3"/>
                    <a:pt x="4" y="5"/>
                  </a:cubicBezTo>
                  <a:cubicBezTo>
                    <a:pt x="4" y="6"/>
                    <a:pt x="4" y="7"/>
                    <a:pt x="6" y="7"/>
                  </a:cubicBezTo>
                  <a:cubicBezTo>
                    <a:pt x="8" y="7"/>
                    <a:pt x="9" y="6"/>
                    <a:pt x="10" y="6"/>
                  </a:cubicBezTo>
                  <a:cubicBezTo>
                    <a:pt x="13" y="6"/>
                    <a:pt x="15" y="2"/>
                    <a:pt x="12" y="1"/>
                  </a:cubicBezTo>
                  <a:cubicBezTo>
                    <a:pt x="11" y="0"/>
                    <a:pt x="9" y="0"/>
                    <a:pt x="8" y="1"/>
                  </a:cubicBezTo>
                  <a:cubicBezTo>
                    <a:pt x="7" y="1"/>
                    <a:pt x="7" y="1"/>
                    <a:pt x="6" y="1"/>
                  </a:cubicBezTo>
                  <a:cubicBezTo>
                    <a:pt x="6" y="1"/>
                    <a:pt x="5" y="2"/>
                    <a:pt x="5" y="2"/>
                  </a:cubicBezTo>
                  <a:cubicBezTo>
                    <a:pt x="2" y="2"/>
                    <a:pt x="0" y="8"/>
                    <a:pt x="4" y="7"/>
                  </a:cubicBezTo>
                  <a:cubicBezTo>
                    <a:pt x="6" y="7"/>
                    <a:pt x="8" y="5"/>
                    <a:pt x="10" y="6"/>
                  </a:cubicBezTo>
                  <a:cubicBezTo>
                    <a:pt x="10" y="4"/>
                    <a:pt x="11" y="2"/>
                    <a:pt x="12" y="1"/>
                  </a:cubicBezTo>
                  <a:cubicBezTo>
                    <a:pt x="10" y="1"/>
                    <a:pt x="9" y="2"/>
                    <a:pt x="7" y="2"/>
                  </a:cubicBezTo>
                  <a:cubicBezTo>
                    <a:pt x="7" y="4"/>
                    <a:pt x="6" y="6"/>
                    <a:pt x="6" y="7"/>
                  </a:cubicBezTo>
                  <a:cubicBezTo>
                    <a:pt x="7" y="7"/>
                    <a:pt x="7" y="7"/>
                    <a:pt x="8" y="7"/>
                  </a:cubicBezTo>
                  <a:cubicBezTo>
                    <a:pt x="8" y="6"/>
                    <a:pt x="9" y="6"/>
                    <a:pt x="9" y="6"/>
                  </a:cubicBezTo>
                  <a:cubicBezTo>
                    <a:pt x="9" y="5"/>
                    <a:pt x="9" y="6"/>
                    <a:pt x="8" y="6"/>
                  </a:cubicBezTo>
                  <a:cubicBezTo>
                    <a:pt x="8" y="6"/>
                    <a:pt x="7" y="6"/>
                    <a:pt x="7" y="6"/>
                  </a:cubicBezTo>
                  <a:cubicBezTo>
                    <a:pt x="7" y="6"/>
                    <a:pt x="8" y="6"/>
                    <a:pt x="7" y="6"/>
                  </a:cubicBezTo>
                  <a:cubicBezTo>
                    <a:pt x="7" y="5"/>
                    <a:pt x="7" y="5"/>
                    <a:pt x="7" y="4"/>
                  </a:cubicBezTo>
                  <a:cubicBezTo>
                    <a:pt x="7" y="4"/>
                    <a:pt x="7" y="4"/>
                    <a:pt x="7" y="4"/>
                  </a:cubicBezTo>
                  <a:cubicBezTo>
                    <a:pt x="7" y="4"/>
                    <a:pt x="8" y="3"/>
                    <a:pt x="8" y="2"/>
                  </a:cubicBezTo>
                  <a:cubicBezTo>
                    <a:pt x="9" y="1"/>
                    <a:pt x="9" y="2"/>
                    <a:pt x="8" y="2"/>
                  </a:cubicBezTo>
                  <a:cubicBezTo>
                    <a:pt x="8" y="2"/>
                    <a:pt x="7" y="2"/>
                    <a:pt x="7" y="2"/>
                  </a:cubicBezTo>
                  <a:cubicBezTo>
                    <a:pt x="4" y="2"/>
                    <a:pt x="2" y="7"/>
                    <a:pt x="6"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9"/>
            <p:cNvSpPr/>
            <p:nvPr/>
          </p:nvSpPr>
          <p:spPr bwMode="auto">
            <a:xfrm>
              <a:off x="3005" y="2014"/>
              <a:ext cx="89" cy="51"/>
            </a:xfrm>
            <a:custGeom>
              <a:avLst/>
              <a:gdLst>
                <a:gd name="T0" fmla="*/ 1 w 49"/>
                <a:gd name="T1" fmla="*/ 8 h 28"/>
                <a:gd name="T2" fmla="*/ 48 w 49"/>
                <a:gd name="T3" fmla="*/ 4 h 28"/>
                <a:gd name="T4" fmla="*/ 43 w 49"/>
                <a:gd name="T5" fmla="*/ 4 h 28"/>
                <a:gd name="T6" fmla="*/ 6 w 49"/>
                <a:gd name="T7" fmla="*/ 5 h 28"/>
                <a:gd name="T8" fmla="*/ 1 w 49"/>
                <a:gd name="T9" fmla="*/ 8 h 28"/>
              </a:gdLst>
              <a:ahLst/>
              <a:cxnLst>
                <a:cxn ang="0">
                  <a:pos x="T0" y="T1"/>
                </a:cxn>
                <a:cxn ang="0">
                  <a:pos x="T2" y="T3"/>
                </a:cxn>
                <a:cxn ang="0">
                  <a:pos x="T4" y="T5"/>
                </a:cxn>
                <a:cxn ang="0">
                  <a:pos x="T6" y="T7"/>
                </a:cxn>
                <a:cxn ang="0">
                  <a:pos x="T8" y="T9"/>
                </a:cxn>
              </a:cxnLst>
              <a:rect l="0" t="0" r="r" b="b"/>
              <a:pathLst>
                <a:path w="49" h="28">
                  <a:moveTo>
                    <a:pt x="1" y="8"/>
                  </a:moveTo>
                  <a:cubicBezTo>
                    <a:pt x="6" y="28"/>
                    <a:pt x="44" y="21"/>
                    <a:pt x="48" y="4"/>
                  </a:cubicBezTo>
                  <a:cubicBezTo>
                    <a:pt x="49" y="0"/>
                    <a:pt x="44" y="1"/>
                    <a:pt x="43" y="4"/>
                  </a:cubicBezTo>
                  <a:cubicBezTo>
                    <a:pt x="40" y="17"/>
                    <a:pt x="9" y="19"/>
                    <a:pt x="6" y="5"/>
                  </a:cubicBezTo>
                  <a:cubicBezTo>
                    <a:pt x="5" y="2"/>
                    <a:pt x="0" y="6"/>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10"/>
            <p:cNvSpPr/>
            <p:nvPr/>
          </p:nvSpPr>
          <p:spPr bwMode="auto">
            <a:xfrm>
              <a:off x="3188" y="1931"/>
              <a:ext cx="257" cy="174"/>
            </a:xfrm>
            <a:custGeom>
              <a:avLst/>
              <a:gdLst>
                <a:gd name="T0" fmla="*/ 81 w 142"/>
                <a:gd name="T1" fmla="*/ 6 h 96"/>
                <a:gd name="T2" fmla="*/ 119 w 142"/>
                <a:gd name="T3" fmla="*/ 47 h 96"/>
                <a:gd name="T4" fmla="*/ 89 w 142"/>
                <a:gd name="T5" fmla="*/ 77 h 96"/>
                <a:gd name="T6" fmla="*/ 6 w 142"/>
                <a:gd name="T7" fmla="*/ 71 h 96"/>
                <a:gd name="T8" fmla="*/ 3 w 142"/>
                <a:gd name="T9" fmla="*/ 76 h 96"/>
                <a:gd name="T10" fmla="*/ 110 w 142"/>
                <a:gd name="T11" fmla="*/ 73 h 96"/>
                <a:gd name="T12" fmla="*/ 82 w 142"/>
                <a:gd name="T13" fmla="*/ 1 h 96"/>
                <a:gd name="T14" fmla="*/ 81 w 142"/>
                <a:gd name="T15" fmla="*/ 6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96">
                  <a:moveTo>
                    <a:pt x="81" y="6"/>
                  </a:moveTo>
                  <a:cubicBezTo>
                    <a:pt x="102" y="7"/>
                    <a:pt x="118" y="27"/>
                    <a:pt x="119" y="47"/>
                  </a:cubicBezTo>
                  <a:cubicBezTo>
                    <a:pt x="120" y="65"/>
                    <a:pt x="103" y="73"/>
                    <a:pt x="89" y="77"/>
                  </a:cubicBezTo>
                  <a:cubicBezTo>
                    <a:pt x="65" y="84"/>
                    <a:pt x="26" y="86"/>
                    <a:pt x="6" y="71"/>
                  </a:cubicBezTo>
                  <a:cubicBezTo>
                    <a:pt x="4" y="69"/>
                    <a:pt x="0" y="74"/>
                    <a:pt x="3" y="76"/>
                  </a:cubicBezTo>
                  <a:cubicBezTo>
                    <a:pt x="29" y="96"/>
                    <a:pt x="84" y="90"/>
                    <a:pt x="110" y="73"/>
                  </a:cubicBezTo>
                  <a:cubicBezTo>
                    <a:pt x="142" y="51"/>
                    <a:pt x="115" y="2"/>
                    <a:pt x="82" y="1"/>
                  </a:cubicBezTo>
                  <a:cubicBezTo>
                    <a:pt x="79" y="0"/>
                    <a:pt x="77" y="6"/>
                    <a:pt x="8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11"/>
            <p:cNvSpPr/>
            <p:nvPr/>
          </p:nvSpPr>
          <p:spPr bwMode="auto">
            <a:xfrm>
              <a:off x="3324" y="2078"/>
              <a:ext cx="27" cy="147"/>
            </a:xfrm>
            <a:custGeom>
              <a:avLst/>
              <a:gdLst>
                <a:gd name="T0" fmla="*/ 10 w 15"/>
                <a:gd name="T1" fmla="*/ 5 h 81"/>
                <a:gd name="T2" fmla="*/ 0 w 15"/>
                <a:gd name="T3" fmla="*/ 77 h 81"/>
                <a:gd name="T4" fmla="*/ 5 w 15"/>
                <a:gd name="T5" fmla="*/ 76 h 81"/>
                <a:gd name="T6" fmla="*/ 15 w 15"/>
                <a:gd name="T7" fmla="*/ 4 h 81"/>
                <a:gd name="T8" fmla="*/ 10 w 15"/>
                <a:gd name="T9" fmla="*/ 5 h 81"/>
              </a:gdLst>
              <a:ahLst/>
              <a:cxnLst>
                <a:cxn ang="0">
                  <a:pos x="T0" y="T1"/>
                </a:cxn>
                <a:cxn ang="0">
                  <a:pos x="T2" y="T3"/>
                </a:cxn>
                <a:cxn ang="0">
                  <a:pos x="T4" y="T5"/>
                </a:cxn>
                <a:cxn ang="0">
                  <a:pos x="T6" y="T7"/>
                </a:cxn>
                <a:cxn ang="0">
                  <a:pos x="T8" y="T9"/>
                </a:cxn>
              </a:cxnLst>
              <a:rect l="0" t="0" r="r" b="b"/>
              <a:pathLst>
                <a:path w="15" h="81">
                  <a:moveTo>
                    <a:pt x="10" y="5"/>
                  </a:moveTo>
                  <a:cubicBezTo>
                    <a:pt x="8" y="29"/>
                    <a:pt x="2" y="53"/>
                    <a:pt x="0" y="77"/>
                  </a:cubicBezTo>
                  <a:cubicBezTo>
                    <a:pt x="0" y="81"/>
                    <a:pt x="5" y="78"/>
                    <a:pt x="5" y="76"/>
                  </a:cubicBezTo>
                  <a:cubicBezTo>
                    <a:pt x="7" y="51"/>
                    <a:pt x="13" y="28"/>
                    <a:pt x="15" y="4"/>
                  </a:cubicBezTo>
                  <a:cubicBezTo>
                    <a:pt x="15" y="0"/>
                    <a:pt x="10" y="2"/>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12"/>
            <p:cNvSpPr/>
            <p:nvPr/>
          </p:nvSpPr>
          <p:spPr bwMode="auto">
            <a:xfrm>
              <a:off x="3313" y="2199"/>
              <a:ext cx="76" cy="35"/>
            </a:xfrm>
            <a:custGeom>
              <a:avLst/>
              <a:gdLst>
                <a:gd name="T0" fmla="*/ 11 w 42"/>
                <a:gd name="T1" fmla="*/ 19 h 19"/>
                <a:gd name="T2" fmla="*/ 40 w 42"/>
                <a:gd name="T3" fmla="*/ 16 h 19"/>
                <a:gd name="T4" fmla="*/ 42 w 42"/>
                <a:gd name="T5" fmla="*/ 12 h 19"/>
                <a:gd name="T6" fmla="*/ 27 w 42"/>
                <a:gd name="T7" fmla="*/ 2 h 19"/>
                <a:gd name="T8" fmla="*/ 2 w 42"/>
                <a:gd name="T9" fmla="*/ 3 h 19"/>
                <a:gd name="T10" fmla="*/ 0 w 42"/>
                <a:gd name="T11" fmla="*/ 6 h 19"/>
                <a:gd name="T12" fmla="*/ 0 w 42"/>
                <a:gd name="T13" fmla="*/ 8 h 19"/>
                <a:gd name="T14" fmla="*/ 1 w 42"/>
                <a:gd name="T15" fmla="*/ 9 h 19"/>
                <a:gd name="T16" fmla="*/ 6 w 42"/>
                <a:gd name="T17" fmla="*/ 12 h 19"/>
                <a:gd name="T18" fmla="*/ 10 w 42"/>
                <a:gd name="T19" fmla="*/ 7 h 19"/>
                <a:gd name="T20" fmla="*/ 6 w 42"/>
                <a:gd name="T21" fmla="*/ 5 h 19"/>
                <a:gd name="T22" fmla="*/ 5 w 42"/>
                <a:gd name="T23" fmla="*/ 5 h 19"/>
                <a:gd name="T24" fmla="*/ 2 w 42"/>
                <a:gd name="T25" fmla="*/ 8 h 19"/>
                <a:gd name="T26" fmla="*/ 22 w 42"/>
                <a:gd name="T27" fmla="*/ 7 h 19"/>
                <a:gd name="T28" fmla="*/ 37 w 42"/>
                <a:gd name="T29" fmla="*/ 14 h 19"/>
                <a:gd name="T30" fmla="*/ 40 w 42"/>
                <a:gd name="T31" fmla="*/ 11 h 19"/>
                <a:gd name="T32" fmla="*/ 12 w 42"/>
                <a:gd name="T33" fmla="*/ 13 h 19"/>
                <a:gd name="T34" fmla="*/ 11 w 42"/>
                <a:gd name="T35"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19">
                  <a:moveTo>
                    <a:pt x="11" y="19"/>
                  </a:moveTo>
                  <a:cubicBezTo>
                    <a:pt x="21" y="19"/>
                    <a:pt x="30" y="19"/>
                    <a:pt x="40" y="16"/>
                  </a:cubicBezTo>
                  <a:cubicBezTo>
                    <a:pt x="41" y="15"/>
                    <a:pt x="42" y="14"/>
                    <a:pt x="42" y="12"/>
                  </a:cubicBezTo>
                  <a:cubicBezTo>
                    <a:pt x="42" y="5"/>
                    <a:pt x="33" y="4"/>
                    <a:pt x="27" y="2"/>
                  </a:cubicBezTo>
                  <a:cubicBezTo>
                    <a:pt x="19" y="0"/>
                    <a:pt x="10" y="0"/>
                    <a:pt x="2" y="3"/>
                  </a:cubicBezTo>
                  <a:cubicBezTo>
                    <a:pt x="1" y="3"/>
                    <a:pt x="0" y="5"/>
                    <a:pt x="0" y="6"/>
                  </a:cubicBezTo>
                  <a:cubicBezTo>
                    <a:pt x="0" y="7"/>
                    <a:pt x="0" y="7"/>
                    <a:pt x="0" y="8"/>
                  </a:cubicBezTo>
                  <a:cubicBezTo>
                    <a:pt x="0" y="8"/>
                    <a:pt x="0" y="9"/>
                    <a:pt x="1" y="9"/>
                  </a:cubicBezTo>
                  <a:cubicBezTo>
                    <a:pt x="3" y="10"/>
                    <a:pt x="5" y="11"/>
                    <a:pt x="6" y="12"/>
                  </a:cubicBezTo>
                  <a:cubicBezTo>
                    <a:pt x="9" y="13"/>
                    <a:pt x="12" y="8"/>
                    <a:pt x="10" y="7"/>
                  </a:cubicBezTo>
                  <a:cubicBezTo>
                    <a:pt x="8" y="6"/>
                    <a:pt x="7" y="5"/>
                    <a:pt x="6" y="5"/>
                  </a:cubicBezTo>
                  <a:cubicBezTo>
                    <a:pt x="5" y="4"/>
                    <a:pt x="5" y="6"/>
                    <a:pt x="5" y="5"/>
                  </a:cubicBezTo>
                  <a:cubicBezTo>
                    <a:pt x="4" y="6"/>
                    <a:pt x="3" y="7"/>
                    <a:pt x="2" y="8"/>
                  </a:cubicBezTo>
                  <a:cubicBezTo>
                    <a:pt x="9" y="6"/>
                    <a:pt x="16" y="6"/>
                    <a:pt x="22" y="7"/>
                  </a:cubicBezTo>
                  <a:cubicBezTo>
                    <a:pt x="26" y="8"/>
                    <a:pt x="37" y="10"/>
                    <a:pt x="37" y="14"/>
                  </a:cubicBezTo>
                  <a:cubicBezTo>
                    <a:pt x="38" y="13"/>
                    <a:pt x="39" y="12"/>
                    <a:pt x="40" y="11"/>
                  </a:cubicBezTo>
                  <a:cubicBezTo>
                    <a:pt x="31" y="14"/>
                    <a:pt x="21" y="13"/>
                    <a:pt x="12" y="13"/>
                  </a:cubicBezTo>
                  <a:cubicBezTo>
                    <a:pt x="9" y="13"/>
                    <a:pt x="7"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13"/>
            <p:cNvSpPr/>
            <p:nvPr/>
          </p:nvSpPr>
          <p:spPr bwMode="auto">
            <a:xfrm>
              <a:off x="3315" y="2214"/>
              <a:ext cx="18" cy="18"/>
            </a:xfrm>
            <a:custGeom>
              <a:avLst/>
              <a:gdLst>
                <a:gd name="T0" fmla="*/ 2 w 10"/>
                <a:gd name="T1" fmla="*/ 6 h 10"/>
                <a:gd name="T2" fmla="*/ 4 w 10"/>
                <a:gd name="T3" fmla="*/ 7 h 10"/>
                <a:gd name="T4" fmla="*/ 8 w 10"/>
                <a:gd name="T5" fmla="*/ 3 h 10"/>
                <a:gd name="T6" fmla="*/ 7 w 10"/>
                <a:gd name="T7" fmla="*/ 2 h 10"/>
                <a:gd name="T8" fmla="*/ 2 w 10"/>
                <a:gd name="T9" fmla="*/ 6 h 10"/>
              </a:gdLst>
              <a:ahLst/>
              <a:cxnLst>
                <a:cxn ang="0">
                  <a:pos x="T0" y="T1"/>
                </a:cxn>
                <a:cxn ang="0">
                  <a:pos x="T2" y="T3"/>
                </a:cxn>
                <a:cxn ang="0">
                  <a:pos x="T4" y="T5"/>
                </a:cxn>
                <a:cxn ang="0">
                  <a:pos x="T6" y="T7"/>
                </a:cxn>
                <a:cxn ang="0">
                  <a:pos x="T8" y="T9"/>
                </a:cxn>
              </a:cxnLst>
              <a:rect l="0" t="0" r="r" b="b"/>
              <a:pathLst>
                <a:path w="10" h="10">
                  <a:moveTo>
                    <a:pt x="2" y="6"/>
                  </a:moveTo>
                  <a:cubicBezTo>
                    <a:pt x="3" y="6"/>
                    <a:pt x="3" y="7"/>
                    <a:pt x="4" y="7"/>
                  </a:cubicBezTo>
                  <a:cubicBezTo>
                    <a:pt x="6" y="10"/>
                    <a:pt x="10" y="5"/>
                    <a:pt x="8" y="3"/>
                  </a:cubicBezTo>
                  <a:cubicBezTo>
                    <a:pt x="7" y="3"/>
                    <a:pt x="7" y="2"/>
                    <a:pt x="7" y="2"/>
                  </a:cubicBezTo>
                  <a:cubicBezTo>
                    <a:pt x="5" y="0"/>
                    <a:pt x="0" y="4"/>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14"/>
            <p:cNvSpPr/>
            <p:nvPr/>
          </p:nvSpPr>
          <p:spPr bwMode="auto">
            <a:xfrm>
              <a:off x="3183" y="2074"/>
              <a:ext cx="87" cy="160"/>
            </a:xfrm>
            <a:custGeom>
              <a:avLst/>
              <a:gdLst>
                <a:gd name="T0" fmla="*/ 31 w 48"/>
                <a:gd name="T1" fmla="*/ 7 h 88"/>
                <a:gd name="T2" fmla="*/ 38 w 48"/>
                <a:gd name="T3" fmla="*/ 79 h 88"/>
                <a:gd name="T4" fmla="*/ 42 w 48"/>
                <a:gd name="T5" fmla="*/ 76 h 88"/>
                <a:gd name="T6" fmla="*/ 2 w 48"/>
                <a:gd name="T7" fmla="*/ 75 h 88"/>
                <a:gd name="T8" fmla="*/ 1 w 48"/>
                <a:gd name="T9" fmla="*/ 80 h 88"/>
                <a:gd name="T10" fmla="*/ 36 w 48"/>
                <a:gd name="T11" fmla="*/ 84 h 88"/>
                <a:gd name="T12" fmla="*/ 38 w 48"/>
                <a:gd name="T13" fmla="*/ 79 h 88"/>
                <a:gd name="T14" fmla="*/ 37 w 48"/>
                <a:gd name="T15" fmla="*/ 81 h 88"/>
                <a:gd name="T16" fmla="*/ 35 w 48"/>
                <a:gd name="T17" fmla="*/ 76 h 88"/>
                <a:gd name="T18" fmla="*/ 35 w 48"/>
                <a:gd name="T19" fmla="*/ 76 h 88"/>
                <a:gd name="T20" fmla="*/ 32 w 48"/>
                <a:gd name="T21" fmla="*/ 78 h 88"/>
                <a:gd name="T22" fmla="*/ 32 w 48"/>
                <a:gd name="T23" fmla="*/ 79 h 88"/>
                <a:gd name="T24" fmla="*/ 33 w 48"/>
                <a:gd name="T25" fmla="*/ 82 h 88"/>
                <a:gd name="T26" fmla="*/ 34 w 48"/>
                <a:gd name="T27" fmla="*/ 83 h 88"/>
                <a:gd name="T28" fmla="*/ 36 w 48"/>
                <a:gd name="T29" fmla="*/ 78 h 88"/>
                <a:gd name="T30" fmla="*/ 5 w 48"/>
                <a:gd name="T31" fmla="*/ 75 h 88"/>
                <a:gd name="T32" fmla="*/ 4 w 48"/>
                <a:gd name="T33" fmla="*/ 79 h 88"/>
                <a:gd name="T34" fmla="*/ 40 w 48"/>
                <a:gd name="T35" fmla="*/ 81 h 88"/>
                <a:gd name="T36" fmla="*/ 43 w 48"/>
                <a:gd name="T37" fmla="*/ 78 h 88"/>
                <a:gd name="T38" fmla="*/ 35 w 48"/>
                <a:gd name="T39" fmla="*/ 3 h 88"/>
                <a:gd name="T40" fmla="*/ 31 w 48"/>
                <a:gd name="T41" fmla="*/ 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8" h="88">
                  <a:moveTo>
                    <a:pt x="31" y="7"/>
                  </a:moveTo>
                  <a:cubicBezTo>
                    <a:pt x="43" y="27"/>
                    <a:pt x="38" y="57"/>
                    <a:pt x="38" y="79"/>
                  </a:cubicBezTo>
                  <a:cubicBezTo>
                    <a:pt x="40" y="78"/>
                    <a:pt x="41" y="77"/>
                    <a:pt x="42" y="76"/>
                  </a:cubicBezTo>
                  <a:cubicBezTo>
                    <a:pt x="29" y="71"/>
                    <a:pt x="15" y="68"/>
                    <a:pt x="2" y="75"/>
                  </a:cubicBezTo>
                  <a:cubicBezTo>
                    <a:pt x="1" y="75"/>
                    <a:pt x="0" y="78"/>
                    <a:pt x="1" y="80"/>
                  </a:cubicBezTo>
                  <a:cubicBezTo>
                    <a:pt x="12" y="87"/>
                    <a:pt x="24" y="88"/>
                    <a:pt x="36" y="84"/>
                  </a:cubicBezTo>
                  <a:cubicBezTo>
                    <a:pt x="38" y="83"/>
                    <a:pt x="40" y="80"/>
                    <a:pt x="38" y="79"/>
                  </a:cubicBezTo>
                  <a:cubicBezTo>
                    <a:pt x="38" y="79"/>
                    <a:pt x="33" y="83"/>
                    <a:pt x="37" y="81"/>
                  </a:cubicBezTo>
                  <a:cubicBezTo>
                    <a:pt x="39" y="79"/>
                    <a:pt x="39" y="74"/>
                    <a:pt x="35" y="76"/>
                  </a:cubicBezTo>
                  <a:cubicBezTo>
                    <a:pt x="35" y="76"/>
                    <a:pt x="35" y="76"/>
                    <a:pt x="35" y="76"/>
                  </a:cubicBezTo>
                  <a:cubicBezTo>
                    <a:pt x="34" y="76"/>
                    <a:pt x="33" y="77"/>
                    <a:pt x="32" y="78"/>
                  </a:cubicBezTo>
                  <a:cubicBezTo>
                    <a:pt x="32" y="78"/>
                    <a:pt x="32" y="78"/>
                    <a:pt x="32" y="79"/>
                  </a:cubicBezTo>
                  <a:cubicBezTo>
                    <a:pt x="32" y="80"/>
                    <a:pt x="32" y="81"/>
                    <a:pt x="33" y="82"/>
                  </a:cubicBezTo>
                  <a:cubicBezTo>
                    <a:pt x="33" y="82"/>
                    <a:pt x="34" y="83"/>
                    <a:pt x="34" y="83"/>
                  </a:cubicBezTo>
                  <a:cubicBezTo>
                    <a:pt x="35" y="82"/>
                    <a:pt x="36" y="80"/>
                    <a:pt x="36" y="78"/>
                  </a:cubicBezTo>
                  <a:cubicBezTo>
                    <a:pt x="25" y="82"/>
                    <a:pt x="14" y="82"/>
                    <a:pt x="5" y="75"/>
                  </a:cubicBezTo>
                  <a:cubicBezTo>
                    <a:pt x="4" y="76"/>
                    <a:pt x="4" y="78"/>
                    <a:pt x="4" y="79"/>
                  </a:cubicBezTo>
                  <a:cubicBezTo>
                    <a:pt x="15" y="74"/>
                    <a:pt x="28" y="77"/>
                    <a:pt x="40" y="81"/>
                  </a:cubicBezTo>
                  <a:cubicBezTo>
                    <a:pt x="42" y="82"/>
                    <a:pt x="43" y="79"/>
                    <a:pt x="43" y="78"/>
                  </a:cubicBezTo>
                  <a:cubicBezTo>
                    <a:pt x="43" y="54"/>
                    <a:pt x="48" y="24"/>
                    <a:pt x="35" y="3"/>
                  </a:cubicBezTo>
                  <a:cubicBezTo>
                    <a:pt x="33" y="0"/>
                    <a:pt x="29" y="5"/>
                    <a:pt x="3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15"/>
            <p:cNvSpPr/>
            <p:nvPr/>
          </p:nvSpPr>
          <p:spPr bwMode="auto">
            <a:xfrm>
              <a:off x="3342" y="1894"/>
              <a:ext cx="121" cy="108"/>
            </a:xfrm>
            <a:custGeom>
              <a:avLst/>
              <a:gdLst>
                <a:gd name="T0" fmla="*/ 3 w 67"/>
                <a:gd name="T1" fmla="*/ 26 h 59"/>
                <a:gd name="T2" fmla="*/ 48 w 67"/>
                <a:gd name="T3" fmla="*/ 17 h 59"/>
                <a:gd name="T4" fmla="*/ 60 w 67"/>
                <a:gd name="T5" fmla="*/ 22 h 59"/>
                <a:gd name="T6" fmla="*/ 52 w 67"/>
                <a:gd name="T7" fmla="*/ 37 h 59"/>
                <a:gd name="T8" fmla="*/ 33 w 67"/>
                <a:gd name="T9" fmla="*/ 52 h 59"/>
                <a:gd name="T10" fmla="*/ 31 w 67"/>
                <a:gd name="T11" fmla="*/ 57 h 59"/>
                <a:gd name="T12" fmla="*/ 51 w 67"/>
                <a:gd name="T13" fmla="*/ 45 h 59"/>
                <a:gd name="T14" fmla="*/ 65 w 67"/>
                <a:gd name="T15" fmla="*/ 19 h 59"/>
                <a:gd name="T16" fmla="*/ 6 w 67"/>
                <a:gd name="T17" fmla="*/ 21 h 59"/>
                <a:gd name="T18" fmla="*/ 3 w 67"/>
                <a:gd name="T19" fmla="*/ 2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 h="59">
                  <a:moveTo>
                    <a:pt x="3" y="26"/>
                  </a:moveTo>
                  <a:cubicBezTo>
                    <a:pt x="18" y="28"/>
                    <a:pt x="34" y="19"/>
                    <a:pt x="48" y="17"/>
                  </a:cubicBezTo>
                  <a:cubicBezTo>
                    <a:pt x="53" y="17"/>
                    <a:pt x="58" y="17"/>
                    <a:pt x="60" y="22"/>
                  </a:cubicBezTo>
                  <a:cubicBezTo>
                    <a:pt x="63" y="27"/>
                    <a:pt x="55" y="34"/>
                    <a:pt x="52" y="37"/>
                  </a:cubicBezTo>
                  <a:cubicBezTo>
                    <a:pt x="49" y="40"/>
                    <a:pt x="35" y="53"/>
                    <a:pt x="33" y="52"/>
                  </a:cubicBezTo>
                  <a:cubicBezTo>
                    <a:pt x="30" y="51"/>
                    <a:pt x="28" y="56"/>
                    <a:pt x="31" y="57"/>
                  </a:cubicBezTo>
                  <a:cubicBezTo>
                    <a:pt x="36" y="59"/>
                    <a:pt x="47" y="47"/>
                    <a:pt x="51" y="45"/>
                  </a:cubicBezTo>
                  <a:cubicBezTo>
                    <a:pt x="58" y="38"/>
                    <a:pt x="67" y="29"/>
                    <a:pt x="65" y="19"/>
                  </a:cubicBezTo>
                  <a:cubicBezTo>
                    <a:pt x="61" y="0"/>
                    <a:pt x="16" y="22"/>
                    <a:pt x="6" y="21"/>
                  </a:cubicBezTo>
                  <a:cubicBezTo>
                    <a:pt x="3" y="20"/>
                    <a:pt x="0" y="26"/>
                    <a:pt x="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16"/>
            <p:cNvSpPr/>
            <p:nvPr/>
          </p:nvSpPr>
          <p:spPr bwMode="auto">
            <a:xfrm>
              <a:off x="3378" y="1982"/>
              <a:ext cx="69" cy="41"/>
            </a:xfrm>
            <a:custGeom>
              <a:avLst/>
              <a:gdLst>
                <a:gd name="T0" fmla="*/ 3 w 38"/>
                <a:gd name="T1" fmla="*/ 18 h 23"/>
                <a:gd name="T2" fmla="*/ 33 w 38"/>
                <a:gd name="T3" fmla="*/ 14 h 23"/>
                <a:gd name="T4" fmla="*/ 14 w 38"/>
                <a:gd name="T5" fmla="*/ 1 h 23"/>
                <a:gd name="T6" fmla="*/ 11 w 38"/>
                <a:gd name="T7" fmla="*/ 5 h 23"/>
                <a:gd name="T8" fmla="*/ 10 w 38"/>
                <a:gd name="T9" fmla="*/ 6 h 23"/>
                <a:gd name="T10" fmla="*/ 12 w 38"/>
                <a:gd name="T11" fmla="*/ 4 h 23"/>
                <a:gd name="T12" fmla="*/ 11 w 38"/>
                <a:gd name="T13" fmla="*/ 4 h 23"/>
                <a:gd name="T14" fmla="*/ 10 w 38"/>
                <a:gd name="T15" fmla="*/ 9 h 23"/>
                <a:gd name="T16" fmla="*/ 15 w 38"/>
                <a:gd name="T17" fmla="*/ 13 h 23"/>
                <a:gd name="T18" fmla="*/ 18 w 38"/>
                <a:gd name="T19" fmla="*/ 8 h 23"/>
                <a:gd name="T20" fmla="*/ 14 w 38"/>
                <a:gd name="T21" fmla="*/ 4 h 23"/>
                <a:gd name="T22" fmla="*/ 13 w 38"/>
                <a:gd name="T23" fmla="*/ 9 h 23"/>
                <a:gd name="T24" fmla="*/ 16 w 38"/>
                <a:gd name="T25" fmla="*/ 3 h 23"/>
                <a:gd name="T26" fmla="*/ 13 w 38"/>
                <a:gd name="T27" fmla="*/ 7 h 23"/>
                <a:gd name="T28" fmla="*/ 22 w 38"/>
                <a:gd name="T29" fmla="*/ 7 h 23"/>
                <a:gd name="T30" fmla="*/ 28 w 38"/>
                <a:gd name="T31" fmla="*/ 13 h 23"/>
                <a:gd name="T32" fmla="*/ 4 w 38"/>
                <a:gd name="T33" fmla="*/ 13 h 23"/>
                <a:gd name="T34" fmla="*/ 3 w 38"/>
                <a:gd name="T35"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23">
                  <a:moveTo>
                    <a:pt x="3" y="18"/>
                  </a:moveTo>
                  <a:cubicBezTo>
                    <a:pt x="11" y="19"/>
                    <a:pt x="29" y="23"/>
                    <a:pt x="33" y="14"/>
                  </a:cubicBezTo>
                  <a:cubicBezTo>
                    <a:pt x="38" y="3"/>
                    <a:pt x="21" y="0"/>
                    <a:pt x="14" y="1"/>
                  </a:cubicBezTo>
                  <a:cubicBezTo>
                    <a:pt x="12" y="2"/>
                    <a:pt x="11" y="3"/>
                    <a:pt x="11" y="5"/>
                  </a:cubicBezTo>
                  <a:cubicBezTo>
                    <a:pt x="10" y="5"/>
                    <a:pt x="10" y="6"/>
                    <a:pt x="10" y="6"/>
                  </a:cubicBezTo>
                  <a:cubicBezTo>
                    <a:pt x="11" y="6"/>
                    <a:pt x="11" y="5"/>
                    <a:pt x="12" y="4"/>
                  </a:cubicBezTo>
                  <a:cubicBezTo>
                    <a:pt x="12" y="4"/>
                    <a:pt x="12" y="4"/>
                    <a:pt x="11" y="4"/>
                  </a:cubicBezTo>
                  <a:cubicBezTo>
                    <a:pt x="10" y="5"/>
                    <a:pt x="9" y="8"/>
                    <a:pt x="10" y="9"/>
                  </a:cubicBezTo>
                  <a:cubicBezTo>
                    <a:pt x="12" y="10"/>
                    <a:pt x="13" y="12"/>
                    <a:pt x="15" y="13"/>
                  </a:cubicBezTo>
                  <a:cubicBezTo>
                    <a:pt x="17" y="15"/>
                    <a:pt x="20" y="10"/>
                    <a:pt x="18" y="8"/>
                  </a:cubicBezTo>
                  <a:cubicBezTo>
                    <a:pt x="17" y="7"/>
                    <a:pt x="15" y="6"/>
                    <a:pt x="14" y="4"/>
                  </a:cubicBezTo>
                  <a:cubicBezTo>
                    <a:pt x="13" y="6"/>
                    <a:pt x="13" y="7"/>
                    <a:pt x="13" y="9"/>
                  </a:cubicBezTo>
                  <a:cubicBezTo>
                    <a:pt x="15" y="8"/>
                    <a:pt x="16" y="6"/>
                    <a:pt x="16" y="3"/>
                  </a:cubicBezTo>
                  <a:cubicBezTo>
                    <a:pt x="15" y="4"/>
                    <a:pt x="14" y="6"/>
                    <a:pt x="13" y="7"/>
                  </a:cubicBezTo>
                  <a:cubicBezTo>
                    <a:pt x="16" y="6"/>
                    <a:pt x="19" y="6"/>
                    <a:pt x="22" y="7"/>
                  </a:cubicBezTo>
                  <a:cubicBezTo>
                    <a:pt x="23" y="8"/>
                    <a:pt x="32" y="12"/>
                    <a:pt x="28" y="13"/>
                  </a:cubicBezTo>
                  <a:cubicBezTo>
                    <a:pt x="21" y="16"/>
                    <a:pt x="12" y="13"/>
                    <a:pt x="4" y="13"/>
                  </a:cubicBezTo>
                  <a:cubicBezTo>
                    <a:pt x="2" y="13"/>
                    <a:pt x="0" y="18"/>
                    <a:pt x="3"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17"/>
            <p:cNvSpPr/>
            <p:nvPr/>
          </p:nvSpPr>
          <p:spPr bwMode="auto">
            <a:xfrm>
              <a:off x="3009" y="2129"/>
              <a:ext cx="74" cy="60"/>
            </a:xfrm>
            <a:custGeom>
              <a:avLst/>
              <a:gdLst>
                <a:gd name="T0" fmla="*/ 6 w 41"/>
                <a:gd name="T1" fmla="*/ 6 h 33"/>
                <a:gd name="T2" fmla="*/ 14 w 41"/>
                <a:gd name="T3" fmla="*/ 32 h 33"/>
                <a:gd name="T4" fmla="*/ 40 w 41"/>
                <a:gd name="T5" fmla="*/ 19 h 33"/>
                <a:gd name="T6" fmla="*/ 21 w 41"/>
                <a:gd name="T7" fmla="*/ 2 h 33"/>
                <a:gd name="T8" fmla="*/ 7 w 41"/>
                <a:gd name="T9" fmla="*/ 2 h 33"/>
                <a:gd name="T10" fmla="*/ 4 w 41"/>
                <a:gd name="T11" fmla="*/ 12 h 33"/>
                <a:gd name="T12" fmla="*/ 8 w 41"/>
                <a:gd name="T13" fmla="*/ 8 h 33"/>
                <a:gd name="T14" fmla="*/ 15 w 41"/>
                <a:gd name="T15" fmla="*/ 7 h 33"/>
                <a:gd name="T16" fmla="*/ 23 w 41"/>
                <a:gd name="T17" fmla="*/ 8 h 33"/>
                <a:gd name="T18" fmla="*/ 31 w 41"/>
                <a:gd name="T19" fmla="*/ 23 h 33"/>
                <a:gd name="T20" fmla="*/ 13 w 41"/>
                <a:gd name="T21" fmla="*/ 25 h 33"/>
                <a:gd name="T22" fmla="*/ 11 w 41"/>
                <a:gd name="T23" fmla="*/ 6 h 33"/>
                <a:gd name="T24" fmla="*/ 6 w 41"/>
                <a:gd name="T25" fmla="*/ 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33">
                  <a:moveTo>
                    <a:pt x="6" y="6"/>
                  </a:moveTo>
                  <a:cubicBezTo>
                    <a:pt x="4" y="16"/>
                    <a:pt x="0" y="29"/>
                    <a:pt x="14" y="32"/>
                  </a:cubicBezTo>
                  <a:cubicBezTo>
                    <a:pt x="22" y="33"/>
                    <a:pt x="39" y="29"/>
                    <a:pt x="40" y="19"/>
                  </a:cubicBezTo>
                  <a:cubicBezTo>
                    <a:pt x="41" y="7"/>
                    <a:pt x="30" y="4"/>
                    <a:pt x="21" y="2"/>
                  </a:cubicBezTo>
                  <a:cubicBezTo>
                    <a:pt x="16" y="1"/>
                    <a:pt x="11" y="0"/>
                    <a:pt x="7" y="2"/>
                  </a:cubicBezTo>
                  <a:cubicBezTo>
                    <a:pt x="3" y="4"/>
                    <a:pt x="1" y="9"/>
                    <a:pt x="4" y="12"/>
                  </a:cubicBezTo>
                  <a:cubicBezTo>
                    <a:pt x="6" y="15"/>
                    <a:pt x="10" y="10"/>
                    <a:pt x="8" y="8"/>
                  </a:cubicBezTo>
                  <a:cubicBezTo>
                    <a:pt x="6" y="6"/>
                    <a:pt x="15" y="7"/>
                    <a:pt x="15" y="7"/>
                  </a:cubicBezTo>
                  <a:cubicBezTo>
                    <a:pt x="18" y="7"/>
                    <a:pt x="20" y="7"/>
                    <a:pt x="23" y="8"/>
                  </a:cubicBezTo>
                  <a:cubicBezTo>
                    <a:pt x="29" y="9"/>
                    <a:pt x="41" y="17"/>
                    <a:pt x="31" y="23"/>
                  </a:cubicBezTo>
                  <a:cubicBezTo>
                    <a:pt x="27" y="26"/>
                    <a:pt x="19" y="27"/>
                    <a:pt x="13" y="25"/>
                  </a:cubicBezTo>
                  <a:cubicBezTo>
                    <a:pt x="5" y="23"/>
                    <a:pt x="9" y="11"/>
                    <a:pt x="11" y="6"/>
                  </a:cubicBezTo>
                  <a:cubicBezTo>
                    <a:pt x="11" y="2"/>
                    <a:pt x="6" y="3"/>
                    <a:pt x="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18"/>
            <p:cNvSpPr/>
            <p:nvPr/>
          </p:nvSpPr>
          <p:spPr bwMode="auto">
            <a:xfrm>
              <a:off x="3021" y="2114"/>
              <a:ext cx="18" cy="35"/>
            </a:xfrm>
            <a:custGeom>
              <a:avLst/>
              <a:gdLst>
                <a:gd name="T0" fmla="*/ 1 w 10"/>
                <a:gd name="T1" fmla="*/ 4 h 19"/>
                <a:gd name="T2" fmla="*/ 4 w 10"/>
                <a:gd name="T3" fmla="*/ 17 h 19"/>
                <a:gd name="T4" fmla="*/ 8 w 10"/>
                <a:gd name="T5" fmla="*/ 13 h 19"/>
                <a:gd name="T6" fmla="*/ 6 w 10"/>
                <a:gd name="T7" fmla="*/ 2 h 19"/>
                <a:gd name="T8" fmla="*/ 4 w 10"/>
                <a:gd name="T9" fmla="*/ 0 h 19"/>
                <a:gd name="T10" fmla="*/ 1 w 10"/>
                <a:gd name="T11" fmla="*/ 4 h 19"/>
              </a:gdLst>
              <a:ahLst/>
              <a:cxnLst>
                <a:cxn ang="0">
                  <a:pos x="T0" y="T1"/>
                </a:cxn>
                <a:cxn ang="0">
                  <a:pos x="T2" y="T3"/>
                </a:cxn>
                <a:cxn ang="0">
                  <a:pos x="T4" y="T5"/>
                </a:cxn>
                <a:cxn ang="0">
                  <a:pos x="T6" y="T7"/>
                </a:cxn>
                <a:cxn ang="0">
                  <a:pos x="T8" y="T9"/>
                </a:cxn>
                <a:cxn ang="0">
                  <a:pos x="T10" y="T11"/>
                </a:cxn>
              </a:cxnLst>
              <a:rect l="0" t="0" r="r" b="b"/>
              <a:pathLst>
                <a:path w="10" h="19">
                  <a:moveTo>
                    <a:pt x="1" y="4"/>
                  </a:moveTo>
                  <a:cubicBezTo>
                    <a:pt x="1" y="9"/>
                    <a:pt x="0" y="13"/>
                    <a:pt x="4" y="17"/>
                  </a:cubicBezTo>
                  <a:cubicBezTo>
                    <a:pt x="6" y="19"/>
                    <a:pt x="10" y="15"/>
                    <a:pt x="8" y="13"/>
                  </a:cubicBezTo>
                  <a:cubicBezTo>
                    <a:pt x="5" y="9"/>
                    <a:pt x="6" y="6"/>
                    <a:pt x="6" y="2"/>
                  </a:cubicBezTo>
                  <a:cubicBezTo>
                    <a:pt x="6" y="1"/>
                    <a:pt x="5" y="0"/>
                    <a:pt x="4" y="0"/>
                  </a:cubicBezTo>
                  <a:cubicBezTo>
                    <a:pt x="2" y="1"/>
                    <a:pt x="1" y="2"/>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19"/>
            <p:cNvSpPr/>
            <p:nvPr/>
          </p:nvSpPr>
          <p:spPr bwMode="auto">
            <a:xfrm>
              <a:off x="3052" y="2121"/>
              <a:ext cx="16" cy="28"/>
            </a:xfrm>
            <a:custGeom>
              <a:avLst/>
              <a:gdLst>
                <a:gd name="T0" fmla="*/ 0 w 9"/>
                <a:gd name="T1" fmla="*/ 4 h 15"/>
                <a:gd name="T2" fmla="*/ 3 w 9"/>
                <a:gd name="T3" fmla="*/ 13 h 15"/>
                <a:gd name="T4" fmla="*/ 7 w 9"/>
                <a:gd name="T5" fmla="*/ 9 h 15"/>
                <a:gd name="T6" fmla="*/ 5 w 9"/>
                <a:gd name="T7" fmla="*/ 2 h 15"/>
                <a:gd name="T8" fmla="*/ 3 w 9"/>
                <a:gd name="T9" fmla="*/ 0 h 15"/>
                <a:gd name="T10" fmla="*/ 0 w 9"/>
                <a:gd name="T11" fmla="*/ 4 h 15"/>
              </a:gdLst>
              <a:ahLst/>
              <a:cxnLst>
                <a:cxn ang="0">
                  <a:pos x="T0" y="T1"/>
                </a:cxn>
                <a:cxn ang="0">
                  <a:pos x="T2" y="T3"/>
                </a:cxn>
                <a:cxn ang="0">
                  <a:pos x="T4" y="T5"/>
                </a:cxn>
                <a:cxn ang="0">
                  <a:pos x="T6" y="T7"/>
                </a:cxn>
                <a:cxn ang="0">
                  <a:pos x="T8" y="T9"/>
                </a:cxn>
                <a:cxn ang="0">
                  <a:pos x="T10" y="T11"/>
                </a:cxn>
              </a:cxnLst>
              <a:rect l="0" t="0" r="r" b="b"/>
              <a:pathLst>
                <a:path w="9" h="15">
                  <a:moveTo>
                    <a:pt x="0" y="4"/>
                  </a:moveTo>
                  <a:cubicBezTo>
                    <a:pt x="0" y="7"/>
                    <a:pt x="0" y="10"/>
                    <a:pt x="3" y="13"/>
                  </a:cubicBezTo>
                  <a:cubicBezTo>
                    <a:pt x="5" y="15"/>
                    <a:pt x="9" y="11"/>
                    <a:pt x="7" y="9"/>
                  </a:cubicBezTo>
                  <a:cubicBezTo>
                    <a:pt x="5" y="7"/>
                    <a:pt x="5" y="4"/>
                    <a:pt x="5" y="2"/>
                  </a:cubicBezTo>
                  <a:cubicBezTo>
                    <a:pt x="5" y="1"/>
                    <a:pt x="4" y="0"/>
                    <a:pt x="3" y="0"/>
                  </a:cubicBezTo>
                  <a:cubicBezTo>
                    <a:pt x="1" y="1"/>
                    <a:pt x="0" y="2"/>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20"/>
            <p:cNvSpPr/>
            <p:nvPr/>
          </p:nvSpPr>
          <p:spPr bwMode="auto">
            <a:xfrm>
              <a:off x="2889" y="2042"/>
              <a:ext cx="187" cy="88"/>
            </a:xfrm>
            <a:custGeom>
              <a:avLst/>
              <a:gdLst>
                <a:gd name="T0" fmla="*/ 1 w 103"/>
                <a:gd name="T1" fmla="*/ 6 h 49"/>
                <a:gd name="T2" fmla="*/ 98 w 103"/>
                <a:gd name="T3" fmla="*/ 44 h 49"/>
                <a:gd name="T4" fmla="*/ 99 w 103"/>
                <a:gd name="T5" fmla="*/ 38 h 49"/>
                <a:gd name="T6" fmla="*/ 6 w 103"/>
                <a:gd name="T7" fmla="*/ 3 h 49"/>
                <a:gd name="T8" fmla="*/ 1 w 103"/>
                <a:gd name="T9" fmla="*/ 6 h 49"/>
              </a:gdLst>
              <a:ahLst/>
              <a:cxnLst>
                <a:cxn ang="0">
                  <a:pos x="T0" y="T1"/>
                </a:cxn>
                <a:cxn ang="0">
                  <a:pos x="T2" y="T3"/>
                </a:cxn>
                <a:cxn ang="0">
                  <a:pos x="T4" y="T5"/>
                </a:cxn>
                <a:cxn ang="0">
                  <a:pos x="T6" y="T7"/>
                </a:cxn>
                <a:cxn ang="0">
                  <a:pos x="T8" y="T9"/>
                </a:cxn>
              </a:cxnLst>
              <a:rect l="0" t="0" r="r" b="b"/>
              <a:pathLst>
                <a:path w="103" h="49">
                  <a:moveTo>
                    <a:pt x="1" y="6"/>
                  </a:moveTo>
                  <a:cubicBezTo>
                    <a:pt x="16" y="45"/>
                    <a:pt x="63" y="49"/>
                    <a:pt x="98" y="44"/>
                  </a:cubicBezTo>
                  <a:cubicBezTo>
                    <a:pt x="101" y="44"/>
                    <a:pt x="103" y="38"/>
                    <a:pt x="99" y="38"/>
                  </a:cubicBezTo>
                  <a:cubicBezTo>
                    <a:pt x="66" y="43"/>
                    <a:pt x="20" y="40"/>
                    <a:pt x="6" y="3"/>
                  </a:cubicBezTo>
                  <a:cubicBezTo>
                    <a:pt x="5" y="0"/>
                    <a:pt x="0" y="4"/>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21"/>
            <p:cNvSpPr/>
            <p:nvPr/>
          </p:nvSpPr>
          <p:spPr bwMode="auto">
            <a:xfrm>
              <a:off x="2916" y="1916"/>
              <a:ext cx="248" cy="133"/>
            </a:xfrm>
            <a:custGeom>
              <a:avLst/>
              <a:gdLst>
                <a:gd name="T0" fmla="*/ 134 w 137"/>
                <a:gd name="T1" fmla="*/ 68 h 73"/>
                <a:gd name="T2" fmla="*/ 89 w 137"/>
                <a:gd name="T3" fmla="*/ 11 h 73"/>
                <a:gd name="T4" fmla="*/ 3 w 137"/>
                <a:gd name="T5" fmla="*/ 28 h 73"/>
                <a:gd name="T6" fmla="*/ 5 w 137"/>
                <a:gd name="T7" fmla="*/ 32 h 73"/>
                <a:gd name="T8" fmla="*/ 86 w 137"/>
                <a:gd name="T9" fmla="*/ 17 h 73"/>
                <a:gd name="T10" fmla="*/ 129 w 137"/>
                <a:gd name="T11" fmla="*/ 70 h 73"/>
                <a:gd name="T12" fmla="*/ 134 w 137"/>
                <a:gd name="T13" fmla="*/ 68 h 73"/>
              </a:gdLst>
              <a:ahLst/>
              <a:cxnLst>
                <a:cxn ang="0">
                  <a:pos x="T0" y="T1"/>
                </a:cxn>
                <a:cxn ang="0">
                  <a:pos x="T2" y="T3"/>
                </a:cxn>
                <a:cxn ang="0">
                  <a:pos x="T4" y="T5"/>
                </a:cxn>
                <a:cxn ang="0">
                  <a:pos x="T6" y="T7"/>
                </a:cxn>
                <a:cxn ang="0">
                  <a:pos x="T8" y="T9"/>
                </a:cxn>
                <a:cxn ang="0">
                  <a:pos x="T10" y="T11"/>
                </a:cxn>
                <a:cxn ang="0">
                  <a:pos x="T12" y="T13"/>
                </a:cxn>
              </a:cxnLst>
              <a:rect l="0" t="0" r="r" b="b"/>
              <a:pathLst>
                <a:path w="137" h="73">
                  <a:moveTo>
                    <a:pt x="134" y="68"/>
                  </a:moveTo>
                  <a:cubicBezTo>
                    <a:pt x="137" y="39"/>
                    <a:pt x="113" y="21"/>
                    <a:pt x="89" y="11"/>
                  </a:cubicBezTo>
                  <a:cubicBezTo>
                    <a:pt x="59" y="0"/>
                    <a:pt x="26" y="9"/>
                    <a:pt x="3" y="28"/>
                  </a:cubicBezTo>
                  <a:cubicBezTo>
                    <a:pt x="0" y="30"/>
                    <a:pt x="2" y="34"/>
                    <a:pt x="5" y="32"/>
                  </a:cubicBezTo>
                  <a:cubicBezTo>
                    <a:pt x="28" y="13"/>
                    <a:pt x="58" y="8"/>
                    <a:pt x="86" y="17"/>
                  </a:cubicBezTo>
                  <a:cubicBezTo>
                    <a:pt x="109" y="24"/>
                    <a:pt x="132" y="44"/>
                    <a:pt x="129" y="70"/>
                  </a:cubicBezTo>
                  <a:cubicBezTo>
                    <a:pt x="129" y="73"/>
                    <a:pt x="134" y="71"/>
                    <a:pt x="134"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22"/>
            <p:cNvSpPr/>
            <p:nvPr/>
          </p:nvSpPr>
          <p:spPr bwMode="auto">
            <a:xfrm>
              <a:off x="3034" y="2100"/>
              <a:ext cx="69" cy="23"/>
            </a:xfrm>
            <a:custGeom>
              <a:avLst/>
              <a:gdLst>
                <a:gd name="T0" fmla="*/ 3 w 38"/>
                <a:gd name="T1" fmla="*/ 11 h 13"/>
                <a:gd name="T2" fmla="*/ 35 w 38"/>
                <a:gd name="T3" fmla="*/ 7 h 13"/>
                <a:gd name="T4" fmla="*/ 35 w 38"/>
                <a:gd name="T5" fmla="*/ 1 h 13"/>
                <a:gd name="T6" fmla="*/ 5 w 38"/>
                <a:gd name="T7" fmla="*/ 6 h 13"/>
                <a:gd name="T8" fmla="*/ 3 w 38"/>
                <a:gd name="T9" fmla="*/ 11 h 13"/>
              </a:gdLst>
              <a:ahLst/>
              <a:cxnLst>
                <a:cxn ang="0">
                  <a:pos x="T0" y="T1"/>
                </a:cxn>
                <a:cxn ang="0">
                  <a:pos x="T2" y="T3"/>
                </a:cxn>
                <a:cxn ang="0">
                  <a:pos x="T4" y="T5"/>
                </a:cxn>
                <a:cxn ang="0">
                  <a:pos x="T6" y="T7"/>
                </a:cxn>
                <a:cxn ang="0">
                  <a:pos x="T8" y="T9"/>
                </a:cxn>
              </a:cxnLst>
              <a:rect l="0" t="0" r="r" b="b"/>
              <a:pathLst>
                <a:path w="38" h="13">
                  <a:moveTo>
                    <a:pt x="3" y="11"/>
                  </a:moveTo>
                  <a:cubicBezTo>
                    <a:pt x="14" y="13"/>
                    <a:pt x="25" y="11"/>
                    <a:pt x="35" y="7"/>
                  </a:cubicBezTo>
                  <a:cubicBezTo>
                    <a:pt x="38" y="5"/>
                    <a:pt x="38" y="0"/>
                    <a:pt x="35" y="1"/>
                  </a:cubicBezTo>
                  <a:cubicBezTo>
                    <a:pt x="25" y="5"/>
                    <a:pt x="15" y="7"/>
                    <a:pt x="5" y="6"/>
                  </a:cubicBezTo>
                  <a:cubicBezTo>
                    <a:pt x="2" y="5"/>
                    <a:pt x="0" y="11"/>
                    <a:pt x="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23"/>
            <p:cNvSpPr/>
            <p:nvPr/>
          </p:nvSpPr>
          <p:spPr bwMode="auto">
            <a:xfrm>
              <a:off x="2905" y="2045"/>
              <a:ext cx="162" cy="75"/>
            </a:xfrm>
            <a:custGeom>
              <a:avLst/>
              <a:gdLst>
                <a:gd name="T0" fmla="*/ 1 w 89"/>
                <a:gd name="T1" fmla="*/ 6 h 41"/>
                <a:gd name="T2" fmla="*/ 84 w 89"/>
                <a:gd name="T3" fmla="*/ 37 h 41"/>
                <a:gd name="T4" fmla="*/ 85 w 89"/>
                <a:gd name="T5" fmla="*/ 31 h 41"/>
                <a:gd name="T6" fmla="*/ 6 w 89"/>
                <a:gd name="T7" fmla="*/ 3 h 41"/>
                <a:gd name="T8" fmla="*/ 1 w 89"/>
                <a:gd name="T9" fmla="*/ 6 h 41"/>
              </a:gdLst>
              <a:ahLst/>
              <a:cxnLst>
                <a:cxn ang="0">
                  <a:pos x="T0" y="T1"/>
                </a:cxn>
                <a:cxn ang="0">
                  <a:pos x="T2" y="T3"/>
                </a:cxn>
                <a:cxn ang="0">
                  <a:pos x="T4" y="T5"/>
                </a:cxn>
                <a:cxn ang="0">
                  <a:pos x="T6" y="T7"/>
                </a:cxn>
                <a:cxn ang="0">
                  <a:pos x="T8" y="T9"/>
                </a:cxn>
              </a:cxnLst>
              <a:rect l="0" t="0" r="r" b="b"/>
              <a:pathLst>
                <a:path w="89" h="41">
                  <a:moveTo>
                    <a:pt x="1" y="6"/>
                  </a:moveTo>
                  <a:cubicBezTo>
                    <a:pt x="12" y="39"/>
                    <a:pt x="55" y="41"/>
                    <a:pt x="84" y="37"/>
                  </a:cubicBezTo>
                  <a:cubicBezTo>
                    <a:pt x="87" y="36"/>
                    <a:pt x="89" y="31"/>
                    <a:pt x="85" y="31"/>
                  </a:cubicBezTo>
                  <a:cubicBezTo>
                    <a:pt x="58" y="35"/>
                    <a:pt x="16" y="34"/>
                    <a:pt x="6" y="3"/>
                  </a:cubicBezTo>
                  <a:cubicBezTo>
                    <a:pt x="4" y="0"/>
                    <a:pt x="0" y="3"/>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24"/>
            <p:cNvSpPr/>
            <p:nvPr/>
          </p:nvSpPr>
          <p:spPr bwMode="auto">
            <a:xfrm>
              <a:off x="2940" y="1949"/>
              <a:ext cx="197" cy="91"/>
            </a:xfrm>
            <a:custGeom>
              <a:avLst/>
              <a:gdLst>
                <a:gd name="T0" fmla="*/ 108 w 109"/>
                <a:gd name="T1" fmla="*/ 44 h 50"/>
                <a:gd name="T2" fmla="*/ 3 w 109"/>
                <a:gd name="T3" fmla="*/ 20 h 50"/>
                <a:gd name="T4" fmla="*/ 4 w 109"/>
                <a:gd name="T5" fmla="*/ 25 h 50"/>
                <a:gd name="T6" fmla="*/ 103 w 109"/>
                <a:gd name="T7" fmla="*/ 47 h 50"/>
                <a:gd name="T8" fmla="*/ 108 w 109"/>
                <a:gd name="T9" fmla="*/ 44 h 50"/>
              </a:gdLst>
              <a:ahLst/>
              <a:cxnLst>
                <a:cxn ang="0">
                  <a:pos x="T0" y="T1"/>
                </a:cxn>
                <a:cxn ang="0">
                  <a:pos x="T2" y="T3"/>
                </a:cxn>
                <a:cxn ang="0">
                  <a:pos x="T4" y="T5"/>
                </a:cxn>
                <a:cxn ang="0">
                  <a:pos x="T6" y="T7"/>
                </a:cxn>
                <a:cxn ang="0">
                  <a:pos x="T8" y="T9"/>
                </a:cxn>
              </a:cxnLst>
              <a:rect l="0" t="0" r="r" b="b"/>
              <a:pathLst>
                <a:path w="109" h="50">
                  <a:moveTo>
                    <a:pt x="108" y="44"/>
                  </a:moveTo>
                  <a:cubicBezTo>
                    <a:pt x="94" y="3"/>
                    <a:pt x="35" y="0"/>
                    <a:pt x="3" y="20"/>
                  </a:cubicBezTo>
                  <a:cubicBezTo>
                    <a:pt x="0" y="22"/>
                    <a:pt x="1" y="27"/>
                    <a:pt x="4" y="25"/>
                  </a:cubicBezTo>
                  <a:cubicBezTo>
                    <a:pt x="34" y="7"/>
                    <a:pt x="90" y="9"/>
                    <a:pt x="103" y="47"/>
                  </a:cubicBezTo>
                  <a:cubicBezTo>
                    <a:pt x="104" y="50"/>
                    <a:pt x="109" y="47"/>
                    <a:pt x="108"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25"/>
            <p:cNvSpPr/>
            <p:nvPr/>
          </p:nvSpPr>
          <p:spPr bwMode="auto">
            <a:xfrm>
              <a:off x="3027" y="2087"/>
              <a:ext cx="72" cy="29"/>
            </a:xfrm>
            <a:custGeom>
              <a:avLst/>
              <a:gdLst>
                <a:gd name="T0" fmla="*/ 4 w 40"/>
                <a:gd name="T1" fmla="*/ 16 h 16"/>
                <a:gd name="T2" fmla="*/ 37 w 40"/>
                <a:gd name="T3" fmla="*/ 7 h 16"/>
                <a:gd name="T4" fmla="*/ 37 w 40"/>
                <a:gd name="T5" fmla="*/ 2 h 16"/>
                <a:gd name="T6" fmla="*/ 5 w 40"/>
                <a:gd name="T7" fmla="*/ 10 h 16"/>
                <a:gd name="T8" fmla="*/ 4 w 40"/>
                <a:gd name="T9" fmla="*/ 16 h 16"/>
              </a:gdLst>
              <a:ahLst/>
              <a:cxnLst>
                <a:cxn ang="0">
                  <a:pos x="T0" y="T1"/>
                </a:cxn>
                <a:cxn ang="0">
                  <a:pos x="T2" y="T3"/>
                </a:cxn>
                <a:cxn ang="0">
                  <a:pos x="T4" y="T5"/>
                </a:cxn>
                <a:cxn ang="0">
                  <a:pos x="T6" y="T7"/>
                </a:cxn>
                <a:cxn ang="0">
                  <a:pos x="T8" y="T9"/>
                </a:cxn>
              </a:cxnLst>
              <a:rect l="0" t="0" r="r" b="b"/>
              <a:pathLst>
                <a:path w="40" h="16">
                  <a:moveTo>
                    <a:pt x="4" y="16"/>
                  </a:moveTo>
                  <a:cubicBezTo>
                    <a:pt x="15" y="15"/>
                    <a:pt x="26" y="12"/>
                    <a:pt x="37" y="7"/>
                  </a:cubicBezTo>
                  <a:cubicBezTo>
                    <a:pt x="39" y="6"/>
                    <a:pt x="40" y="0"/>
                    <a:pt x="37" y="2"/>
                  </a:cubicBezTo>
                  <a:cubicBezTo>
                    <a:pt x="26" y="7"/>
                    <a:pt x="16" y="10"/>
                    <a:pt x="5" y="10"/>
                  </a:cubicBezTo>
                  <a:cubicBezTo>
                    <a:pt x="2" y="10"/>
                    <a:pt x="0" y="16"/>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26"/>
            <p:cNvSpPr/>
            <p:nvPr/>
          </p:nvSpPr>
          <p:spPr bwMode="auto">
            <a:xfrm>
              <a:off x="2896" y="1982"/>
              <a:ext cx="56" cy="89"/>
            </a:xfrm>
            <a:custGeom>
              <a:avLst/>
              <a:gdLst>
                <a:gd name="T0" fmla="*/ 27 w 31"/>
                <a:gd name="T1" fmla="*/ 2 h 49"/>
                <a:gd name="T2" fmla="*/ 7 w 31"/>
                <a:gd name="T3" fmla="*/ 18 h 49"/>
                <a:gd name="T4" fmla="*/ 8 w 31"/>
                <a:gd name="T5" fmla="*/ 46 h 49"/>
                <a:gd name="T6" fmla="*/ 12 w 31"/>
                <a:gd name="T7" fmla="*/ 43 h 49"/>
                <a:gd name="T8" fmla="*/ 12 w 31"/>
                <a:gd name="T9" fmla="*/ 19 h 49"/>
                <a:gd name="T10" fmla="*/ 28 w 31"/>
                <a:gd name="T11" fmla="*/ 7 h 49"/>
                <a:gd name="T12" fmla="*/ 27 w 31"/>
                <a:gd name="T13" fmla="*/ 2 h 49"/>
              </a:gdLst>
              <a:ahLst/>
              <a:cxnLst>
                <a:cxn ang="0">
                  <a:pos x="T0" y="T1"/>
                </a:cxn>
                <a:cxn ang="0">
                  <a:pos x="T2" y="T3"/>
                </a:cxn>
                <a:cxn ang="0">
                  <a:pos x="T4" y="T5"/>
                </a:cxn>
                <a:cxn ang="0">
                  <a:pos x="T6" y="T7"/>
                </a:cxn>
                <a:cxn ang="0">
                  <a:pos x="T8" y="T9"/>
                </a:cxn>
                <a:cxn ang="0">
                  <a:pos x="T10" y="T11"/>
                </a:cxn>
                <a:cxn ang="0">
                  <a:pos x="T12" y="T13"/>
                </a:cxn>
              </a:cxnLst>
              <a:rect l="0" t="0" r="r" b="b"/>
              <a:pathLst>
                <a:path w="31" h="49">
                  <a:moveTo>
                    <a:pt x="27" y="2"/>
                  </a:moveTo>
                  <a:cubicBezTo>
                    <a:pt x="20" y="7"/>
                    <a:pt x="12" y="12"/>
                    <a:pt x="7" y="18"/>
                  </a:cubicBezTo>
                  <a:cubicBezTo>
                    <a:pt x="0" y="27"/>
                    <a:pt x="4" y="36"/>
                    <a:pt x="8" y="46"/>
                  </a:cubicBezTo>
                  <a:cubicBezTo>
                    <a:pt x="9" y="49"/>
                    <a:pt x="14" y="45"/>
                    <a:pt x="12" y="43"/>
                  </a:cubicBezTo>
                  <a:cubicBezTo>
                    <a:pt x="9" y="35"/>
                    <a:pt x="5" y="27"/>
                    <a:pt x="12" y="19"/>
                  </a:cubicBezTo>
                  <a:cubicBezTo>
                    <a:pt x="17" y="15"/>
                    <a:pt x="22" y="11"/>
                    <a:pt x="28" y="7"/>
                  </a:cubicBezTo>
                  <a:cubicBezTo>
                    <a:pt x="31" y="6"/>
                    <a:pt x="30" y="0"/>
                    <a:pt x="2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27"/>
            <p:cNvSpPr/>
            <p:nvPr/>
          </p:nvSpPr>
          <p:spPr bwMode="auto">
            <a:xfrm>
              <a:off x="2875" y="1962"/>
              <a:ext cx="56" cy="118"/>
            </a:xfrm>
            <a:custGeom>
              <a:avLst/>
              <a:gdLst>
                <a:gd name="T0" fmla="*/ 26 w 31"/>
                <a:gd name="T1" fmla="*/ 2 h 65"/>
                <a:gd name="T2" fmla="*/ 16 w 31"/>
                <a:gd name="T3" fmla="*/ 63 h 65"/>
                <a:gd name="T4" fmla="*/ 20 w 31"/>
                <a:gd name="T5" fmla="*/ 58 h 65"/>
                <a:gd name="T6" fmla="*/ 13 w 31"/>
                <a:gd name="T7" fmla="*/ 28 h 65"/>
                <a:gd name="T8" fmla="*/ 29 w 31"/>
                <a:gd name="T9" fmla="*/ 6 h 65"/>
                <a:gd name="T10" fmla="*/ 26 w 31"/>
                <a:gd name="T11" fmla="*/ 2 h 65"/>
              </a:gdLst>
              <a:ahLst/>
              <a:cxnLst>
                <a:cxn ang="0">
                  <a:pos x="T0" y="T1"/>
                </a:cxn>
                <a:cxn ang="0">
                  <a:pos x="T2" y="T3"/>
                </a:cxn>
                <a:cxn ang="0">
                  <a:pos x="T4" y="T5"/>
                </a:cxn>
                <a:cxn ang="0">
                  <a:pos x="T6" y="T7"/>
                </a:cxn>
                <a:cxn ang="0">
                  <a:pos x="T8" y="T9"/>
                </a:cxn>
                <a:cxn ang="0">
                  <a:pos x="T10" y="T11"/>
                </a:cxn>
              </a:cxnLst>
              <a:rect l="0" t="0" r="r" b="b"/>
              <a:pathLst>
                <a:path w="31" h="65">
                  <a:moveTo>
                    <a:pt x="26" y="2"/>
                  </a:moveTo>
                  <a:cubicBezTo>
                    <a:pt x="7" y="17"/>
                    <a:pt x="0" y="43"/>
                    <a:pt x="16" y="63"/>
                  </a:cubicBezTo>
                  <a:cubicBezTo>
                    <a:pt x="18" y="65"/>
                    <a:pt x="22" y="61"/>
                    <a:pt x="20" y="58"/>
                  </a:cubicBezTo>
                  <a:cubicBezTo>
                    <a:pt x="13" y="49"/>
                    <a:pt x="12" y="40"/>
                    <a:pt x="13" y="28"/>
                  </a:cubicBezTo>
                  <a:cubicBezTo>
                    <a:pt x="13" y="21"/>
                    <a:pt x="23" y="11"/>
                    <a:pt x="29" y="6"/>
                  </a:cubicBezTo>
                  <a:cubicBezTo>
                    <a:pt x="31" y="4"/>
                    <a:pt x="29" y="0"/>
                    <a:pt x="2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28"/>
            <p:cNvSpPr/>
            <p:nvPr/>
          </p:nvSpPr>
          <p:spPr bwMode="auto">
            <a:xfrm>
              <a:off x="3085" y="2023"/>
              <a:ext cx="58" cy="80"/>
            </a:xfrm>
            <a:custGeom>
              <a:avLst/>
              <a:gdLst>
                <a:gd name="T0" fmla="*/ 4 w 32"/>
                <a:gd name="T1" fmla="*/ 42 h 44"/>
                <a:gd name="T2" fmla="*/ 26 w 32"/>
                <a:gd name="T3" fmla="*/ 24 h 44"/>
                <a:gd name="T4" fmla="*/ 28 w 32"/>
                <a:gd name="T5" fmla="*/ 3 h 44"/>
                <a:gd name="T6" fmla="*/ 23 w 32"/>
                <a:gd name="T7" fmla="*/ 6 h 44"/>
                <a:gd name="T8" fmla="*/ 22 w 32"/>
                <a:gd name="T9" fmla="*/ 23 h 44"/>
                <a:gd name="T10" fmla="*/ 3 w 32"/>
                <a:gd name="T11" fmla="*/ 37 h 44"/>
                <a:gd name="T12" fmla="*/ 4 w 32"/>
                <a:gd name="T13" fmla="*/ 42 h 44"/>
              </a:gdLst>
              <a:ahLst/>
              <a:cxnLst>
                <a:cxn ang="0">
                  <a:pos x="T0" y="T1"/>
                </a:cxn>
                <a:cxn ang="0">
                  <a:pos x="T2" y="T3"/>
                </a:cxn>
                <a:cxn ang="0">
                  <a:pos x="T4" y="T5"/>
                </a:cxn>
                <a:cxn ang="0">
                  <a:pos x="T6" y="T7"/>
                </a:cxn>
                <a:cxn ang="0">
                  <a:pos x="T8" y="T9"/>
                </a:cxn>
                <a:cxn ang="0">
                  <a:pos x="T10" y="T11"/>
                </a:cxn>
                <a:cxn ang="0">
                  <a:pos x="T12" y="T13"/>
                </a:cxn>
              </a:cxnLst>
              <a:rect l="0" t="0" r="r" b="b"/>
              <a:pathLst>
                <a:path w="32" h="44">
                  <a:moveTo>
                    <a:pt x="4" y="42"/>
                  </a:moveTo>
                  <a:cubicBezTo>
                    <a:pt x="13" y="38"/>
                    <a:pt x="20" y="32"/>
                    <a:pt x="26" y="24"/>
                  </a:cubicBezTo>
                  <a:cubicBezTo>
                    <a:pt x="32" y="17"/>
                    <a:pt x="31" y="11"/>
                    <a:pt x="28" y="3"/>
                  </a:cubicBezTo>
                  <a:cubicBezTo>
                    <a:pt x="27" y="0"/>
                    <a:pt x="22" y="3"/>
                    <a:pt x="23" y="6"/>
                  </a:cubicBezTo>
                  <a:cubicBezTo>
                    <a:pt x="26" y="13"/>
                    <a:pt x="26" y="16"/>
                    <a:pt x="22" y="23"/>
                  </a:cubicBezTo>
                  <a:cubicBezTo>
                    <a:pt x="17" y="29"/>
                    <a:pt x="10" y="34"/>
                    <a:pt x="3" y="37"/>
                  </a:cubicBezTo>
                  <a:cubicBezTo>
                    <a:pt x="0" y="39"/>
                    <a:pt x="1" y="44"/>
                    <a:pt x="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29"/>
            <p:cNvSpPr/>
            <p:nvPr/>
          </p:nvSpPr>
          <p:spPr bwMode="auto">
            <a:xfrm>
              <a:off x="3092" y="2034"/>
              <a:ext cx="67" cy="78"/>
            </a:xfrm>
            <a:custGeom>
              <a:avLst/>
              <a:gdLst>
                <a:gd name="T0" fmla="*/ 4 w 37"/>
                <a:gd name="T1" fmla="*/ 42 h 43"/>
                <a:gd name="T2" fmla="*/ 28 w 37"/>
                <a:gd name="T3" fmla="*/ 25 h 43"/>
                <a:gd name="T4" fmla="*/ 37 w 37"/>
                <a:gd name="T5" fmla="*/ 4 h 43"/>
                <a:gd name="T6" fmla="*/ 32 w 37"/>
                <a:gd name="T7" fmla="*/ 5 h 43"/>
                <a:gd name="T8" fmla="*/ 30 w 37"/>
                <a:gd name="T9" fmla="*/ 16 h 43"/>
                <a:gd name="T10" fmla="*/ 23 w 37"/>
                <a:gd name="T11" fmla="*/ 23 h 43"/>
                <a:gd name="T12" fmla="*/ 3 w 37"/>
                <a:gd name="T13" fmla="*/ 37 h 43"/>
                <a:gd name="T14" fmla="*/ 4 w 37"/>
                <a:gd name="T15" fmla="*/ 42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43">
                  <a:moveTo>
                    <a:pt x="4" y="42"/>
                  </a:moveTo>
                  <a:cubicBezTo>
                    <a:pt x="13" y="37"/>
                    <a:pt x="21" y="31"/>
                    <a:pt x="28" y="25"/>
                  </a:cubicBezTo>
                  <a:cubicBezTo>
                    <a:pt x="35" y="19"/>
                    <a:pt x="36" y="13"/>
                    <a:pt x="37" y="4"/>
                  </a:cubicBezTo>
                  <a:cubicBezTo>
                    <a:pt x="37" y="0"/>
                    <a:pt x="32" y="3"/>
                    <a:pt x="32" y="5"/>
                  </a:cubicBezTo>
                  <a:cubicBezTo>
                    <a:pt x="32" y="8"/>
                    <a:pt x="32" y="13"/>
                    <a:pt x="30" y="16"/>
                  </a:cubicBezTo>
                  <a:cubicBezTo>
                    <a:pt x="28" y="19"/>
                    <a:pt x="25" y="21"/>
                    <a:pt x="23" y="23"/>
                  </a:cubicBezTo>
                  <a:cubicBezTo>
                    <a:pt x="17" y="28"/>
                    <a:pt x="10" y="33"/>
                    <a:pt x="3" y="37"/>
                  </a:cubicBezTo>
                  <a:cubicBezTo>
                    <a:pt x="0" y="38"/>
                    <a:pt x="1" y="43"/>
                    <a:pt x="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30"/>
            <p:cNvSpPr/>
            <p:nvPr/>
          </p:nvSpPr>
          <p:spPr bwMode="auto">
            <a:xfrm>
              <a:off x="3137" y="2061"/>
              <a:ext cx="47" cy="19"/>
            </a:xfrm>
            <a:custGeom>
              <a:avLst/>
              <a:gdLst>
                <a:gd name="T0" fmla="*/ 3 w 26"/>
                <a:gd name="T1" fmla="*/ 9 h 10"/>
                <a:gd name="T2" fmla="*/ 11 w 26"/>
                <a:gd name="T3" fmla="*/ 9 h 10"/>
                <a:gd name="T4" fmla="*/ 23 w 26"/>
                <a:gd name="T5" fmla="*/ 6 h 10"/>
                <a:gd name="T6" fmla="*/ 23 w 26"/>
                <a:gd name="T7" fmla="*/ 1 h 10"/>
                <a:gd name="T8" fmla="*/ 12 w 26"/>
                <a:gd name="T9" fmla="*/ 3 h 10"/>
                <a:gd name="T10" fmla="*/ 4 w 26"/>
                <a:gd name="T11" fmla="*/ 4 h 10"/>
                <a:gd name="T12" fmla="*/ 3 w 26"/>
                <a:gd name="T13" fmla="*/ 9 h 10"/>
              </a:gdLst>
              <a:ahLst/>
              <a:cxnLst>
                <a:cxn ang="0">
                  <a:pos x="T0" y="T1"/>
                </a:cxn>
                <a:cxn ang="0">
                  <a:pos x="T2" y="T3"/>
                </a:cxn>
                <a:cxn ang="0">
                  <a:pos x="T4" y="T5"/>
                </a:cxn>
                <a:cxn ang="0">
                  <a:pos x="T6" y="T7"/>
                </a:cxn>
                <a:cxn ang="0">
                  <a:pos x="T8" y="T9"/>
                </a:cxn>
                <a:cxn ang="0">
                  <a:pos x="T10" y="T11"/>
                </a:cxn>
                <a:cxn ang="0">
                  <a:pos x="T12" y="T13"/>
                </a:cxn>
              </a:cxnLst>
              <a:rect l="0" t="0" r="r" b="b"/>
              <a:pathLst>
                <a:path w="26" h="10">
                  <a:moveTo>
                    <a:pt x="3" y="9"/>
                  </a:moveTo>
                  <a:cubicBezTo>
                    <a:pt x="6" y="10"/>
                    <a:pt x="8" y="9"/>
                    <a:pt x="11" y="9"/>
                  </a:cubicBezTo>
                  <a:cubicBezTo>
                    <a:pt x="15" y="9"/>
                    <a:pt x="19" y="8"/>
                    <a:pt x="23" y="6"/>
                  </a:cubicBezTo>
                  <a:cubicBezTo>
                    <a:pt x="26" y="5"/>
                    <a:pt x="26" y="0"/>
                    <a:pt x="23" y="1"/>
                  </a:cubicBezTo>
                  <a:cubicBezTo>
                    <a:pt x="19" y="2"/>
                    <a:pt x="16" y="3"/>
                    <a:pt x="12" y="3"/>
                  </a:cubicBezTo>
                  <a:cubicBezTo>
                    <a:pt x="9" y="3"/>
                    <a:pt x="7" y="4"/>
                    <a:pt x="4" y="4"/>
                  </a:cubicBezTo>
                  <a:cubicBezTo>
                    <a:pt x="1" y="4"/>
                    <a:pt x="0" y="9"/>
                    <a:pt x="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31"/>
            <p:cNvSpPr/>
            <p:nvPr/>
          </p:nvSpPr>
          <p:spPr bwMode="auto">
            <a:xfrm>
              <a:off x="3007" y="2000"/>
              <a:ext cx="18" cy="14"/>
            </a:xfrm>
            <a:custGeom>
              <a:avLst/>
              <a:gdLst>
                <a:gd name="T0" fmla="*/ 7 w 10"/>
                <a:gd name="T1" fmla="*/ 1 h 8"/>
                <a:gd name="T2" fmla="*/ 4 w 10"/>
                <a:gd name="T3" fmla="*/ 1 h 8"/>
                <a:gd name="T4" fmla="*/ 3 w 10"/>
                <a:gd name="T5" fmla="*/ 6 h 8"/>
                <a:gd name="T6" fmla="*/ 5 w 10"/>
                <a:gd name="T7" fmla="*/ 7 h 8"/>
                <a:gd name="T8" fmla="*/ 8 w 10"/>
                <a:gd name="T9" fmla="*/ 4 h 8"/>
                <a:gd name="T10" fmla="*/ 7 w 10"/>
                <a:gd name="T11" fmla="*/ 1 h 8"/>
                <a:gd name="T12" fmla="*/ 1 w 10"/>
                <a:gd name="T13" fmla="*/ 5 h 8"/>
                <a:gd name="T14" fmla="*/ 2 w 10"/>
                <a:gd name="T15" fmla="*/ 8 h 8"/>
                <a:gd name="T16" fmla="*/ 7 w 10"/>
                <a:gd name="T17" fmla="*/ 5 h 8"/>
                <a:gd name="T18" fmla="*/ 5 w 10"/>
                <a:gd name="T19" fmla="*/ 1 h 8"/>
                <a:gd name="T20" fmla="*/ 3 w 10"/>
                <a:gd name="T21" fmla="*/ 2 h 8"/>
                <a:gd name="T22" fmla="*/ 2 w 10"/>
                <a:gd name="T23" fmla="*/ 6 h 8"/>
                <a:gd name="T24" fmla="*/ 5 w 10"/>
                <a:gd name="T25" fmla="*/ 7 h 8"/>
                <a:gd name="T26" fmla="*/ 6 w 10"/>
                <a:gd name="T27" fmla="*/ 6 h 8"/>
                <a:gd name="T28" fmla="*/ 4 w 10"/>
                <a:gd name="T29" fmla="*/ 2 h 8"/>
                <a:gd name="T30" fmla="*/ 3 w 10"/>
                <a:gd name="T31" fmla="*/ 3 h 8"/>
                <a:gd name="T32" fmla="*/ 5 w 10"/>
                <a:gd name="T33" fmla="*/ 6 h 8"/>
                <a:gd name="T34" fmla="*/ 5 w 10"/>
                <a:gd name="T35" fmla="*/ 7 h 8"/>
                <a:gd name="T36" fmla="*/ 5 w 10"/>
                <a:gd name="T37" fmla="*/ 7 h 8"/>
                <a:gd name="T38" fmla="*/ 7 w 10"/>
                <a:gd name="T39" fmla="*/ 1 h 8"/>
                <a:gd name="T40" fmla="*/ 5 w 10"/>
                <a:gd name="T41" fmla="*/ 1 h 8"/>
                <a:gd name="T42" fmla="*/ 6 w 10"/>
                <a:gd name="T43" fmla="*/ 2 h 8"/>
                <a:gd name="T44" fmla="*/ 6 w 10"/>
                <a:gd name="T45" fmla="*/ 1 h 8"/>
                <a:gd name="T46" fmla="*/ 4 w 10"/>
                <a:gd name="T47" fmla="*/ 6 h 8"/>
                <a:gd name="T48" fmla="*/ 5 w 10"/>
                <a:gd name="T49" fmla="*/ 6 h 8"/>
                <a:gd name="T50" fmla="*/ 5 w 10"/>
                <a:gd name="T51" fmla="*/ 6 h 8"/>
                <a:gd name="T52" fmla="*/ 7 w 10"/>
                <a:gd name="T5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 h="8">
                  <a:moveTo>
                    <a:pt x="7" y="1"/>
                  </a:moveTo>
                  <a:cubicBezTo>
                    <a:pt x="6" y="1"/>
                    <a:pt x="5" y="1"/>
                    <a:pt x="4" y="1"/>
                  </a:cubicBezTo>
                  <a:cubicBezTo>
                    <a:pt x="3" y="2"/>
                    <a:pt x="0" y="5"/>
                    <a:pt x="3" y="6"/>
                  </a:cubicBezTo>
                  <a:cubicBezTo>
                    <a:pt x="4" y="7"/>
                    <a:pt x="4" y="7"/>
                    <a:pt x="5" y="7"/>
                  </a:cubicBezTo>
                  <a:cubicBezTo>
                    <a:pt x="7" y="6"/>
                    <a:pt x="8" y="5"/>
                    <a:pt x="8" y="4"/>
                  </a:cubicBezTo>
                  <a:cubicBezTo>
                    <a:pt x="9" y="2"/>
                    <a:pt x="8" y="1"/>
                    <a:pt x="7" y="1"/>
                  </a:cubicBezTo>
                  <a:cubicBezTo>
                    <a:pt x="4" y="1"/>
                    <a:pt x="2" y="2"/>
                    <a:pt x="1" y="5"/>
                  </a:cubicBezTo>
                  <a:cubicBezTo>
                    <a:pt x="0" y="6"/>
                    <a:pt x="0" y="8"/>
                    <a:pt x="2" y="8"/>
                  </a:cubicBezTo>
                  <a:cubicBezTo>
                    <a:pt x="4" y="8"/>
                    <a:pt x="6" y="6"/>
                    <a:pt x="7" y="5"/>
                  </a:cubicBezTo>
                  <a:cubicBezTo>
                    <a:pt x="9" y="3"/>
                    <a:pt x="8" y="0"/>
                    <a:pt x="5" y="1"/>
                  </a:cubicBezTo>
                  <a:cubicBezTo>
                    <a:pt x="5" y="1"/>
                    <a:pt x="4" y="1"/>
                    <a:pt x="3" y="2"/>
                  </a:cubicBezTo>
                  <a:cubicBezTo>
                    <a:pt x="2" y="3"/>
                    <a:pt x="1" y="4"/>
                    <a:pt x="2" y="6"/>
                  </a:cubicBezTo>
                  <a:cubicBezTo>
                    <a:pt x="2" y="7"/>
                    <a:pt x="4" y="7"/>
                    <a:pt x="5" y="7"/>
                  </a:cubicBezTo>
                  <a:cubicBezTo>
                    <a:pt x="5" y="6"/>
                    <a:pt x="5" y="6"/>
                    <a:pt x="6" y="6"/>
                  </a:cubicBezTo>
                  <a:cubicBezTo>
                    <a:pt x="5" y="5"/>
                    <a:pt x="4" y="4"/>
                    <a:pt x="4" y="2"/>
                  </a:cubicBezTo>
                  <a:cubicBezTo>
                    <a:pt x="4" y="2"/>
                    <a:pt x="3" y="3"/>
                    <a:pt x="3" y="3"/>
                  </a:cubicBezTo>
                  <a:cubicBezTo>
                    <a:pt x="4" y="4"/>
                    <a:pt x="4" y="5"/>
                    <a:pt x="5" y="6"/>
                  </a:cubicBezTo>
                  <a:cubicBezTo>
                    <a:pt x="5" y="7"/>
                    <a:pt x="4" y="7"/>
                    <a:pt x="5" y="7"/>
                  </a:cubicBezTo>
                  <a:cubicBezTo>
                    <a:pt x="5" y="7"/>
                    <a:pt x="5" y="7"/>
                    <a:pt x="5" y="7"/>
                  </a:cubicBezTo>
                  <a:cubicBezTo>
                    <a:pt x="6" y="5"/>
                    <a:pt x="6" y="3"/>
                    <a:pt x="7" y="1"/>
                  </a:cubicBezTo>
                  <a:cubicBezTo>
                    <a:pt x="6" y="1"/>
                    <a:pt x="6" y="1"/>
                    <a:pt x="5" y="1"/>
                  </a:cubicBezTo>
                  <a:cubicBezTo>
                    <a:pt x="6" y="1"/>
                    <a:pt x="6" y="1"/>
                    <a:pt x="6" y="2"/>
                  </a:cubicBezTo>
                  <a:cubicBezTo>
                    <a:pt x="6" y="1"/>
                    <a:pt x="6" y="1"/>
                    <a:pt x="6" y="1"/>
                  </a:cubicBezTo>
                  <a:cubicBezTo>
                    <a:pt x="5" y="3"/>
                    <a:pt x="5" y="5"/>
                    <a:pt x="4" y="6"/>
                  </a:cubicBezTo>
                  <a:cubicBezTo>
                    <a:pt x="5" y="6"/>
                    <a:pt x="5" y="6"/>
                    <a:pt x="5" y="6"/>
                  </a:cubicBezTo>
                  <a:cubicBezTo>
                    <a:pt x="7" y="5"/>
                    <a:pt x="4" y="6"/>
                    <a:pt x="5" y="6"/>
                  </a:cubicBezTo>
                  <a:cubicBezTo>
                    <a:pt x="8" y="6"/>
                    <a:pt x="10" y="0"/>
                    <a:pt x="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32"/>
            <p:cNvSpPr/>
            <p:nvPr/>
          </p:nvSpPr>
          <p:spPr bwMode="auto">
            <a:xfrm>
              <a:off x="2940" y="2194"/>
              <a:ext cx="110" cy="42"/>
            </a:xfrm>
            <a:custGeom>
              <a:avLst/>
              <a:gdLst>
                <a:gd name="T0" fmla="*/ 13 w 61"/>
                <a:gd name="T1" fmla="*/ 22 h 23"/>
                <a:gd name="T2" fmla="*/ 37 w 61"/>
                <a:gd name="T3" fmla="*/ 22 h 23"/>
                <a:gd name="T4" fmla="*/ 53 w 61"/>
                <a:gd name="T5" fmla="*/ 19 h 23"/>
                <a:gd name="T6" fmla="*/ 48 w 61"/>
                <a:gd name="T7" fmla="*/ 2 h 23"/>
                <a:gd name="T8" fmla="*/ 12 w 61"/>
                <a:gd name="T9" fmla="*/ 6 h 23"/>
                <a:gd name="T10" fmla="*/ 10 w 61"/>
                <a:gd name="T11" fmla="*/ 21 h 23"/>
                <a:gd name="T12" fmla="*/ 11 w 61"/>
                <a:gd name="T13" fmla="*/ 15 h 23"/>
                <a:gd name="T14" fmla="*/ 11 w 61"/>
                <a:gd name="T15" fmla="*/ 14 h 23"/>
                <a:gd name="T16" fmla="*/ 16 w 61"/>
                <a:gd name="T17" fmla="*/ 9 h 23"/>
                <a:gd name="T18" fmla="*/ 27 w 61"/>
                <a:gd name="T19" fmla="*/ 7 h 23"/>
                <a:gd name="T20" fmla="*/ 46 w 61"/>
                <a:gd name="T21" fmla="*/ 7 h 23"/>
                <a:gd name="T22" fmla="*/ 48 w 61"/>
                <a:gd name="T23" fmla="*/ 8 h 23"/>
                <a:gd name="T24" fmla="*/ 44 w 61"/>
                <a:gd name="T25" fmla="*/ 17 h 23"/>
                <a:gd name="T26" fmla="*/ 34 w 61"/>
                <a:gd name="T27" fmla="*/ 16 h 23"/>
                <a:gd name="T28" fmla="*/ 14 w 61"/>
                <a:gd name="T29" fmla="*/ 16 h 23"/>
                <a:gd name="T30" fmla="*/ 13 w 61"/>
                <a:gd name="T31"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 h="23">
                  <a:moveTo>
                    <a:pt x="13" y="22"/>
                  </a:moveTo>
                  <a:cubicBezTo>
                    <a:pt x="21" y="22"/>
                    <a:pt x="29" y="21"/>
                    <a:pt x="37" y="22"/>
                  </a:cubicBezTo>
                  <a:cubicBezTo>
                    <a:pt x="43" y="23"/>
                    <a:pt x="48" y="22"/>
                    <a:pt x="53" y="19"/>
                  </a:cubicBezTo>
                  <a:cubicBezTo>
                    <a:pt x="61" y="13"/>
                    <a:pt x="57" y="4"/>
                    <a:pt x="48" y="2"/>
                  </a:cubicBezTo>
                  <a:cubicBezTo>
                    <a:pt x="37" y="0"/>
                    <a:pt x="22" y="0"/>
                    <a:pt x="12" y="6"/>
                  </a:cubicBezTo>
                  <a:cubicBezTo>
                    <a:pt x="7" y="9"/>
                    <a:pt x="0" y="21"/>
                    <a:pt x="10" y="21"/>
                  </a:cubicBezTo>
                  <a:cubicBezTo>
                    <a:pt x="13" y="21"/>
                    <a:pt x="15" y="15"/>
                    <a:pt x="11" y="15"/>
                  </a:cubicBezTo>
                  <a:cubicBezTo>
                    <a:pt x="11" y="15"/>
                    <a:pt x="11" y="14"/>
                    <a:pt x="11" y="14"/>
                  </a:cubicBezTo>
                  <a:cubicBezTo>
                    <a:pt x="12" y="12"/>
                    <a:pt x="14" y="11"/>
                    <a:pt x="16" y="9"/>
                  </a:cubicBezTo>
                  <a:cubicBezTo>
                    <a:pt x="20" y="8"/>
                    <a:pt x="24" y="8"/>
                    <a:pt x="27" y="7"/>
                  </a:cubicBezTo>
                  <a:cubicBezTo>
                    <a:pt x="33" y="6"/>
                    <a:pt x="40" y="7"/>
                    <a:pt x="46" y="7"/>
                  </a:cubicBezTo>
                  <a:cubicBezTo>
                    <a:pt x="47" y="8"/>
                    <a:pt x="47" y="8"/>
                    <a:pt x="48" y="8"/>
                  </a:cubicBezTo>
                  <a:cubicBezTo>
                    <a:pt x="51" y="14"/>
                    <a:pt x="50" y="17"/>
                    <a:pt x="44" y="17"/>
                  </a:cubicBezTo>
                  <a:cubicBezTo>
                    <a:pt x="41" y="17"/>
                    <a:pt x="37" y="16"/>
                    <a:pt x="34" y="16"/>
                  </a:cubicBezTo>
                  <a:cubicBezTo>
                    <a:pt x="28" y="16"/>
                    <a:pt x="21" y="16"/>
                    <a:pt x="14" y="16"/>
                  </a:cubicBezTo>
                  <a:cubicBezTo>
                    <a:pt x="11" y="16"/>
                    <a:pt x="10" y="22"/>
                    <a:pt x="13"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33"/>
            <p:cNvSpPr/>
            <p:nvPr/>
          </p:nvSpPr>
          <p:spPr bwMode="auto">
            <a:xfrm>
              <a:off x="2952" y="2225"/>
              <a:ext cx="15" cy="20"/>
            </a:xfrm>
            <a:custGeom>
              <a:avLst/>
              <a:gdLst>
                <a:gd name="T0" fmla="*/ 3 w 8"/>
                <a:gd name="T1" fmla="*/ 2 h 11"/>
                <a:gd name="T2" fmla="*/ 1 w 8"/>
                <a:gd name="T3" fmla="*/ 6 h 11"/>
                <a:gd name="T4" fmla="*/ 0 w 8"/>
                <a:gd name="T5" fmla="*/ 10 h 11"/>
                <a:gd name="T6" fmla="*/ 4 w 8"/>
                <a:gd name="T7" fmla="*/ 10 h 11"/>
                <a:gd name="T8" fmla="*/ 8 w 8"/>
                <a:gd name="T9" fmla="*/ 3 h 11"/>
                <a:gd name="T10" fmla="*/ 7 w 8"/>
                <a:gd name="T11" fmla="*/ 0 h 11"/>
                <a:gd name="T12" fmla="*/ 3 w 8"/>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8" h="11">
                  <a:moveTo>
                    <a:pt x="3" y="2"/>
                  </a:moveTo>
                  <a:cubicBezTo>
                    <a:pt x="3" y="3"/>
                    <a:pt x="2" y="5"/>
                    <a:pt x="1" y="6"/>
                  </a:cubicBezTo>
                  <a:cubicBezTo>
                    <a:pt x="0" y="7"/>
                    <a:pt x="0" y="9"/>
                    <a:pt x="0" y="10"/>
                  </a:cubicBezTo>
                  <a:cubicBezTo>
                    <a:pt x="1" y="11"/>
                    <a:pt x="3" y="11"/>
                    <a:pt x="4" y="10"/>
                  </a:cubicBezTo>
                  <a:cubicBezTo>
                    <a:pt x="6" y="8"/>
                    <a:pt x="7" y="6"/>
                    <a:pt x="8" y="3"/>
                  </a:cubicBezTo>
                  <a:cubicBezTo>
                    <a:pt x="8" y="2"/>
                    <a:pt x="8" y="1"/>
                    <a:pt x="7" y="0"/>
                  </a:cubicBezTo>
                  <a:cubicBezTo>
                    <a:pt x="5" y="0"/>
                    <a:pt x="4" y="1"/>
                    <a:pt x="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34"/>
            <p:cNvSpPr/>
            <p:nvPr/>
          </p:nvSpPr>
          <p:spPr bwMode="auto">
            <a:xfrm>
              <a:off x="2971" y="2229"/>
              <a:ext cx="10" cy="23"/>
            </a:xfrm>
            <a:custGeom>
              <a:avLst/>
              <a:gdLst>
                <a:gd name="T0" fmla="*/ 1 w 6"/>
                <a:gd name="T1" fmla="*/ 4 h 13"/>
                <a:gd name="T2" fmla="*/ 0 w 6"/>
                <a:gd name="T3" fmla="*/ 11 h 13"/>
                <a:gd name="T4" fmla="*/ 3 w 6"/>
                <a:gd name="T5" fmla="*/ 12 h 13"/>
                <a:gd name="T6" fmla="*/ 5 w 6"/>
                <a:gd name="T7" fmla="*/ 9 h 13"/>
                <a:gd name="T8" fmla="*/ 6 w 6"/>
                <a:gd name="T9" fmla="*/ 2 h 13"/>
                <a:gd name="T10" fmla="*/ 4 w 6"/>
                <a:gd name="T11" fmla="*/ 0 h 13"/>
                <a:gd name="T12" fmla="*/ 1 w 6"/>
                <a:gd name="T13" fmla="*/ 4 h 13"/>
              </a:gdLst>
              <a:ahLst/>
              <a:cxnLst>
                <a:cxn ang="0">
                  <a:pos x="T0" y="T1"/>
                </a:cxn>
                <a:cxn ang="0">
                  <a:pos x="T2" y="T3"/>
                </a:cxn>
                <a:cxn ang="0">
                  <a:pos x="T4" y="T5"/>
                </a:cxn>
                <a:cxn ang="0">
                  <a:pos x="T6" y="T7"/>
                </a:cxn>
                <a:cxn ang="0">
                  <a:pos x="T8" y="T9"/>
                </a:cxn>
                <a:cxn ang="0">
                  <a:pos x="T10" y="T11"/>
                </a:cxn>
                <a:cxn ang="0">
                  <a:pos x="T12" y="T13"/>
                </a:cxn>
              </a:cxnLst>
              <a:rect l="0" t="0" r="r" b="b"/>
              <a:pathLst>
                <a:path w="6" h="13">
                  <a:moveTo>
                    <a:pt x="1" y="4"/>
                  </a:moveTo>
                  <a:cubicBezTo>
                    <a:pt x="1" y="6"/>
                    <a:pt x="0" y="8"/>
                    <a:pt x="0" y="11"/>
                  </a:cubicBezTo>
                  <a:cubicBezTo>
                    <a:pt x="0" y="12"/>
                    <a:pt x="1" y="13"/>
                    <a:pt x="3" y="12"/>
                  </a:cubicBezTo>
                  <a:cubicBezTo>
                    <a:pt x="4" y="12"/>
                    <a:pt x="5" y="11"/>
                    <a:pt x="5" y="9"/>
                  </a:cubicBezTo>
                  <a:cubicBezTo>
                    <a:pt x="5" y="7"/>
                    <a:pt x="6" y="4"/>
                    <a:pt x="6" y="2"/>
                  </a:cubicBezTo>
                  <a:cubicBezTo>
                    <a:pt x="6" y="1"/>
                    <a:pt x="5" y="0"/>
                    <a:pt x="4" y="0"/>
                  </a:cubicBezTo>
                  <a:cubicBezTo>
                    <a:pt x="2" y="1"/>
                    <a:pt x="1" y="2"/>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35"/>
            <p:cNvSpPr/>
            <p:nvPr/>
          </p:nvSpPr>
          <p:spPr bwMode="auto">
            <a:xfrm>
              <a:off x="2991" y="2229"/>
              <a:ext cx="10" cy="20"/>
            </a:xfrm>
            <a:custGeom>
              <a:avLst/>
              <a:gdLst>
                <a:gd name="T0" fmla="*/ 0 w 6"/>
                <a:gd name="T1" fmla="*/ 4 h 11"/>
                <a:gd name="T2" fmla="*/ 0 w 6"/>
                <a:gd name="T3" fmla="*/ 5 h 11"/>
                <a:gd name="T4" fmla="*/ 1 w 6"/>
                <a:gd name="T5" fmla="*/ 7 h 11"/>
                <a:gd name="T6" fmla="*/ 1 w 6"/>
                <a:gd name="T7" fmla="*/ 7 h 11"/>
                <a:gd name="T8" fmla="*/ 1 w 6"/>
                <a:gd name="T9" fmla="*/ 9 h 11"/>
                <a:gd name="T10" fmla="*/ 4 w 6"/>
                <a:gd name="T11" fmla="*/ 10 h 11"/>
                <a:gd name="T12" fmla="*/ 6 w 6"/>
                <a:gd name="T13" fmla="*/ 7 h 11"/>
                <a:gd name="T14" fmla="*/ 4 w 6"/>
                <a:gd name="T15" fmla="*/ 1 h 11"/>
                <a:gd name="T16" fmla="*/ 5 w 6"/>
                <a:gd name="T17" fmla="*/ 3 h 11"/>
                <a:gd name="T18" fmla="*/ 5 w 6"/>
                <a:gd name="T19" fmla="*/ 2 h 11"/>
                <a:gd name="T20" fmla="*/ 3 w 6"/>
                <a:gd name="T21" fmla="*/ 0 h 11"/>
                <a:gd name="T22" fmla="*/ 0 w 6"/>
                <a:gd name="T23"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11">
                  <a:moveTo>
                    <a:pt x="0" y="4"/>
                  </a:moveTo>
                  <a:cubicBezTo>
                    <a:pt x="0" y="4"/>
                    <a:pt x="0" y="4"/>
                    <a:pt x="0" y="5"/>
                  </a:cubicBezTo>
                  <a:cubicBezTo>
                    <a:pt x="0" y="6"/>
                    <a:pt x="1" y="6"/>
                    <a:pt x="1" y="7"/>
                  </a:cubicBezTo>
                  <a:cubicBezTo>
                    <a:pt x="1" y="6"/>
                    <a:pt x="1" y="6"/>
                    <a:pt x="1" y="7"/>
                  </a:cubicBezTo>
                  <a:cubicBezTo>
                    <a:pt x="1" y="7"/>
                    <a:pt x="1" y="8"/>
                    <a:pt x="1" y="9"/>
                  </a:cubicBezTo>
                  <a:cubicBezTo>
                    <a:pt x="1" y="10"/>
                    <a:pt x="2" y="11"/>
                    <a:pt x="4" y="10"/>
                  </a:cubicBezTo>
                  <a:cubicBezTo>
                    <a:pt x="5" y="10"/>
                    <a:pt x="6" y="9"/>
                    <a:pt x="6" y="7"/>
                  </a:cubicBezTo>
                  <a:cubicBezTo>
                    <a:pt x="6" y="5"/>
                    <a:pt x="6" y="2"/>
                    <a:pt x="4" y="1"/>
                  </a:cubicBezTo>
                  <a:cubicBezTo>
                    <a:pt x="4" y="2"/>
                    <a:pt x="5" y="2"/>
                    <a:pt x="5" y="3"/>
                  </a:cubicBezTo>
                  <a:cubicBezTo>
                    <a:pt x="5" y="3"/>
                    <a:pt x="5" y="2"/>
                    <a:pt x="5" y="2"/>
                  </a:cubicBezTo>
                  <a:cubicBezTo>
                    <a:pt x="5" y="1"/>
                    <a:pt x="4" y="0"/>
                    <a:pt x="3" y="0"/>
                  </a:cubicBezTo>
                  <a:cubicBezTo>
                    <a:pt x="1" y="1"/>
                    <a:pt x="0" y="2"/>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36"/>
            <p:cNvSpPr/>
            <p:nvPr/>
          </p:nvSpPr>
          <p:spPr bwMode="auto">
            <a:xfrm>
              <a:off x="3014" y="2225"/>
              <a:ext cx="18" cy="22"/>
            </a:xfrm>
            <a:custGeom>
              <a:avLst/>
              <a:gdLst>
                <a:gd name="T0" fmla="*/ 3 w 10"/>
                <a:gd name="T1" fmla="*/ 7 h 12"/>
                <a:gd name="T2" fmla="*/ 3 w 10"/>
                <a:gd name="T3" fmla="*/ 7 h 12"/>
                <a:gd name="T4" fmla="*/ 4 w 10"/>
                <a:gd name="T5" fmla="*/ 8 h 12"/>
                <a:gd name="T6" fmla="*/ 5 w 10"/>
                <a:gd name="T7" fmla="*/ 11 h 12"/>
                <a:gd name="T8" fmla="*/ 9 w 10"/>
                <a:gd name="T9" fmla="*/ 11 h 12"/>
                <a:gd name="T10" fmla="*/ 10 w 10"/>
                <a:gd name="T11" fmla="*/ 7 h 12"/>
                <a:gd name="T12" fmla="*/ 6 w 10"/>
                <a:gd name="T13" fmla="*/ 1 h 12"/>
                <a:gd name="T14" fmla="*/ 3 w 10"/>
                <a:gd name="T15" fmla="*/ 7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2">
                  <a:moveTo>
                    <a:pt x="3" y="7"/>
                  </a:moveTo>
                  <a:cubicBezTo>
                    <a:pt x="3" y="6"/>
                    <a:pt x="3" y="6"/>
                    <a:pt x="3" y="7"/>
                  </a:cubicBezTo>
                  <a:cubicBezTo>
                    <a:pt x="4" y="7"/>
                    <a:pt x="4" y="8"/>
                    <a:pt x="4" y="8"/>
                  </a:cubicBezTo>
                  <a:cubicBezTo>
                    <a:pt x="5" y="9"/>
                    <a:pt x="5" y="10"/>
                    <a:pt x="5" y="11"/>
                  </a:cubicBezTo>
                  <a:cubicBezTo>
                    <a:pt x="6" y="12"/>
                    <a:pt x="8" y="11"/>
                    <a:pt x="9" y="11"/>
                  </a:cubicBezTo>
                  <a:cubicBezTo>
                    <a:pt x="10" y="10"/>
                    <a:pt x="10" y="8"/>
                    <a:pt x="10" y="7"/>
                  </a:cubicBezTo>
                  <a:cubicBezTo>
                    <a:pt x="9" y="5"/>
                    <a:pt x="8" y="2"/>
                    <a:pt x="6" y="1"/>
                  </a:cubicBezTo>
                  <a:cubicBezTo>
                    <a:pt x="3" y="0"/>
                    <a:pt x="0" y="6"/>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37"/>
            <p:cNvSpPr/>
            <p:nvPr/>
          </p:nvSpPr>
          <p:spPr bwMode="auto">
            <a:xfrm>
              <a:off x="2965" y="2203"/>
              <a:ext cx="33" cy="26"/>
            </a:xfrm>
            <a:custGeom>
              <a:avLst/>
              <a:gdLst>
                <a:gd name="T0" fmla="*/ 16 w 18"/>
                <a:gd name="T1" fmla="*/ 8 h 14"/>
                <a:gd name="T2" fmla="*/ 15 w 18"/>
                <a:gd name="T3" fmla="*/ 5 h 14"/>
                <a:gd name="T4" fmla="*/ 12 w 18"/>
                <a:gd name="T5" fmla="*/ 2 h 14"/>
                <a:gd name="T6" fmla="*/ 3 w 18"/>
                <a:gd name="T7" fmla="*/ 0 h 14"/>
                <a:gd name="T8" fmla="*/ 0 w 18"/>
                <a:gd name="T9" fmla="*/ 4 h 14"/>
                <a:gd name="T10" fmla="*/ 0 w 18"/>
                <a:gd name="T11" fmla="*/ 5 h 14"/>
                <a:gd name="T12" fmla="*/ 3 w 18"/>
                <a:gd name="T13" fmla="*/ 6 h 14"/>
                <a:gd name="T14" fmla="*/ 5 w 18"/>
                <a:gd name="T15" fmla="*/ 3 h 14"/>
                <a:gd name="T16" fmla="*/ 5 w 18"/>
                <a:gd name="T17" fmla="*/ 2 h 14"/>
                <a:gd name="T18" fmla="*/ 2 w 18"/>
                <a:gd name="T19" fmla="*/ 6 h 14"/>
                <a:gd name="T20" fmla="*/ 11 w 18"/>
                <a:gd name="T21" fmla="*/ 8 h 14"/>
                <a:gd name="T22" fmla="*/ 10 w 18"/>
                <a:gd name="T23" fmla="*/ 7 h 14"/>
                <a:gd name="T24" fmla="*/ 11 w 18"/>
                <a:gd name="T25" fmla="*/ 12 h 14"/>
                <a:gd name="T26" fmla="*/ 16 w 18"/>
                <a:gd name="T27" fmla="*/ 8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4">
                  <a:moveTo>
                    <a:pt x="16" y="8"/>
                  </a:moveTo>
                  <a:cubicBezTo>
                    <a:pt x="15" y="7"/>
                    <a:pt x="15" y="6"/>
                    <a:pt x="15" y="5"/>
                  </a:cubicBezTo>
                  <a:cubicBezTo>
                    <a:pt x="15" y="3"/>
                    <a:pt x="13" y="3"/>
                    <a:pt x="12" y="2"/>
                  </a:cubicBezTo>
                  <a:cubicBezTo>
                    <a:pt x="9" y="0"/>
                    <a:pt x="6" y="0"/>
                    <a:pt x="3" y="0"/>
                  </a:cubicBezTo>
                  <a:cubicBezTo>
                    <a:pt x="1" y="0"/>
                    <a:pt x="0" y="2"/>
                    <a:pt x="0" y="4"/>
                  </a:cubicBezTo>
                  <a:cubicBezTo>
                    <a:pt x="0" y="4"/>
                    <a:pt x="0" y="4"/>
                    <a:pt x="0" y="5"/>
                  </a:cubicBezTo>
                  <a:cubicBezTo>
                    <a:pt x="0" y="6"/>
                    <a:pt x="1" y="7"/>
                    <a:pt x="3" y="6"/>
                  </a:cubicBezTo>
                  <a:cubicBezTo>
                    <a:pt x="4" y="6"/>
                    <a:pt x="5" y="5"/>
                    <a:pt x="5" y="3"/>
                  </a:cubicBezTo>
                  <a:cubicBezTo>
                    <a:pt x="5" y="3"/>
                    <a:pt x="5" y="2"/>
                    <a:pt x="5" y="2"/>
                  </a:cubicBezTo>
                  <a:cubicBezTo>
                    <a:pt x="4" y="3"/>
                    <a:pt x="3" y="4"/>
                    <a:pt x="2" y="6"/>
                  </a:cubicBezTo>
                  <a:cubicBezTo>
                    <a:pt x="6" y="6"/>
                    <a:pt x="8" y="6"/>
                    <a:pt x="11" y="8"/>
                  </a:cubicBezTo>
                  <a:cubicBezTo>
                    <a:pt x="11" y="8"/>
                    <a:pt x="10" y="7"/>
                    <a:pt x="10" y="7"/>
                  </a:cubicBezTo>
                  <a:cubicBezTo>
                    <a:pt x="10" y="9"/>
                    <a:pt x="10" y="10"/>
                    <a:pt x="11" y="12"/>
                  </a:cubicBezTo>
                  <a:cubicBezTo>
                    <a:pt x="14" y="14"/>
                    <a:pt x="18" y="10"/>
                    <a:pt x="1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38"/>
            <p:cNvSpPr/>
            <p:nvPr/>
          </p:nvSpPr>
          <p:spPr bwMode="auto">
            <a:xfrm>
              <a:off x="2965" y="2209"/>
              <a:ext cx="13" cy="18"/>
            </a:xfrm>
            <a:custGeom>
              <a:avLst/>
              <a:gdLst>
                <a:gd name="T0" fmla="*/ 5 w 7"/>
                <a:gd name="T1" fmla="*/ 6 h 10"/>
                <a:gd name="T2" fmla="*/ 4 w 7"/>
                <a:gd name="T3" fmla="*/ 7 h 10"/>
                <a:gd name="T4" fmla="*/ 5 w 7"/>
                <a:gd name="T5" fmla="*/ 6 h 10"/>
                <a:gd name="T6" fmla="*/ 6 w 7"/>
                <a:gd name="T7" fmla="*/ 4 h 10"/>
                <a:gd name="T8" fmla="*/ 1 w 7"/>
                <a:gd name="T9" fmla="*/ 4 h 10"/>
                <a:gd name="T10" fmla="*/ 2 w 7"/>
                <a:gd name="T11" fmla="*/ 3 h 10"/>
                <a:gd name="T12" fmla="*/ 1 w 7"/>
                <a:gd name="T13" fmla="*/ 4 h 10"/>
                <a:gd name="T14" fmla="*/ 0 w 7"/>
                <a:gd name="T15" fmla="*/ 6 h 10"/>
                <a:gd name="T16" fmla="*/ 5 w 7"/>
                <a:gd name="T17"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0">
                  <a:moveTo>
                    <a:pt x="5" y="6"/>
                  </a:moveTo>
                  <a:cubicBezTo>
                    <a:pt x="5" y="6"/>
                    <a:pt x="5" y="6"/>
                    <a:pt x="4" y="7"/>
                  </a:cubicBezTo>
                  <a:cubicBezTo>
                    <a:pt x="5" y="6"/>
                    <a:pt x="5" y="6"/>
                    <a:pt x="5" y="6"/>
                  </a:cubicBezTo>
                  <a:cubicBezTo>
                    <a:pt x="6" y="5"/>
                    <a:pt x="6" y="5"/>
                    <a:pt x="6" y="4"/>
                  </a:cubicBezTo>
                  <a:cubicBezTo>
                    <a:pt x="7" y="0"/>
                    <a:pt x="2" y="1"/>
                    <a:pt x="1" y="4"/>
                  </a:cubicBezTo>
                  <a:cubicBezTo>
                    <a:pt x="1" y="4"/>
                    <a:pt x="2" y="3"/>
                    <a:pt x="2" y="3"/>
                  </a:cubicBezTo>
                  <a:cubicBezTo>
                    <a:pt x="2" y="3"/>
                    <a:pt x="1" y="4"/>
                    <a:pt x="1" y="4"/>
                  </a:cubicBezTo>
                  <a:cubicBezTo>
                    <a:pt x="1" y="5"/>
                    <a:pt x="0" y="5"/>
                    <a:pt x="0" y="6"/>
                  </a:cubicBezTo>
                  <a:cubicBezTo>
                    <a:pt x="0" y="10"/>
                    <a:pt x="5" y="9"/>
                    <a:pt x="5"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39"/>
            <p:cNvSpPr/>
            <p:nvPr/>
          </p:nvSpPr>
          <p:spPr bwMode="auto">
            <a:xfrm>
              <a:off x="3050" y="2230"/>
              <a:ext cx="18" cy="13"/>
            </a:xfrm>
            <a:custGeom>
              <a:avLst/>
              <a:gdLst>
                <a:gd name="T0" fmla="*/ 4 w 10"/>
                <a:gd name="T1" fmla="*/ 7 h 7"/>
                <a:gd name="T2" fmla="*/ 6 w 10"/>
                <a:gd name="T3" fmla="*/ 0 h 7"/>
                <a:gd name="T4" fmla="*/ 4 w 10"/>
                <a:gd name="T5" fmla="*/ 7 h 7"/>
              </a:gdLst>
              <a:ahLst/>
              <a:cxnLst>
                <a:cxn ang="0">
                  <a:pos x="T0" y="T1"/>
                </a:cxn>
                <a:cxn ang="0">
                  <a:pos x="T2" y="T3"/>
                </a:cxn>
                <a:cxn ang="0">
                  <a:pos x="T4" y="T5"/>
                </a:cxn>
              </a:cxnLst>
              <a:rect l="0" t="0" r="r" b="b"/>
              <a:pathLst>
                <a:path w="10" h="7">
                  <a:moveTo>
                    <a:pt x="4" y="7"/>
                  </a:moveTo>
                  <a:cubicBezTo>
                    <a:pt x="8" y="7"/>
                    <a:pt x="10" y="0"/>
                    <a:pt x="6" y="0"/>
                  </a:cubicBezTo>
                  <a:cubicBezTo>
                    <a:pt x="2" y="0"/>
                    <a:pt x="0"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40"/>
            <p:cNvSpPr/>
            <p:nvPr/>
          </p:nvSpPr>
          <p:spPr bwMode="auto">
            <a:xfrm>
              <a:off x="3067" y="2230"/>
              <a:ext cx="20" cy="13"/>
            </a:xfrm>
            <a:custGeom>
              <a:avLst/>
              <a:gdLst>
                <a:gd name="T0" fmla="*/ 4 w 11"/>
                <a:gd name="T1" fmla="*/ 7 h 7"/>
                <a:gd name="T2" fmla="*/ 5 w 11"/>
                <a:gd name="T3" fmla="*/ 7 h 7"/>
                <a:gd name="T4" fmla="*/ 7 w 11"/>
                <a:gd name="T5" fmla="*/ 0 h 7"/>
                <a:gd name="T6" fmla="*/ 6 w 11"/>
                <a:gd name="T7" fmla="*/ 0 h 7"/>
                <a:gd name="T8" fmla="*/ 4 w 11"/>
                <a:gd name="T9" fmla="*/ 7 h 7"/>
              </a:gdLst>
              <a:ahLst/>
              <a:cxnLst>
                <a:cxn ang="0">
                  <a:pos x="T0" y="T1"/>
                </a:cxn>
                <a:cxn ang="0">
                  <a:pos x="T2" y="T3"/>
                </a:cxn>
                <a:cxn ang="0">
                  <a:pos x="T4" y="T5"/>
                </a:cxn>
                <a:cxn ang="0">
                  <a:pos x="T6" y="T7"/>
                </a:cxn>
                <a:cxn ang="0">
                  <a:pos x="T8" y="T9"/>
                </a:cxn>
              </a:cxnLst>
              <a:rect l="0" t="0" r="r" b="b"/>
              <a:pathLst>
                <a:path w="11" h="7">
                  <a:moveTo>
                    <a:pt x="4" y="7"/>
                  </a:moveTo>
                  <a:cubicBezTo>
                    <a:pt x="5" y="7"/>
                    <a:pt x="5" y="7"/>
                    <a:pt x="5" y="7"/>
                  </a:cubicBezTo>
                  <a:cubicBezTo>
                    <a:pt x="9" y="7"/>
                    <a:pt x="11" y="0"/>
                    <a:pt x="7" y="0"/>
                  </a:cubicBezTo>
                  <a:cubicBezTo>
                    <a:pt x="6" y="0"/>
                    <a:pt x="6" y="0"/>
                    <a:pt x="6" y="0"/>
                  </a:cubicBezTo>
                  <a:cubicBezTo>
                    <a:pt x="2" y="0"/>
                    <a:pt x="0"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41"/>
            <p:cNvSpPr/>
            <p:nvPr/>
          </p:nvSpPr>
          <p:spPr bwMode="auto">
            <a:xfrm>
              <a:off x="3083" y="2230"/>
              <a:ext cx="18" cy="13"/>
            </a:xfrm>
            <a:custGeom>
              <a:avLst/>
              <a:gdLst>
                <a:gd name="T0" fmla="*/ 4 w 10"/>
                <a:gd name="T1" fmla="*/ 7 h 7"/>
                <a:gd name="T2" fmla="*/ 6 w 10"/>
                <a:gd name="T3" fmla="*/ 0 h 7"/>
                <a:gd name="T4" fmla="*/ 4 w 10"/>
                <a:gd name="T5" fmla="*/ 7 h 7"/>
              </a:gdLst>
              <a:ahLst/>
              <a:cxnLst>
                <a:cxn ang="0">
                  <a:pos x="T0" y="T1"/>
                </a:cxn>
                <a:cxn ang="0">
                  <a:pos x="T2" y="T3"/>
                </a:cxn>
                <a:cxn ang="0">
                  <a:pos x="T4" y="T5"/>
                </a:cxn>
              </a:cxnLst>
              <a:rect l="0" t="0" r="r" b="b"/>
              <a:pathLst>
                <a:path w="10" h="7">
                  <a:moveTo>
                    <a:pt x="4" y="7"/>
                  </a:moveTo>
                  <a:cubicBezTo>
                    <a:pt x="8" y="7"/>
                    <a:pt x="10" y="0"/>
                    <a:pt x="6" y="0"/>
                  </a:cubicBezTo>
                  <a:cubicBezTo>
                    <a:pt x="2" y="0"/>
                    <a:pt x="0"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42"/>
            <p:cNvSpPr/>
            <p:nvPr/>
          </p:nvSpPr>
          <p:spPr bwMode="auto">
            <a:xfrm>
              <a:off x="3094" y="2230"/>
              <a:ext cx="18" cy="13"/>
            </a:xfrm>
            <a:custGeom>
              <a:avLst/>
              <a:gdLst>
                <a:gd name="T0" fmla="*/ 4 w 10"/>
                <a:gd name="T1" fmla="*/ 7 h 7"/>
                <a:gd name="T2" fmla="*/ 6 w 10"/>
                <a:gd name="T3" fmla="*/ 0 h 7"/>
                <a:gd name="T4" fmla="*/ 4 w 10"/>
                <a:gd name="T5" fmla="*/ 7 h 7"/>
              </a:gdLst>
              <a:ahLst/>
              <a:cxnLst>
                <a:cxn ang="0">
                  <a:pos x="T0" y="T1"/>
                </a:cxn>
                <a:cxn ang="0">
                  <a:pos x="T2" y="T3"/>
                </a:cxn>
                <a:cxn ang="0">
                  <a:pos x="T4" y="T5"/>
                </a:cxn>
              </a:cxnLst>
              <a:rect l="0" t="0" r="r" b="b"/>
              <a:pathLst>
                <a:path w="10" h="7">
                  <a:moveTo>
                    <a:pt x="4" y="7"/>
                  </a:moveTo>
                  <a:cubicBezTo>
                    <a:pt x="8" y="7"/>
                    <a:pt x="10" y="0"/>
                    <a:pt x="6" y="0"/>
                  </a:cubicBezTo>
                  <a:cubicBezTo>
                    <a:pt x="2" y="0"/>
                    <a:pt x="0"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43"/>
            <p:cNvSpPr/>
            <p:nvPr/>
          </p:nvSpPr>
          <p:spPr bwMode="auto">
            <a:xfrm>
              <a:off x="3112" y="2230"/>
              <a:ext cx="18" cy="13"/>
            </a:xfrm>
            <a:custGeom>
              <a:avLst/>
              <a:gdLst>
                <a:gd name="T0" fmla="*/ 4 w 10"/>
                <a:gd name="T1" fmla="*/ 7 h 7"/>
                <a:gd name="T2" fmla="*/ 6 w 10"/>
                <a:gd name="T3" fmla="*/ 0 h 7"/>
                <a:gd name="T4" fmla="*/ 4 w 10"/>
                <a:gd name="T5" fmla="*/ 7 h 7"/>
              </a:gdLst>
              <a:ahLst/>
              <a:cxnLst>
                <a:cxn ang="0">
                  <a:pos x="T0" y="T1"/>
                </a:cxn>
                <a:cxn ang="0">
                  <a:pos x="T2" y="T3"/>
                </a:cxn>
                <a:cxn ang="0">
                  <a:pos x="T4" y="T5"/>
                </a:cxn>
              </a:cxnLst>
              <a:rect l="0" t="0" r="r" b="b"/>
              <a:pathLst>
                <a:path w="10" h="7">
                  <a:moveTo>
                    <a:pt x="4" y="7"/>
                  </a:moveTo>
                  <a:cubicBezTo>
                    <a:pt x="8" y="7"/>
                    <a:pt x="10" y="0"/>
                    <a:pt x="6" y="0"/>
                  </a:cubicBezTo>
                  <a:cubicBezTo>
                    <a:pt x="2" y="0"/>
                    <a:pt x="0"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4" name="Freeform 22"/>
          <p:cNvSpPr>
            <a:spLocks noEditPoints="1"/>
          </p:cNvSpPr>
          <p:nvPr/>
        </p:nvSpPr>
        <p:spPr bwMode="auto">
          <a:xfrm>
            <a:off x="4015332" y="965891"/>
            <a:ext cx="4745752" cy="170507"/>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125" name="Group 227"/>
          <p:cNvGrpSpPr>
            <a:grpSpLocks noChangeAspect="1"/>
          </p:cNvGrpSpPr>
          <p:nvPr/>
        </p:nvGrpSpPr>
        <p:grpSpPr bwMode="auto">
          <a:xfrm>
            <a:off x="3209485" y="422067"/>
            <a:ext cx="660947" cy="760937"/>
            <a:chOff x="1024" y="313"/>
            <a:chExt cx="780" cy="898"/>
          </a:xfrm>
          <a:solidFill>
            <a:schemeClr val="tx1">
              <a:lumMod val="75000"/>
              <a:lumOff val="25000"/>
            </a:schemeClr>
          </a:solidFill>
        </p:grpSpPr>
        <p:sp>
          <p:nvSpPr>
            <p:cNvPr id="126"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35" name="文本框 134"/>
          <p:cNvSpPr txBox="1"/>
          <p:nvPr/>
        </p:nvSpPr>
        <p:spPr>
          <a:xfrm>
            <a:off x="4369629" y="302680"/>
            <a:ext cx="4380827" cy="830997"/>
          </a:xfrm>
          <a:prstGeom prst="rect">
            <a:avLst/>
          </a:prstGeom>
          <a:noFill/>
        </p:spPr>
        <p:txBody>
          <a:bodyPr wrap="square" rtlCol="0">
            <a:spAutoFit/>
          </a:bodyPr>
          <a:lstStyle/>
          <a:p>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研究问题定义</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grpSp>
        <p:nvGrpSpPr>
          <p:cNvPr id="138" name="Group 46"/>
          <p:cNvGrpSpPr>
            <a:grpSpLocks noChangeAspect="1"/>
          </p:cNvGrpSpPr>
          <p:nvPr/>
        </p:nvGrpSpPr>
        <p:grpSpPr bwMode="auto">
          <a:xfrm>
            <a:off x="1071653" y="3053832"/>
            <a:ext cx="299606" cy="572219"/>
            <a:chOff x="6072" y="1627"/>
            <a:chExt cx="333" cy="636"/>
          </a:xfrm>
          <a:solidFill>
            <a:schemeClr val="tx1">
              <a:lumMod val="75000"/>
              <a:lumOff val="25000"/>
            </a:schemeClr>
          </a:solidFill>
        </p:grpSpPr>
        <p:sp>
          <p:nvSpPr>
            <p:cNvPr id="140" name="Freeform 47"/>
            <p:cNvSpPr>
              <a:spLocks noEditPoints="1"/>
            </p:cNvSpPr>
            <p:nvPr/>
          </p:nvSpPr>
          <p:spPr bwMode="auto">
            <a:xfrm>
              <a:off x="6173" y="2091"/>
              <a:ext cx="147" cy="172"/>
            </a:xfrm>
            <a:custGeom>
              <a:avLst/>
              <a:gdLst>
                <a:gd name="T0" fmla="*/ 9 w 19"/>
                <a:gd name="T1" fmla="*/ 22 h 23"/>
                <a:gd name="T2" fmla="*/ 9 w 19"/>
                <a:gd name="T3" fmla="*/ 23 h 23"/>
                <a:gd name="T4" fmla="*/ 5 w 19"/>
                <a:gd name="T5" fmla="*/ 8 h 23"/>
                <a:gd name="T6" fmla="*/ 12 w 19"/>
                <a:gd name="T7" fmla="*/ 21 h 23"/>
                <a:gd name="T8" fmla="*/ 9 w 19"/>
                <a:gd name="T9" fmla="*/ 22 h 23"/>
                <a:gd name="T10" fmla="*/ 10 w 19"/>
                <a:gd name="T11" fmla="*/ 16 h 23"/>
                <a:gd name="T12" fmla="*/ 11 w 19"/>
                <a:gd name="T13" fmla="*/ 19 h 23"/>
                <a:gd name="T14" fmla="*/ 12 w 19"/>
                <a:gd name="T15" fmla="*/ 18 h 23"/>
                <a:gd name="T16" fmla="*/ 10 w 19"/>
                <a:gd name="T17" fmla="*/ 9 h 23"/>
                <a:gd name="T18" fmla="*/ 8 w 19"/>
                <a:gd name="T19" fmla="*/ 9 h 23"/>
                <a:gd name="T20" fmla="*/ 10 w 19"/>
                <a:gd name="T21" fmla="*/ 16 h 23"/>
                <a:gd name="T22" fmla="*/ 9 w 19"/>
                <a:gd name="T23" fmla="*/ 19 h 23"/>
                <a:gd name="T24" fmla="*/ 7 w 19"/>
                <a:gd name="T25" fmla="*/ 10 h 23"/>
                <a:gd name="T26" fmla="*/ 5 w 19"/>
                <a:gd name="T27" fmla="*/ 13 h 23"/>
                <a:gd name="T28" fmla="*/ 7 w 19"/>
                <a:gd name="T29" fmla="*/ 14 h 23"/>
                <a:gd name="T30" fmla="*/ 7 w 19"/>
                <a:gd name="T31" fmla="*/ 16 h 23"/>
                <a:gd name="T32" fmla="*/ 9 w 19"/>
                <a:gd name="T33" fmla="*/ 19 h 23"/>
                <a:gd name="T34" fmla="*/ 12 w 19"/>
                <a:gd name="T35" fmla="*/ 12 h 23"/>
                <a:gd name="T36" fmla="*/ 12 w 19"/>
                <a:gd name="T37" fmla="*/ 11 h 23"/>
                <a:gd name="T38" fmla="*/ 12 w 19"/>
                <a:gd name="T39" fmla="*/ 12 h 23"/>
                <a:gd name="T40" fmla="*/ 13 w 19"/>
                <a:gd name="T41" fmla="*/ 14 h 23"/>
                <a:gd name="T42" fmla="*/ 12 w 19"/>
                <a:gd name="T43" fmla="*/ 12 h 23"/>
                <a:gd name="T44" fmla="*/ 13 w 19"/>
                <a:gd name="T45"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3">
                  <a:moveTo>
                    <a:pt x="9" y="22"/>
                  </a:moveTo>
                  <a:cubicBezTo>
                    <a:pt x="8" y="22"/>
                    <a:pt x="10" y="23"/>
                    <a:pt x="9" y="23"/>
                  </a:cubicBezTo>
                  <a:cubicBezTo>
                    <a:pt x="4" y="20"/>
                    <a:pt x="0" y="14"/>
                    <a:pt x="5" y="8"/>
                  </a:cubicBezTo>
                  <a:cubicBezTo>
                    <a:pt x="13" y="0"/>
                    <a:pt x="19" y="17"/>
                    <a:pt x="12" y="21"/>
                  </a:cubicBezTo>
                  <a:cubicBezTo>
                    <a:pt x="11" y="21"/>
                    <a:pt x="10" y="21"/>
                    <a:pt x="9" y="22"/>
                  </a:cubicBezTo>
                  <a:close/>
                  <a:moveTo>
                    <a:pt x="10" y="16"/>
                  </a:moveTo>
                  <a:cubicBezTo>
                    <a:pt x="10" y="17"/>
                    <a:pt x="11" y="17"/>
                    <a:pt x="11" y="19"/>
                  </a:cubicBezTo>
                  <a:cubicBezTo>
                    <a:pt x="12" y="19"/>
                    <a:pt x="12" y="18"/>
                    <a:pt x="12" y="18"/>
                  </a:cubicBezTo>
                  <a:cubicBezTo>
                    <a:pt x="11" y="15"/>
                    <a:pt x="11" y="11"/>
                    <a:pt x="10" y="9"/>
                  </a:cubicBezTo>
                  <a:cubicBezTo>
                    <a:pt x="9" y="10"/>
                    <a:pt x="9" y="8"/>
                    <a:pt x="8" y="9"/>
                  </a:cubicBezTo>
                  <a:cubicBezTo>
                    <a:pt x="7" y="12"/>
                    <a:pt x="10" y="14"/>
                    <a:pt x="10" y="16"/>
                  </a:cubicBezTo>
                  <a:close/>
                  <a:moveTo>
                    <a:pt x="9" y="19"/>
                  </a:moveTo>
                  <a:cubicBezTo>
                    <a:pt x="8" y="16"/>
                    <a:pt x="7" y="13"/>
                    <a:pt x="7" y="10"/>
                  </a:cubicBezTo>
                  <a:cubicBezTo>
                    <a:pt x="5" y="10"/>
                    <a:pt x="5" y="11"/>
                    <a:pt x="5" y="13"/>
                  </a:cubicBezTo>
                  <a:cubicBezTo>
                    <a:pt x="6" y="13"/>
                    <a:pt x="7" y="13"/>
                    <a:pt x="7" y="14"/>
                  </a:cubicBezTo>
                  <a:cubicBezTo>
                    <a:pt x="7" y="15"/>
                    <a:pt x="7" y="15"/>
                    <a:pt x="7" y="16"/>
                  </a:cubicBezTo>
                  <a:cubicBezTo>
                    <a:pt x="8" y="16"/>
                    <a:pt x="8" y="19"/>
                    <a:pt x="9" y="19"/>
                  </a:cubicBezTo>
                  <a:close/>
                  <a:moveTo>
                    <a:pt x="12" y="12"/>
                  </a:moveTo>
                  <a:cubicBezTo>
                    <a:pt x="12" y="11"/>
                    <a:pt x="12" y="11"/>
                    <a:pt x="12" y="11"/>
                  </a:cubicBezTo>
                  <a:cubicBezTo>
                    <a:pt x="12" y="12"/>
                    <a:pt x="12" y="12"/>
                    <a:pt x="12" y="12"/>
                  </a:cubicBezTo>
                  <a:close/>
                  <a:moveTo>
                    <a:pt x="13" y="14"/>
                  </a:moveTo>
                  <a:cubicBezTo>
                    <a:pt x="13" y="14"/>
                    <a:pt x="13" y="12"/>
                    <a:pt x="12" y="12"/>
                  </a:cubicBezTo>
                  <a:cubicBezTo>
                    <a:pt x="12" y="13"/>
                    <a:pt x="12" y="14"/>
                    <a:pt x="1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48"/>
            <p:cNvSpPr>
              <a:spLocks noEditPoints="1"/>
            </p:cNvSpPr>
            <p:nvPr/>
          </p:nvSpPr>
          <p:spPr bwMode="auto">
            <a:xfrm>
              <a:off x="6072" y="1627"/>
              <a:ext cx="333" cy="464"/>
            </a:xfrm>
            <a:custGeom>
              <a:avLst/>
              <a:gdLst>
                <a:gd name="T0" fmla="*/ 29 w 43"/>
                <a:gd name="T1" fmla="*/ 50 h 62"/>
                <a:gd name="T2" fmla="*/ 20 w 43"/>
                <a:gd name="T3" fmla="*/ 62 h 62"/>
                <a:gd name="T4" fmla="*/ 14 w 43"/>
                <a:gd name="T5" fmla="*/ 48 h 62"/>
                <a:gd name="T6" fmla="*/ 15 w 43"/>
                <a:gd name="T7" fmla="*/ 41 h 62"/>
                <a:gd name="T8" fmla="*/ 28 w 43"/>
                <a:gd name="T9" fmla="*/ 31 h 62"/>
                <a:gd name="T10" fmla="*/ 29 w 43"/>
                <a:gd name="T11" fmla="*/ 29 h 62"/>
                <a:gd name="T12" fmla="*/ 20 w 43"/>
                <a:gd name="T13" fmla="*/ 22 h 62"/>
                <a:gd name="T14" fmla="*/ 18 w 43"/>
                <a:gd name="T15" fmla="*/ 29 h 62"/>
                <a:gd name="T16" fmla="*/ 1 w 43"/>
                <a:gd name="T17" fmla="*/ 31 h 62"/>
                <a:gd name="T18" fmla="*/ 0 w 43"/>
                <a:gd name="T19" fmla="*/ 22 h 62"/>
                <a:gd name="T20" fmla="*/ 17 w 43"/>
                <a:gd name="T21" fmla="*/ 3 h 62"/>
                <a:gd name="T22" fmla="*/ 43 w 43"/>
                <a:gd name="T23" fmla="*/ 20 h 62"/>
                <a:gd name="T24" fmla="*/ 31 w 43"/>
                <a:gd name="T25" fmla="*/ 45 h 62"/>
                <a:gd name="T26" fmla="*/ 25 w 43"/>
                <a:gd name="T27" fmla="*/ 5 h 62"/>
                <a:gd name="T28" fmla="*/ 32 w 43"/>
                <a:gd name="T29" fmla="*/ 25 h 62"/>
                <a:gd name="T30" fmla="*/ 34 w 43"/>
                <a:gd name="T31" fmla="*/ 26 h 62"/>
                <a:gd name="T32" fmla="*/ 36 w 43"/>
                <a:gd name="T33" fmla="*/ 37 h 62"/>
                <a:gd name="T34" fmla="*/ 29 w 43"/>
                <a:gd name="T35" fmla="*/ 5 h 62"/>
                <a:gd name="T36" fmla="*/ 25 w 43"/>
                <a:gd name="T37" fmla="*/ 5 h 62"/>
                <a:gd name="T38" fmla="*/ 25 w 43"/>
                <a:gd name="T39" fmla="*/ 17 h 62"/>
                <a:gd name="T40" fmla="*/ 24 w 43"/>
                <a:gd name="T41" fmla="*/ 8 h 62"/>
                <a:gd name="T42" fmla="*/ 23 w 43"/>
                <a:gd name="T43" fmla="*/ 5 h 62"/>
                <a:gd name="T44" fmla="*/ 18 w 43"/>
                <a:gd name="T45" fmla="*/ 5 h 62"/>
                <a:gd name="T46" fmla="*/ 21 w 43"/>
                <a:gd name="T47" fmla="*/ 18 h 62"/>
                <a:gd name="T48" fmla="*/ 18 w 43"/>
                <a:gd name="T49" fmla="*/ 5 h 62"/>
                <a:gd name="T50" fmla="*/ 39 w 43"/>
                <a:gd name="T51" fmla="*/ 30 h 62"/>
                <a:gd name="T52" fmla="*/ 39 w 43"/>
                <a:gd name="T53" fmla="*/ 25 h 62"/>
                <a:gd name="T54" fmla="*/ 36 w 43"/>
                <a:gd name="T55" fmla="*/ 12 h 62"/>
                <a:gd name="T56" fmla="*/ 35 w 43"/>
                <a:gd name="T57" fmla="*/ 9 h 62"/>
                <a:gd name="T58" fmla="*/ 36 w 43"/>
                <a:gd name="T59" fmla="*/ 21 h 62"/>
                <a:gd name="T60" fmla="*/ 14 w 43"/>
                <a:gd name="T61" fmla="*/ 8 h 62"/>
                <a:gd name="T62" fmla="*/ 20 w 43"/>
                <a:gd name="T63" fmla="*/ 20 h 62"/>
                <a:gd name="T64" fmla="*/ 12 w 43"/>
                <a:gd name="T65" fmla="*/ 8 h 62"/>
                <a:gd name="T66" fmla="*/ 11 w 43"/>
                <a:gd name="T67" fmla="*/ 8 h 62"/>
                <a:gd name="T68" fmla="*/ 12 w 43"/>
                <a:gd name="T69" fmla="*/ 16 h 62"/>
                <a:gd name="T70" fmla="*/ 13 w 43"/>
                <a:gd name="T71" fmla="*/ 12 h 62"/>
                <a:gd name="T72" fmla="*/ 7 w 43"/>
                <a:gd name="T73" fmla="*/ 12 h 62"/>
                <a:gd name="T74" fmla="*/ 15 w 43"/>
                <a:gd name="T75" fmla="*/ 29 h 62"/>
                <a:gd name="T76" fmla="*/ 14 w 43"/>
                <a:gd name="T77" fmla="*/ 26 h 62"/>
                <a:gd name="T78" fmla="*/ 7 w 43"/>
                <a:gd name="T79" fmla="*/ 12 h 62"/>
                <a:gd name="T80" fmla="*/ 6 w 43"/>
                <a:gd name="T81" fmla="*/ 17 h 62"/>
                <a:gd name="T82" fmla="*/ 9 w 43"/>
                <a:gd name="T83" fmla="*/ 28 h 62"/>
                <a:gd name="T84" fmla="*/ 10 w 43"/>
                <a:gd name="T85" fmla="*/ 35 h 62"/>
                <a:gd name="T86" fmla="*/ 6 w 43"/>
                <a:gd name="T87" fmla="*/ 14 h 62"/>
                <a:gd name="T88" fmla="*/ 40 w 43"/>
                <a:gd name="T89" fmla="*/ 21 h 62"/>
                <a:gd name="T90" fmla="*/ 39 w 43"/>
                <a:gd name="T91" fmla="*/ 15 h 62"/>
                <a:gd name="T92" fmla="*/ 7 w 43"/>
                <a:gd name="T93" fmla="*/ 34 h 62"/>
                <a:gd name="T94" fmla="*/ 7 w 43"/>
                <a:gd name="T95" fmla="*/ 34 h 62"/>
                <a:gd name="T96" fmla="*/ 31 w 43"/>
                <a:gd name="T97" fmla="*/ 39 h 62"/>
                <a:gd name="T98" fmla="*/ 33 w 43"/>
                <a:gd name="T99" fmla="*/ 30 h 62"/>
                <a:gd name="T100" fmla="*/ 30 w 43"/>
                <a:gd name="T101" fmla="*/ 32 h 62"/>
                <a:gd name="T102" fmla="*/ 32 w 43"/>
                <a:gd name="T103" fmla="*/ 42 h 62"/>
                <a:gd name="T104" fmla="*/ 30 w 43"/>
                <a:gd name="T105" fmla="*/ 43 h 62"/>
                <a:gd name="T106" fmla="*/ 27 w 43"/>
                <a:gd name="T107" fmla="*/ 47 h 62"/>
                <a:gd name="T108" fmla="*/ 25 w 43"/>
                <a:gd name="T109" fmla="*/ 37 h 62"/>
                <a:gd name="T110" fmla="*/ 24 w 43"/>
                <a:gd name="T111" fmla="*/ 51 h 62"/>
                <a:gd name="T112" fmla="*/ 22 w 43"/>
                <a:gd name="T113" fmla="*/ 40 h 62"/>
                <a:gd name="T114" fmla="*/ 18 w 43"/>
                <a:gd name="T115" fmla="*/ 46 h 62"/>
                <a:gd name="T116" fmla="*/ 19 w 43"/>
                <a:gd name="T117" fmla="*/ 55 h 62"/>
                <a:gd name="T118" fmla="*/ 19 w 43"/>
                <a:gd name="T119" fmla="*/ 58 h 62"/>
                <a:gd name="T120" fmla="*/ 23 w 43"/>
                <a:gd name="T121" fmla="*/ 54 h 62"/>
                <a:gd name="T122" fmla="*/ 18 w 43"/>
                <a:gd name="T123" fmla="*/ 4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 h="62">
                  <a:moveTo>
                    <a:pt x="31" y="47"/>
                  </a:moveTo>
                  <a:cubicBezTo>
                    <a:pt x="29" y="47"/>
                    <a:pt x="28" y="49"/>
                    <a:pt x="29" y="50"/>
                  </a:cubicBezTo>
                  <a:cubicBezTo>
                    <a:pt x="25" y="51"/>
                    <a:pt x="25" y="56"/>
                    <a:pt x="25" y="58"/>
                  </a:cubicBezTo>
                  <a:cubicBezTo>
                    <a:pt x="23" y="59"/>
                    <a:pt x="22" y="62"/>
                    <a:pt x="20" y="62"/>
                  </a:cubicBezTo>
                  <a:cubicBezTo>
                    <a:pt x="19" y="62"/>
                    <a:pt x="15" y="58"/>
                    <a:pt x="15" y="55"/>
                  </a:cubicBezTo>
                  <a:cubicBezTo>
                    <a:pt x="14" y="53"/>
                    <a:pt x="14" y="50"/>
                    <a:pt x="14" y="48"/>
                  </a:cubicBezTo>
                  <a:cubicBezTo>
                    <a:pt x="14" y="47"/>
                    <a:pt x="15" y="47"/>
                    <a:pt x="15" y="46"/>
                  </a:cubicBezTo>
                  <a:cubicBezTo>
                    <a:pt x="16" y="44"/>
                    <a:pt x="14" y="42"/>
                    <a:pt x="15" y="41"/>
                  </a:cubicBezTo>
                  <a:cubicBezTo>
                    <a:pt x="16" y="41"/>
                    <a:pt x="17" y="42"/>
                    <a:pt x="16" y="43"/>
                  </a:cubicBezTo>
                  <a:cubicBezTo>
                    <a:pt x="20" y="39"/>
                    <a:pt x="24" y="35"/>
                    <a:pt x="28" y="31"/>
                  </a:cubicBezTo>
                  <a:cubicBezTo>
                    <a:pt x="28" y="30"/>
                    <a:pt x="27" y="30"/>
                    <a:pt x="27" y="29"/>
                  </a:cubicBezTo>
                  <a:cubicBezTo>
                    <a:pt x="28" y="28"/>
                    <a:pt x="29" y="28"/>
                    <a:pt x="29" y="29"/>
                  </a:cubicBezTo>
                  <a:cubicBezTo>
                    <a:pt x="31" y="24"/>
                    <a:pt x="29" y="20"/>
                    <a:pt x="25" y="20"/>
                  </a:cubicBezTo>
                  <a:cubicBezTo>
                    <a:pt x="23" y="20"/>
                    <a:pt x="22" y="22"/>
                    <a:pt x="20" y="22"/>
                  </a:cubicBezTo>
                  <a:cubicBezTo>
                    <a:pt x="20" y="23"/>
                    <a:pt x="19" y="24"/>
                    <a:pt x="18" y="25"/>
                  </a:cubicBezTo>
                  <a:cubicBezTo>
                    <a:pt x="18" y="27"/>
                    <a:pt x="18" y="28"/>
                    <a:pt x="18" y="29"/>
                  </a:cubicBezTo>
                  <a:cubicBezTo>
                    <a:pt x="17" y="33"/>
                    <a:pt x="11" y="41"/>
                    <a:pt x="6" y="37"/>
                  </a:cubicBezTo>
                  <a:cubicBezTo>
                    <a:pt x="5" y="37"/>
                    <a:pt x="2" y="32"/>
                    <a:pt x="1" y="31"/>
                  </a:cubicBezTo>
                  <a:cubicBezTo>
                    <a:pt x="1" y="29"/>
                    <a:pt x="1" y="27"/>
                    <a:pt x="1" y="25"/>
                  </a:cubicBezTo>
                  <a:cubicBezTo>
                    <a:pt x="1" y="24"/>
                    <a:pt x="0" y="23"/>
                    <a:pt x="0" y="22"/>
                  </a:cubicBezTo>
                  <a:cubicBezTo>
                    <a:pt x="1" y="19"/>
                    <a:pt x="2" y="14"/>
                    <a:pt x="4" y="12"/>
                  </a:cubicBezTo>
                  <a:cubicBezTo>
                    <a:pt x="7" y="7"/>
                    <a:pt x="12" y="5"/>
                    <a:pt x="17" y="3"/>
                  </a:cubicBezTo>
                  <a:cubicBezTo>
                    <a:pt x="19" y="3"/>
                    <a:pt x="25" y="0"/>
                    <a:pt x="27" y="2"/>
                  </a:cubicBezTo>
                  <a:cubicBezTo>
                    <a:pt x="37" y="3"/>
                    <a:pt x="42" y="11"/>
                    <a:pt x="43" y="20"/>
                  </a:cubicBezTo>
                  <a:cubicBezTo>
                    <a:pt x="43" y="23"/>
                    <a:pt x="43" y="26"/>
                    <a:pt x="42" y="30"/>
                  </a:cubicBezTo>
                  <a:cubicBezTo>
                    <a:pt x="39" y="36"/>
                    <a:pt x="36" y="42"/>
                    <a:pt x="31" y="45"/>
                  </a:cubicBezTo>
                  <a:cubicBezTo>
                    <a:pt x="31" y="47"/>
                    <a:pt x="31" y="46"/>
                    <a:pt x="31" y="47"/>
                  </a:cubicBezTo>
                  <a:close/>
                  <a:moveTo>
                    <a:pt x="25" y="5"/>
                  </a:moveTo>
                  <a:cubicBezTo>
                    <a:pt x="28" y="11"/>
                    <a:pt x="31" y="17"/>
                    <a:pt x="33" y="24"/>
                  </a:cubicBezTo>
                  <a:cubicBezTo>
                    <a:pt x="32" y="24"/>
                    <a:pt x="32" y="24"/>
                    <a:pt x="32" y="25"/>
                  </a:cubicBezTo>
                  <a:cubicBezTo>
                    <a:pt x="32" y="25"/>
                    <a:pt x="32" y="26"/>
                    <a:pt x="32" y="27"/>
                  </a:cubicBezTo>
                  <a:cubicBezTo>
                    <a:pt x="33" y="27"/>
                    <a:pt x="33" y="26"/>
                    <a:pt x="34" y="26"/>
                  </a:cubicBezTo>
                  <a:cubicBezTo>
                    <a:pt x="34" y="30"/>
                    <a:pt x="35" y="34"/>
                    <a:pt x="35" y="37"/>
                  </a:cubicBezTo>
                  <a:cubicBezTo>
                    <a:pt x="35" y="37"/>
                    <a:pt x="36" y="37"/>
                    <a:pt x="36" y="37"/>
                  </a:cubicBezTo>
                  <a:cubicBezTo>
                    <a:pt x="38" y="36"/>
                    <a:pt x="37" y="34"/>
                    <a:pt x="38" y="32"/>
                  </a:cubicBezTo>
                  <a:cubicBezTo>
                    <a:pt x="35" y="23"/>
                    <a:pt x="33" y="13"/>
                    <a:pt x="29" y="5"/>
                  </a:cubicBezTo>
                  <a:cubicBezTo>
                    <a:pt x="27" y="5"/>
                    <a:pt x="27" y="4"/>
                    <a:pt x="25" y="4"/>
                  </a:cubicBezTo>
                  <a:cubicBezTo>
                    <a:pt x="25" y="5"/>
                    <a:pt x="26" y="6"/>
                    <a:pt x="25" y="5"/>
                  </a:cubicBezTo>
                  <a:close/>
                  <a:moveTo>
                    <a:pt x="21" y="5"/>
                  </a:moveTo>
                  <a:cubicBezTo>
                    <a:pt x="21" y="9"/>
                    <a:pt x="24" y="12"/>
                    <a:pt x="25" y="17"/>
                  </a:cubicBezTo>
                  <a:cubicBezTo>
                    <a:pt x="26" y="18"/>
                    <a:pt x="29" y="19"/>
                    <a:pt x="30" y="20"/>
                  </a:cubicBezTo>
                  <a:cubicBezTo>
                    <a:pt x="29" y="15"/>
                    <a:pt x="26" y="12"/>
                    <a:pt x="24" y="8"/>
                  </a:cubicBezTo>
                  <a:cubicBezTo>
                    <a:pt x="24" y="7"/>
                    <a:pt x="23" y="8"/>
                    <a:pt x="23" y="7"/>
                  </a:cubicBezTo>
                  <a:cubicBezTo>
                    <a:pt x="23" y="7"/>
                    <a:pt x="23" y="6"/>
                    <a:pt x="23" y="5"/>
                  </a:cubicBezTo>
                  <a:cubicBezTo>
                    <a:pt x="22" y="5"/>
                    <a:pt x="21" y="4"/>
                    <a:pt x="21" y="5"/>
                  </a:cubicBezTo>
                  <a:close/>
                  <a:moveTo>
                    <a:pt x="18" y="5"/>
                  </a:moveTo>
                  <a:cubicBezTo>
                    <a:pt x="17" y="5"/>
                    <a:pt x="17" y="6"/>
                    <a:pt x="16" y="6"/>
                  </a:cubicBezTo>
                  <a:cubicBezTo>
                    <a:pt x="18" y="10"/>
                    <a:pt x="20" y="15"/>
                    <a:pt x="21" y="18"/>
                  </a:cubicBezTo>
                  <a:cubicBezTo>
                    <a:pt x="22" y="19"/>
                    <a:pt x="22" y="18"/>
                    <a:pt x="23" y="18"/>
                  </a:cubicBezTo>
                  <a:cubicBezTo>
                    <a:pt x="22" y="13"/>
                    <a:pt x="20" y="9"/>
                    <a:pt x="18" y="5"/>
                  </a:cubicBezTo>
                  <a:close/>
                  <a:moveTo>
                    <a:pt x="36" y="21"/>
                  </a:moveTo>
                  <a:cubicBezTo>
                    <a:pt x="39" y="23"/>
                    <a:pt x="37" y="28"/>
                    <a:pt x="39" y="30"/>
                  </a:cubicBezTo>
                  <a:cubicBezTo>
                    <a:pt x="40" y="28"/>
                    <a:pt x="40" y="26"/>
                    <a:pt x="40" y="25"/>
                  </a:cubicBezTo>
                  <a:cubicBezTo>
                    <a:pt x="40" y="25"/>
                    <a:pt x="39" y="25"/>
                    <a:pt x="39" y="25"/>
                  </a:cubicBezTo>
                  <a:cubicBezTo>
                    <a:pt x="37" y="20"/>
                    <a:pt x="38" y="14"/>
                    <a:pt x="36" y="10"/>
                  </a:cubicBezTo>
                  <a:cubicBezTo>
                    <a:pt x="34" y="11"/>
                    <a:pt x="36" y="12"/>
                    <a:pt x="36" y="12"/>
                  </a:cubicBezTo>
                  <a:cubicBezTo>
                    <a:pt x="35" y="11"/>
                    <a:pt x="35" y="11"/>
                    <a:pt x="34" y="10"/>
                  </a:cubicBezTo>
                  <a:cubicBezTo>
                    <a:pt x="34" y="10"/>
                    <a:pt x="34" y="9"/>
                    <a:pt x="35" y="9"/>
                  </a:cubicBezTo>
                  <a:cubicBezTo>
                    <a:pt x="34" y="8"/>
                    <a:pt x="32" y="6"/>
                    <a:pt x="32" y="6"/>
                  </a:cubicBezTo>
                  <a:cubicBezTo>
                    <a:pt x="33" y="10"/>
                    <a:pt x="36" y="16"/>
                    <a:pt x="36" y="21"/>
                  </a:cubicBezTo>
                  <a:close/>
                  <a:moveTo>
                    <a:pt x="12" y="8"/>
                  </a:moveTo>
                  <a:cubicBezTo>
                    <a:pt x="13" y="8"/>
                    <a:pt x="13" y="8"/>
                    <a:pt x="14" y="8"/>
                  </a:cubicBezTo>
                  <a:cubicBezTo>
                    <a:pt x="16" y="12"/>
                    <a:pt x="16" y="17"/>
                    <a:pt x="19" y="20"/>
                  </a:cubicBezTo>
                  <a:cubicBezTo>
                    <a:pt x="19" y="20"/>
                    <a:pt x="19" y="20"/>
                    <a:pt x="20" y="20"/>
                  </a:cubicBezTo>
                  <a:cubicBezTo>
                    <a:pt x="18" y="15"/>
                    <a:pt x="16" y="12"/>
                    <a:pt x="15" y="6"/>
                  </a:cubicBezTo>
                  <a:cubicBezTo>
                    <a:pt x="14" y="7"/>
                    <a:pt x="13" y="7"/>
                    <a:pt x="12" y="8"/>
                  </a:cubicBezTo>
                  <a:close/>
                  <a:moveTo>
                    <a:pt x="13" y="12"/>
                  </a:moveTo>
                  <a:cubicBezTo>
                    <a:pt x="13" y="10"/>
                    <a:pt x="12" y="8"/>
                    <a:pt x="11" y="8"/>
                  </a:cubicBezTo>
                  <a:cubicBezTo>
                    <a:pt x="10" y="8"/>
                    <a:pt x="9" y="9"/>
                    <a:pt x="9" y="10"/>
                  </a:cubicBezTo>
                  <a:cubicBezTo>
                    <a:pt x="11" y="11"/>
                    <a:pt x="12" y="14"/>
                    <a:pt x="12" y="16"/>
                  </a:cubicBezTo>
                  <a:cubicBezTo>
                    <a:pt x="14" y="17"/>
                    <a:pt x="14" y="22"/>
                    <a:pt x="17" y="24"/>
                  </a:cubicBezTo>
                  <a:cubicBezTo>
                    <a:pt x="17" y="20"/>
                    <a:pt x="14" y="16"/>
                    <a:pt x="13" y="12"/>
                  </a:cubicBezTo>
                  <a:close/>
                  <a:moveTo>
                    <a:pt x="7" y="12"/>
                  </a:moveTo>
                  <a:cubicBezTo>
                    <a:pt x="7" y="12"/>
                    <a:pt x="7" y="11"/>
                    <a:pt x="7" y="12"/>
                  </a:cubicBezTo>
                  <a:cubicBezTo>
                    <a:pt x="8" y="17"/>
                    <a:pt x="11" y="19"/>
                    <a:pt x="12" y="24"/>
                  </a:cubicBezTo>
                  <a:cubicBezTo>
                    <a:pt x="14" y="25"/>
                    <a:pt x="13" y="28"/>
                    <a:pt x="15" y="29"/>
                  </a:cubicBezTo>
                  <a:cubicBezTo>
                    <a:pt x="15" y="28"/>
                    <a:pt x="15" y="27"/>
                    <a:pt x="16" y="26"/>
                  </a:cubicBezTo>
                  <a:cubicBezTo>
                    <a:pt x="15" y="26"/>
                    <a:pt x="14" y="26"/>
                    <a:pt x="14" y="26"/>
                  </a:cubicBezTo>
                  <a:cubicBezTo>
                    <a:pt x="13" y="20"/>
                    <a:pt x="11" y="16"/>
                    <a:pt x="9" y="11"/>
                  </a:cubicBezTo>
                  <a:cubicBezTo>
                    <a:pt x="8" y="11"/>
                    <a:pt x="7" y="11"/>
                    <a:pt x="7" y="12"/>
                  </a:cubicBezTo>
                  <a:close/>
                  <a:moveTo>
                    <a:pt x="5" y="16"/>
                  </a:moveTo>
                  <a:cubicBezTo>
                    <a:pt x="5" y="16"/>
                    <a:pt x="6" y="16"/>
                    <a:pt x="6" y="17"/>
                  </a:cubicBezTo>
                  <a:cubicBezTo>
                    <a:pt x="7" y="22"/>
                    <a:pt x="13" y="27"/>
                    <a:pt x="11" y="32"/>
                  </a:cubicBezTo>
                  <a:cubicBezTo>
                    <a:pt x="10" y="33"/>
                    <a:pt x="10" y="30"/>
                    <a:pt x="9" y="28"/>
                  </a:cubicBezTo>
                  <a:cubicBezTo>
                    <a:pt x="7" y="25"/>
                    <a:pt x="6" y="21"/>
                    <a:pt x="4" y="18"/>
                  </a:cubicBezTo>
                  <a:cubicBezTo>
                    <a:pt x="3" y="24"/>
                    <a:pt x="8" y="29"/>
                    <a:pt x="10" y="35"/>
                  </a:cubicBezTo>
                  <a:cubicBezTo>
                    <a:pt x="12" y="35"/>
                    <a:pt x="13" y="33"/>
                    <a:pt x="13" y="31"/>
                  </a:cubicBezTo>
                  <a:cubicBezTo>
                    <a:pt x="11" y="25"/>
                    <a:pt x="8" y="20"/>
                    <a:pt x="6" y="14"/>
                  </a:cubicBezTo>
                  <a:cubicBezTo>
                    <a:pt x="5" y="15"/>
                    <a:pt x="5" y="15"/>
                    <a:pt x="5" y="16"/>
                  </a:cubicBezTo>
                  <a:close/>
                  <a:moveTo>
                    <a:pt x="40" y="21"/>
                  </a:moveTo>
                  <a:cubicBezTo>
                    <a:pt x="42" y="20"/>
                    <a:pt x="39" y="17"/>
                    <a:pt x="40" y="15"/>
                  </a:cubicBezTo>
                  <a:cubicBezTo>
                    <a:pt x="39" y="15"/>
                    <a:pt x="39" y="15"/>
                    <a:pt x="39" y="15"/>
                  </a:cubicBezTo>
                  <a:cubicBezTo>
                    <a:pt x="39" y="17"/>
                    <a:pt x="39" y="19"/>
                    <a:pt x="40" y="21"/>
                  </a:cubicBezTo>
                  <a:close/>
                  <a:moveTo>
                    <a:pt x="7" y="34"/>
                  </a:moveTo>
                  <a:cubicBezTo>
                    <a:pt x="6" y="31"/>
                    <a:pt x="5" y="27"/>
                    <a:pt x="3" y="25"/>
                  </a:cubicBezTo>
                  <a:cubicBezTo>
                    <a:pt x="2" y="29"/>
                    <a:pt x="5" y="32"/>
                    <a:pt x="7" y="34"/>
                  </a:cubicBezTo>
                  <a:close/>
                  <a:moveTo>
                    <a:pt x="30" y="32"/>
                  </a:moveTo>
                  <a:cubicBezTo>
                    <a:pt x="31" y="34"/>
                    <a:pt x="31" y="36"/>
                    <a:pt x="31" y="39"/>
                  </a:cubicBezTo>
                  <a:cubicBezTo>
                    <a:pt x="33" y="39"/>
                    <a:pt x="31" y="40"/>
                    <a:pt x="33" y="40"/>
                  </a:cubicBezTo>
                  <a:cubicBezTo>
                    <a:pt x="36" y="39"/>
                    <a:pt x="33" y="34"/>
                    <a:pt x="33" y="30"/>
                  </a:cubicBezTo>
                  <a:cubicBezTo>
                    <a:pt x="33" y="29"/>
                    <a:pt x="33" y="28"/>
                    <a:pt x="32" y="27"/>
                  </a:cubicBezTo>
                  <a:cubicBezTo>
                    <a:pt x="32" y="29"/>
                    <a:pt x="31" y="30"/>
                    <a:pt x="30" y="32"/>
                  </a:cubicBezTo>
                  <a:close/>
                  <a:moveTo>
                    <a:pt x="30" y="43"/>
                  </a:moveTo>
                  <a:cubicBezTo>
                    <a:pt x="30" y="43"/>
                    <a:pt x="31" y="42"/>
                    <a:pt x="32" y="42"/>
                  </a:cubicBezTo>
                  <a:cubicBezTo>
                    <a:pt x="30" y="40"/>
                    <a:pt x="30" y="36"/>
                    <a:pt x="28" y="34"/>
                  </a:cubicBezTo>
                  <a:cubicBezTo>
                    <a:pt x="26" y="37"/>
                    <a:pt x="28" y="41"/>
                    <a:pt x="30" y="43"/>
                  </a:cubicBezTo>
                  <a:close/>
                  <a:moveTo>
                    <a:pt x="25" y="44"/>
                  </a:moveTo>
                  <a:cubicBezTo>
                    <a:pt x="26" y="44"/>
                    <a:pt x="26" y="46"/>
                    <a:pt x="27" y="47"/>
                  </a:cubicBezTo>
                  <a:cubicBezTo>
                    <a:pt x="27" y="46"/>
                    <a:pt x="28" y="46"/>
                    <a:pt x="28" y="45"/>
                  </a:cubicBezTo>
                  <a:cubicBezTo>
                    <a:pt x="27" y="43"/>
                    <a:pt x="27" y="39"/>
                    <a:pt x="25" y="37"/>
                  </a:cubicBezTo>
                  <a:cubicBezTo>
                    <a:pt x="22" y="39"/>
                    <a:pt x="26" y="41"/>
                    <a:pt x="25" y="44"/>
                  </a:cubicBezTo>
                  <a:close/>
                  <a:moveTo>
                    <a:pt x="24" y="51"/>
                  </a:moveTo>
                  <a:cubicBezTo>
                    <a:pt x="24" y="51"/>
                    <a:pt x="25" y="49"/>
                    <a:pt x="26" y="48"/>
                  </a:cubicBezTo>
                  <a:cubicBezTo>
                    <a:pt x="24" y="46"/>
                    <a:pt x="24" y="42"/>
                    <a:pt x="22" y="40"/>
                  </a:cubicBezTo>
                  <a:cubicBezTo>
                    <a:pt x="20" y="43"/>
                    <a:pt x="22" y="49"/>
                    <a:pt x="24" y="51"/>
                  </a:cubicBezTo>
                  <a:close/>
                  <a:moveTo>
                    <a:pt x="18" y="46"/>
                  </a:moveTo>
                  <a:cubicBezTo>
                    <a:pt x="18" y="48"/>
                    <a:pt x="20" y="50"/>
                    <a:pt x="19" y="53"/>
                  </a:cubicBezTo>
                  <a:cubicBezTo>
                    <a:pt x="21" y="53"/>
                    <a:pt x="20" y="55"/>
                    <a:pt x="19" y="55"/>
                  </a:cubicBezTo>
                  <a:cubicBezTo>
                    <a:pt x="18" y="54"/>
                    <a:pt x="18" y="51"/>
                    <a:pt x="17" y="49"/>
                  </a:cubicBezTo>
                  <a:cubicBezTo>
                    <a:pt x="16" y="53"/>
                    <a:pt x="19" y="56"/>
                    <a:pt x="19" y="58"/>
                  </a:cubicBezTo>
                  <a:cubicBezTo>
                    <a:pt x="20" y="58"/>
                    <a:pt x="20" y="59"/>
                    <a:pt x="21" y="59"/>
                  </a:cubicBezTo>
                  <a:cubicBezTo>
                    <a:pt x="22" y="58"/>
                    <a:pt x="23" y="56"/>
                    <a:pt x="23" y="54"/>
                  </a:cubicBezTo>
                  <a:cubicBezTo>
                    <a:pt x="21" y="51"/>
                    <a:pt x="21" y="47"/>
                    <a:pt x="19" y="44"/>
                  </a:cubicBezTo>
                  <a:cubicBezTo>
                    <a:pt x="19" y="45"/>
                    <a:pt x="18" y="46"/>
                    <a:pt x="18"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42" name="Group 51"/>
          <p:cNvGrpSpPr>
            <a:grpSpLocks noChangeAspect="1"/>
          </p:cNvGrpSpPr>
          <p:nvPr/>
        </p:nvGrpSpPr>
        <p:grpSpPr bwMode="auto">
          <a:xfrm>
            <a:off x="919051" y="5628387"/>
            <a:ext cx="598837" cy="778735"/>
            <a:chOff x="4441" y="1661"/>
            <a:chExt cx="486" cy="632"/>
          </a:xfrm>
          <a:solidFill>
            <a:schemeClr val="tx1">
              <a:lumMod val="75000"/>
              <a:lumOff val="25000"/>
            </a:schemeClr>
          </a:solidFill>
        </p:grpSpPr>
        <p:sp>
          <p:nvSpPr>
            <p:cNvPr id="144" name="Freeform 52"/>
            <p:cNvSpPr/>
            <p:nvPr/>
          </p:nvSpPr>
          <p:spPr bwMode="auto">
            <a:xfrm>
              <a:off x="4776" y="1713"/>
              <a:ext cx="64" cy="74"/>
            </a:xfrm>
            <a:custGeom>
              <a:avLst/>
              <a:gdLst>
                <a:gd name="T0" fmla="*/ 11 w 11"/>
                <a:gd name="T1" fmla="*/ 2 h 13"/>
                <a:gd name="T2" fmla="*/ 8 w 11"/>
                <a:gd name="T3" fmla="*/ 3 h 13"/>
                <a:gd name="T4" fmla="*/ 4 w 11"/>
                <a:gd name="T5" fmla="*/ 9 h 13"/>
                <a:gd name="T6" fmla="*/ 0 w 11"/>
                <a:gd name="T7" fmla="*/ 11 h 13"/>
                <a:gd name="T8" fmla="*/ 8 w 11"/>
                <a:gd name="T9" fmla="*/ 0 h 13"/>
                <a:gd name="T10" fmla="*/ 11 w 11"/>
                <a:gd name="T11" fmla="*/ 2 h 13"/>
              </a:gdLst>
              <a:ahLst/>
              <a:cxnLst>
                <a:cxn ang="0">
                  <a:pos x="T0" y="T1"/>
                </a:cxn>
                <a:cxn ang="0">
                  <a:pos x="T2" y="T3"/>
                </a:cxn>
                <a:cxn ang="0">
                  <a:pos x="T4" y="T5"/>
                </a:cxn>
                <a:cxn ang="0">
                  <a:pos x="T6" y="T7"/>
                </a:cxn>
                <a:cxn ang="0">
                  <a:pos x="T8" y="T9"/>
                </a:cxn>
                <a:cxn ang="0">
                  <a:pos x="T10" y="T11"/>
                </a:cxn>
              </a:cxnLst>
              <a:rect l="0" t="0" r="r" b="b"/>
              <a:pathLst>
                <a:path w="11" h="13">
                  <a:moveTo>
                    <a:pt x="11" y="2"/>
                  </a:moveTo>
                  <a:cubicBezTo>
                    <a:pt x="10" y="4"/>
                    <a:pt x="9" y="3"/>
                    <a:pt x="8" y="3"/>
                  </a:cubicBezTo>
                  <a:cubicBezTo>
                    <a:pt x="7" y="5"/>
                    <a:pt x="5" y="7"/>
                    <a:pt x="4" y="9"/>
                  </a:cubicBezTo>
                  <a:cubicBezTo>
                    <a:pt x="3" y="10"/>
                    <a:pt x="2" y="13"/>
                    <a:pt x="0" y="11"/>
                  </a:cubicBezTo>
                  <a:cubicBezTo>
                    <a:pt x="2" y="7"/>
                    <a:pt x="6" y="4"/>
                    <a:pt x="8" y="0"/>
                  </a:cubicBezTo>
                  <a:cubicBezTo>
                    <a:pt x="10" y="1"/>
                    <a:pt x="10" y="1"/>
                    <a:pt x="1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53"/>
            <p:cNvSpPr/>
            <p:nvPr/>
          </p:nvSpPr>
          <p:spPr bwMode="auto">
            <a:xfrm>
              <a:off x="4684" y="1661"/>
              <a:ext cx="23" cy="75"/>
            </a:xfrm>
            <a:custGeom>
              <a:avLst/>
              <a:gdLst>
                <a:gd name="T0" fmla="*/ 2 w 4"/>
                <a:gd name="T1" fmla="*/ 0 h 13"/>
                <a:gd name="T2" fmla="*/ 3 w 4"/>
                <a:gd name="T3" fmla="*/ 1 h 13"/>
                <a:gd name="T4" fmla="*/ 4 w 4"/>
                <a:gd name="T5" fmla="*/ 11 h 13"/>
                <a:gd name="T6" fmla="*/ 2 w 4"/>
                <a:gd name="T7" fmla="*/ 13 h 13"/>
                <a:gd name="T8" fmla="*/ 1 w 4"/>
                <a:gd name="T9" fmla="*/ 8 h 13"/>
                <a:gd name="T10" fmla="*/ 2 w 4"/>
                <a:gd name="T11" fmla="*/ 0 h 13"/>
              </a:gdLst>
              <a:ahLst/>
              <a:cxnLst>
                <a:cxn ang="0">
                  <a:pos x="T0" y="T1"/>
                </a:cxn>
                <a:cxn ang="0">
                  <a:pos x="T2" y="T3"/>
                </a:cxn>
                <a:cxn ang="0">
                  <a:pos x="T4" y="T5"/>
                </a:cxn>
                <a:cxn ang="0">
                  <a:pos x="T6" y="T7"/>
                </a:cxn>
                <a:cxn ang="0">
                  <a:pos x="T8" y="T9"/>
                </a:cxn>
                <a:cxn ang="0">
                  <a:pos x="T10" y="T11"/>
                </a:cxn>
              </a:cxnLst>
              <a:rect l="0" t="0" r="r" b="b"/>
              <a:pathLst>
                <a:path w="4" h="13">
                  <a:moveTo>
                    <a:pt x="2" y="0"/>
                  </a:moveTo>
                  <a:cubicBezTo>
                    <a:pt x="2" y="0"/>
                    <a:pt x="3" y="1"/>
                    <a:pt x="3" y="1"/>
                  </a:cubicBezTo>
                  <a:cubicBezTo>
                    <a:pt x="4" y="3"/>
                    <a:pt x="3" y="8"/>
                    <a:pt x="4" y="11"/>
                  </a:cubicBezTo>
                  <a:cubicBezTo>
                    <a:pt x="3" y="12"/>
                    <a:pt x="3" y="12"/>
                    <a:pt x="2" y="13"/>
                  </a:cubicBezTo>
                  <a:cubicBezTo>
                    <a:pt x="1" y="12"/>
                    <a:pt x="1" y="9"/>
                    <a:pt x="1" y="8"/>
                  </a:cubicBezTo>
                  <a:cubicBezTo>
                    <a:pt x="1" y="5"/>
                    <a:pt x="0" y="2"/>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54"/>
            <p:cNvSpPr/>
            <p:nvPr/>
          </p:nvSpPr>
          <p:spPr bwMode="auto">
            <a:xfrm>
              <a:off x="4840" y="1816"/>
              <a:ext cx="75" cy="40"/>
            </a:xfrm>
            <a:custGeom>
              <a:avLst/>
              <a:gdLst>
                <a:gd name="T0" fmla="*/ 13 w 13"/>
                <a:gd name="T1" fmla="*/ 1 h 7"/>
                <a:gd name="T2" fmla="*/ 13 w 13"/>
                <a:gd name="T3" fmla="*/ 3 h 7"/>
                <a:gd name="T4" fmla="*/ 11 w 13"/>
                <a:gd name="T5" fmla="*/ 3 h 7"/>
                <a:gd name="T6" fmla="*/ 4 w 13"/>
                <a:gd name="T7" fmla="*/ 5 h 7"/>
                <a:gd name="T8" fmla="*/ 0 w 13"/>
                <a:gd name="T9" fmla="*/ 6 h 7"/>
                <a:gd name="T10" fmla="*/ 0 w 13"/>
                <a:gd name="T11" fmla="*/ 5 h 7"/>
                <a:gd name="T12" fmla="*/ 12 w 13"/>
                <a:gd name="T13" fmla="*/ 0 h 7"/>
                <a:gd name="T14" fmla="*/ 13 w 13"/>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7">
                  <a:moveTo>
                    <a:pt x="13" y="1"/>
                  </a:moveTo>
                  <a:cubicBezTo>
                    <a:pt x="13" y="2"/>
                    <a:pt x="13" y="2"/>
                    <a:pt x="13" y="3"/>
                  </a:cubicBezTo>
                  <a:cubicBezTo>
                    <a:pt x="12" y="3"/>
                    <a:pt x="11" y="3"/>
                    <a:pt x="11" y="3"/>
                  </a:cubicBezTo>
                  <a:cubicBezTo>
                    <a:pt x="9" y="4"/>
                    <a:pt x="6" y="5"/>
                    <a:pt x="4" y="5"/>
                  </a:cubicBezTo>
                  <a:cubicBezTo>
                    <a:pt x="3" y="6"/>
                    <a:pt x="2" y="7"/>
                    <a:pt x="0" y="6"/>
                  </a:cubicBezTo>
                  <a:cubicBezTo>
                    <a:pt x="0" y="6"/>
                    <a:pt x="0" y="5"/>
                    <a:pt x="0" y="5"/>
                  </a:cubicBezTo>
                  <a:cubicBezTo>
                    <a:pt x="3" y="2"/>
                    <a:pt x="8" y="3"/>
                    <a:pt x="12" y="0"/>
                  </a:cubicBezTo>
                  <a:cubicBezTo>
                    <a:pt x="12" y="1"/>
                    <a:pt x="13" y="1"/>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55"/>
            <p:cNvSpPr/>
            <p:nvPr/>
          </p:nvSpPr>
          <p:spPr bwMode="auto">
            <a:xfrm>
              <a:off x="4533" y="1707"/>
              <a:ext cx="53" cy="63"/>
            </a:xfrm>
            <a:custGeom>
              <a:avLst/>
              <a:gdLst>
                <a:gd name="T0" fmla="*/ 2 w 9"/>
                <a:gd name="T1" fmla="*/ 4 h 11"/>
                <a:gd name="T2" fmla="*/ 2 w 9"/>
                <a:gd name="T3" fmla="*/ 0 h 11"/>
                <a:gd name="T4" fmla="*/ 9 w 9"/>
                <a:gd name="T5" fmla="*/ 9 h 11"/>
                <a:gd name="T6" fmla="*/ 8 w 9"/>
                <a:gd name="T7" fmla="*/ 11 h 11"/>
                <a:gd name="T8" fmla="*/ 3 w 9"/>
                <a:gd name="T9" fmla="*/ 5 h 11"/>
                <a:gd name="T10" fmla="*/ 2 w 9"/>
                <a:gd name="T11" fmla="*/ 6 h 11"/>
                <a:gd name="T12" fmla="*/ 1 w 9"/>
                <a:gd name="T13" fmla="*/ 4 h 11"/>
                <a:gd name="T14" fmla="*/ 2 w 9"/>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1">
                  <a:moveTo>
                    <a:pt x="2" y="4"/>
                  </a:moveTo>
                  <a:cubicBezTo>
                    <a:pt x="1" y="3"/>
                    <a:pt x="0" y="0"/>
                    <a:pt x="2" y="0"/>
                  </a:cubicBezTo>
                  <a:cubicBezTo>
                    <a:pt x="5" y="3"/>
                    <a:pt x="7" y="6"/>
                    <a:pt x="9" y="9"/>
                  </a:cubicBezTo>
                  <a:cubicBezTo>
                    <a:pt x="9" y="10"/>
                    <a:pt x="9" y="10"/>
                    <a:pt x="8" y="11"/>
                  </a:cubicBezTo>
                  <a:cubicBezTo>
                    <a:pt x="5" y="10"/>
                    <a:pt x="6" y="6"/>
                    <a:pt x="3" y="5"/>
                  </a:cubicBezTo>
                  <a:cubicBezTo>
                    <a:pt x="3" y="5"/>
                    <a:pt x="3" y="5"/>
                    <a:pt x="2" y="6"/>
                  </a:cubicBezTo>
                  <a:cubicBezTo>
                    <a:pt x="1" y="5"/>
                    <a:pt x="3" y="4"/>
                    <a:pt x="1" y="4"/>
                  </a:cubicBezTo>
                  <a:cubicBezTo>
                    <a:pt x="2" y="3"/>
                    <a:pt x="2"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56"/>
            <p:cNvSpPr/>
            <p:nvPr/>
          </p:nvSpPr>
          <p:spPr bwMode="auto">
            <a:xfrm>
              <a:off x="4852" y="1937"/>
              <a:ext cx="75" cy="28"/>
            </a:xfrm>
            <a:custGeom>
              <a:avLst/>
              <a:gdLst>
                <a:gd name="T0" fmla="*/ 13 w 13"/>
                <a:gd name="T1" fmla="*/ 2 h 5"/>
                <a:gd name="T2" fmla="*/ 11 w 13"/>
                <a:gd name="T3" fmla="*/ 5 h 5"/>
                <a:gd name="T4" fmla="*/ 0 w 13"/>
                <a:gd name="T5" fmla="*/ 2 h 5"/>
                <a:gd name="T6" fmla="*/ 1 w 13"/>
                <a:gd name="T7" fmla="*/ 1 h 5"/>
                <a:gd name="T8" fmla="*/ 13 w 13"/>
                <a:gd name="T9" fmla="*/ 2 h 5"/>
              </a:gdLst>
              <a:ahLst/>
              <a:cxnLst>
                <a:cxn ang="0">
                  <a:pos x="T0" y="T1"/>
                </a:cxn>
                <a:cxn ang="0">
                  <a:pos x="T2" y="T3"/>
                </a:cxn>
                <a:cxn ang="0">
                  <a:pos x="T4" y="T5"/>
                </a:cxn>
                <a:cxn ang="0">
                  <a:pos x="T6" y="T7"/>
                </a:cxn>
                <a:cxn ang="0">
                  <a:pos x="T8" y="T9"/>
                </a:cxn>
              </a:cxnLst>
              <a:rect l="0" t="0" r="r" b="b"/>
              <a:pathLst>
                <a:path w="13" h="5">
                  <a:moveTo>
                    <a:pt x="13" y="2"/>
                  </a:moveTo>
                  <a:cubicBezTo>
                    <a:pt x="13" y="4"/>
                    <a:pt x="12" y="4"/>
                    <a:pt x="11" y="5"/>
                  </a:cubicBezTo>
                  <a:cubicBezTo>
                    <a:pt x="9" y="1"/>
                    <a:pt x="3" y="4"/>
                    <a:pt x="0" y="2"/>
                  </a:cubicBezTo>
                  <a:cubicBezTo>
                    <a:pt x="0" y="1"/>
                    <a:pt x="1" y="1"/>
                    <a:pt x="1" y="1"/>
                  </a:cubicBezTo>
                  <a:cubicBezTo>
                    <a:pt x="5" y="0"/>
                    <a:pt x="9" y="0"/>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57"/>
            <p:cNvSpPr/>
            <p:nvPr/>
          </p:nvSpPr>
          <p:spPr bwMode="auto">
            <a:xfrm>
              <a:off x="4800" y="2052"/>
              <a:ext cx="52" cy="74"/>
            </a:xfrm>
            <a:custGeom>
              <a:avLst/>
              <a:gdLst>
                <a:gd name="T0" fmla="*/ 8 w 9"/>
                <a:gd name="T1" fmla="*/ 13 h 13"/>
                <a:gd name="T2" fmla="*/ 3 w 9"/>
                <a:gd name="T3" fmla="*/ 5 h 13"/>
                <a:gd name="T4" fmla="*/ 0 w 9"/>
                <a:gd name="T5" fmla="*/ 2 h 13"/>
                <a:gd name="T6" fmla="*/ 8 w 9"/>
                <a:gd name="T7" fmla="*/ 9 h 13"/>
                <a:gd name="T8" fmla="*/ 8 w 9"/>
                <a:gd name="T9" fmla="*/ 13 h 13"/>
              </a:gdLst>
              <a:ahLst/>
              <a:cxnLst>
                <a:cxn ang="0">
                  <a:pos x="T0" y="T1"/>
                </a:cxn>
                <a:cxn ang="0">
                  <a:pos x="T2" y="T3"/>
                </a:cxn>
                <a:cxn ang="0">
                  <a:pos x="T4" y="T5"/>
                </a:cxn>
                <a:cxn ang="0">
                  <a:pos x="T6" y="T7"/>
                </a:cxn>
                <a:cxn ang="0">
                  <a:pos x="T8" y="T9"/>
                </a:cxn>
              </a:cxnLst>
              <a:rect l="0" t="0" r="r" b="b"/>
              <a:pathLst>
                <a:path w="9" h="13">
                  <a:moveTo>
                    <a:pt x="8" y="13"/>
                  </a:moveTo>
                  <a:cubicBezTo>
                    <a:pt x="5" y="11"/>
                    <a:pt x="5" y="8"/>
                    <a:pt x="3" y="5"/>
                  </a:cubicBezTo>
                  <a:cubicBezTo>
                    <a:pt x="2" y="4"/>
                    <a:pt x="1" y="3"/>
                    <a:pt x="0" y="2"/>
                  </a:cubicBezTo>
                  <a:cubicBezTo>
                    <a:pt x="5" y="0"/>
                    <a:pt x="5" y="7"/>
                    <a:pt x="8" y="9"/>
                  </a:cubicBezTo>
                  <a:cubicBezTo>
                    <a:pt x="8" y="10"/>
                    <a:pt x="9" y="12"/>
                    <a:pt x="8"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58"/>
            <p:cNvSpPr/>
            <p:nvPr/>
          </p:nvSpPr>
          <p:spPr bwMode="auto">
            <a:xfrm>
              <a:off x="4447" y="1960"/>
              <a:ext cx="58" cy="34"/>
            </a:xfrm>
            <a:custGeom>
              <a:avLst/>
              <a:gdLst>
                <a:gd name="T0" fmla="*/ 10 w 10"/>
                <a:gd name="T1" fmla="*/ 1 h 6"/>
                <a:gd name="T2" fmla="*/ 8 w 10"/>
                <a:gd name="T3" fmla="*/ 3 h 6"/>
                <a:gd name="T4" fmla="*/ 0 w 10"/>
                <a:gd name="T5" fmla="*/ 6 h 6"/>
                <a:gd name="T6" fmla="*/ 8 w 10"/>
                <a:gd name="T7" fmla="*/ 0 h 6"/>
                <a:gd name="T8" fmla="*/ 10 w 10"/>
                <a:gd name="T9" fmla="*/ 1 h 6"/>
              </a:gdLst>
              <a:ahLst/>
              <a:cxnLst>
                <a:cxn ang="0">
                  <a:pos x="T0" y="T1"/>
                </a:cxn>
                <a:cxn ang="0">
                  <a:pos x="T2" y="T3"/>
                </a:cxn>
                <a:cxn ang="0">
                  <a:pos x="T4" y="T5"/>
                </a:cxn>
                <a:cxn ang="0">
                  <a:pos x="T6" y="T7"/>
                </a:cxn>
                <a:cxn ang="0">
                  <a:pos x="T8" y="T9"/>
                </a:cxn>
              </a:cxnLst>
              <a:rect l="0" t="0" r="r" b="b"/>
              <a:pathLst>
                <a:path w="10" h="6">
                  <a:moveTo>
                    <a:pt x="10" y="1"/>
                  </a:moveTo>
                  <a:cubicBezTo>
                    <a:pt x="9" y="2"/>
                    <a:pt x="9" y="3"/>
                    <a:pt x="8" y="3"/>
                  </a:cubicBezTo>
                  <a:cubicBezTo>
                    <a:pt x="5" y="2"/>
                    <a:pt x="3" y="6"/>
                    <a:pt x="0" y="6"/>
                  </a:cubicBezTo>
                  <a:cubicBezTo>
                    <a:pt x="0" y="2"/>
                    <a:pt x="6" y="2"/>
                    <a:pt x="8" y="0"/>
                  </a:cubicBezTo>
                  <a:cubicBezTo>
                    <a:pt x="9" y="0"/>
                    <a:pt x="10" y="0"/>
                    <a:pt x="1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59"/>
            <p:cNvSpPr>
              <a:spLocks noEditPoints="1"/>
            </p:cNvSpPr>
            <p:nvPr/>
          </p:nvSpPr>
          <p:spPr bwMode="auto">
            <a:xfrm>
              <a:off x="4533" y="1799"/>
              <a:ext cx="307" cy="494"/>
            </a:xfrm>
            <a:custGeom>
              <a:avLst/>
              <a:gdLst>
                <a:gd name="T0" fmla="*/ 30 w 53"/>
                <a:gd name="T1" fmla="*/ 62 h 86"/>
                <a:gd name="T2" fmla="*/ 23 w 53"/>
                <a:gd name="T3" fmla="*/ 80 h 86"/>
                <a:gd name="T4" fmla="*/ 20 w 53"/>
                <a:gd name="T5" fmla="*/ 83 h 86"/>
                <a:gd name="T6" fmla="*/ 18 w 53"/>
                <a:gd name="T7" fmla="*/ 84 h 86"/>
                <a:gd name="T8" fmla="*/ 4 w 53"/>
                <a:gd name="T9" fmla="*/ 81 h 86"/>
                <a:gd name="T10" fmla="*/ 4 w 53"/>
                <a:gd name="T11" fmla="*/ 56 h 86"/>
                <a:gd name="T12" fmla="*/ 7 w 53"/>
                <a:gd name="T13" fmla="*/ 34 h 86"/>
                <a:gd name="T14" fmla="*/ 5 w 53"/>
                <a:gd name="T15" fmla="*/ 14 h 86"/>
                <a:gd name="T16" fmla="*/ 23 w 53"/>
                <a:gd name="T17" fmla="*/ 1 h 86"/>
                <a:gd name="T18" fmla="*/ 39 w 53"/>
                <a:gd name="T19" fmla="*/ 3 h 86"/>
                <a:gd name="T20" fmla="*/ 35 w 53"/>
                <a:gd name="T21" fmla="*/ 46 h 86"/>
                <a:gd name="T22" fmla="*/ 31 w 53"/>
                <a:gd name="T23" fmla="*/ 47 h 86"/>
                <a:gd name="T24" fmla="*/ 49 w 53"/>
                <a:gd name="T25" fmla="*/ 24 h 86"/>
                <a:gd name="T26" fmla="*/ 49 w 53"/>
                <a:gd name="T27" fmla="*/ 17 h 86"/>
                <a:gd name="T28" fmla="*/ 48 w 53"/>
                <a:gd name="T29" fmla="*/ 15 h 86"/>
                <a:gd name="T30" fmla="*/ 29 w 53"/>
                <a:gd name="T31" fmla="*/ 3 h 86"/>
                <a:gd name="T32" fmla="*/ 26 w 53"/>
                <a:gd name="T33" fmla="*/ 2 h 86"/>
                <a:gd name="T34" fmla="*/ 10 w 53"/>
                <a:gd name="T35" fmla="*/ 11 h 86"/>
                <a:gd name="T36" fmla="*/ 6 w 53"/>
                <a:gd name="T37" fmla="*/ 18 h 86"/>
                <a:gd name="T38" fmla="*/ 8 w 53"/>
                <a:gd name="T39" fmla="*/ 30 h 86"/>
                <a:gd name="T40" fmla="*/ 11 w 53"/>
                <a:gd name="T41" fmla="*/ 49 h 86"/>
                <a:gd name="T42" fmla="*/ 15 w 53"/>
                <a:gd name="T43" fmla="*/ 57 h 86"/>
                <a:gd name="T44" fmla="*/ 16 w 53"/>
                <a:gd name="T45" fmla="*/ 22 h 86"/>
                <a:gd name="T46" fmla="*/ 22 w 53"/>
                <a:gd name="T47" fmla="*/ 25 h 86"/>
                <a:gd name="T48" fmla="*/ 29 w 53"/>
                <a:gd name="T49" fmla="*/ 27 h 86"/>
                <a:gd name="T50" fmla="*/ 21 w 53"/>
                <a:gd name="T51" fmla="*/ 59 h 86"/>
                <a:gd name="T52" fmla="*/ 28 w 53"/>
                <a:gd name="T53" fmla="*/ 30 h 86"/>
                <a:gd name="T54" fmla="*/ 19 w 53"/>
                <a:gd name="T55" fmla="*/ 37 h 86"/>
                <a:gd name="T56" fmla="*/ 17 w 53"/>
                <a:gd name="T57" fmla="*/ 54 h 86"/>
                <a:gd name="T58" fmla="*/ 21 w 53"/>
                <a:gd name="T59" fmla="*/ 53 h 86"/>
                <a:gd name="T60" fmla="*/ 30 w 53"/>
                <a:gd name="T61" fmla="*/ 30 h 86"/>
                <a:gd name="T62" fmla="*/ 22 w 53"/>
                <a:gd name="T63" fmla="*/ 64 h 86"/>
                <a:gd name="T64" fmla="*/ 11 w 53"/>
                <a:gd name="T65" fmla="*/ 73 h 86"/>
                <a:gd name="T66" fmla="*/ 11 w 53"/>
                <a:gd name="T67" fmla="*/ 77 h 86"/>
                <a:gd name="T68" fmla="*/ 23 w 53"/>
                <a:gd name="T69" fmla="*/ 65 h 86"/>
                <a:gd name="T70" fmla="*/ 25 w 53"/>
                <a:gd name="T71" fmla="*/ 63 h 86"/>
                <a:gd name="T72" fmla="*/ 8 w 53"/>
                <a:gd name="T73" fmla="*/ 58 h 86"/>
                <a:gd name="T74" fmla="*/ 9 w 53"/>
                <a:gd name="T75" fmla="*/ 61 h 86"/>
                <a:gd name="T76" fmla="*/ 13 w 53"/>
                <a:gd name="T77" fmla="*/ 61 h 86"/>
                <a:gd name="T78" fmla="*/ 10 w 53"/>
                <a:gd name="T79" fmla="*/ 59 h 86"/>
                <a:gd name="T80" fmla="*/ 16 w 53"/>
                <a:gd name="T81" fmla="*/ 62 h 86"/>
                <a:gd name="T82" fmla="*/ 4 w 53"/>
                <a:gd name="T83" fmla="*/ 74 h 86"/>
                <a:gd name="T84" fmla="*/ 16 w 53"/>
                <a:gd name="T85" fmla="*/ 62 h 86"/>
                <a:gd name="T86" fmla="*/ 19 w 53"/>
                <a:gd name="T87" fmla="*/ 64 h 86"/>
                <a:gd name="T88" fmla="*/ 12 w 53"/>
                <a:gd name="T89" fmla="*/ 78 h 86"/>
                <a:gd name="T90" fmla="*/ 14 w 53"/>
                <a:gd name="T91" fmla="*/ 79 h 86"/>
                <a:gd name="T92" fmla="*/ 12 w 53"/>
                <a:gd name="T93" fmla="*/ 78 h 86"/>
                <a:gd name="T94" fmla="*/ 20 w 53"/>
                <a:gd name="T95" fmla="*/ 75 h 86"/>
                <a:gd name="T96" fmla="*/ 15 w 53"/>
                <a:gd name="T97" fmla="*/ 8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3" h="86">
                  <a:moveTo>
                    <a:pt x="27" y="58"/>
                  </a:moveTo>
                  <a:cubicBezTo>
                    <a:pt x="28" y="60"/>
                    <a:pt x="28" y="61"/>
                    <a:pt x="30" y="62"/>
                  </a:cubicBezTo>
                  <a:cubicBezTo>
                    <a:pt x="28" y="66"/>
                    <a:pt x="27" y="70"/>
                    <a:pt x="25" y="74"/>
                  </a:cubicBezTo>
                  <a:cubicBezTo>
                    <a:pt x="24" y="76"/>
                    <a:pt x="24" y="79"/>
                    <a:pt x="23" y="80"/>
                  </a:cubicBezTo>
                  <a:cubicBezTo>
                    <a:pt x="23" y="80"/>
                    <a:pt x="22" y="81"/>
                    <a:pt x="21" y="82"/>
                  </a:cubicBezTo>
                  <a:cubicBezTo>
                    <a:pt x="21" y="82"/>
                    <a:pt x="20" y="83"/>
                    <a:pt x="20" y="83"/>
                  </a:cubicBezTo>
                  <a:cubicBezTo>
                    <a:pt x="20" y="83"/>
                    <a:pt x="19" y="83"/>
                    <a:pt x="19" y="83"/>
                  </a:cubicBezTo>
                  <a:cubicBezTo>
                    <a:pt x="18" y="83"/>
                    <a:pt x="18" y="84"/>
                    <a:pt x="18" y="84"/>
                  </a:cubicBezTo>
                  <a:cubicBezTo>
                    <a:pt x="14" y="86"/>
                    <a:pt x="11" y="84"/>
                    <a:pt x="7" y="83"/>
                  </a:cubicBezTo>
                  <a:cubicBezTo>
                    <a:pt x="6" y="83"/>
                    <a:pt x="5" y="81"/>
                    <a:pt x="4" y="81"/>
                  </a:cubicBezTo>
                  <a:cubicBezTo>
                    <a:pt x="2" y="78"/>
                    <a:pt x="1" y="75"/>
                    <a:pt x="0" y="72"/>
                  </a:cubicBezTo>
                  <a:cubicBezTo>
                    <a:pt x="1" y="66"/>
                    <a:pt x="4" y="60"/>
                    <a:pt x="4" y="56"/>
                  </a:cubicBezTo>
                  <a:cubicBezTo>
                    <a:pt x="5" y="56"/>
                    <a:pt x="6" y="55"/>
                    <a:pt x="7" y="54"/>
                  </a:cubicBezTo>
                  <a:cubicBezTo>
                    <a:pt x="8" y="46"/>
                    <a:pt x="8" y="40"/>
                    <a:pt x="7" y="34"/>
                  </a:cubicBezTo>
                  <a:cubicBezTo>
                    <a:pt x="5" y="30"/>
                    <a:pt x="4" y="28"/>
                    <a:pt x="4" y="24"/>
                  </a:cubicBezTo>
                  <a:cubicBezTo>
                    <a:pt x="3" y="20"/>
                    <a:pt x="4" y="18"/>
                    <a:pt x="5" y="14"/>
                  </a:cubicBezTo>
                  <a:cubicBezTo>
                    <a:pt x="7" y="8"/>
                    <a:pt x="12" y="6"/>
                    <a:pt x="16" y="3"/>
                  </a:cubicBezTo>
                  <a:cubicBezTo>
                    <a:pt x="18" y="3"/>
                    <a:pt x="21" y="0"/>
                    <a:pt x="23" y="1"/>
                  </a:cubicBezTo>
                  <a:cubicBezTo>
                    <a:pt x="24" y="1"/>
                    <a:pt x="24" y="1"/>
                    <a:pt x="25" y="1"/>
                  </a:cubicBezTo>
                  <a:cubicBezTo>
                    <a:pt x="28" y="0"/>
                    <a:pt x="35" y="0"/>
                    <a:pt x="39" y="3"/>
                  </a:cubicBezTo>
                  <a:cubicBezTo>
                    <a:pt x="46" y="8"/>
                    <a:pt x="51" y="15"/>
                    <a:pt x="51" y="23"/>
                  </a:cubicBezTo>
                  <a:cubicBezTo>
                    <a:pt x="53" y="32"/>
                    <a:pt x="43" y="44"/>
                    <a:pt x="35" y="46"/>
                  </a:cubicBezTo>
                  <a:cubicBezTo>
                    <a:pt x="32" y="50"/>
                    <a:pt x="30" y="54"/>
                    <a:pt x="27" y="58"/>
                  </a:cubicBezTo>
                  <a:close/>
                  <a:moveTo>
                    <a:pt x="31" y="47"/>
                  </a:moveTo>
                  <a:cubicBezTo>
                    <a:pt x="38" y="41"/>
                    <a:pt x="47" y="38"/>
                    <a:pt x="49" y="26"/>
                  </a:cubicBezTo>
                  <a:cubicBezTo>
                    <a:pt x="49" y="25"/>
                    <a:pt x="49" y="25"/>
                    <a:pt x="49" y="24"/>
                  </a:cubicBezTo>
                  <a:cubicBezTo>
                    <a:pt x="49" y="22"/>
                    <a:pt x="49" y="21"/>
                    <a:pt x="49" y="19"/>
                  </a:cubicBezTo>
                  <a:cubicBezTo>
                    <a:pt x="48" y="19"/>
                    <a:pt x="49" y="18"/>
                    <a:pt x="49" y="17"/>
                  </a:cubicBezTo>
                  <a:cubicBezTo>
                    <a:pt x="49" y="17"/>
                    <a:pt x="48" y="16"/>
                    <a:pt x="47" y="15"/>
                  </a:cubicBezTo>
                  <a:cubicBezTo>
                    <a:pt x="47" y="15"/>
                    <a:pt x="48" y="15"/>
                    <a:pt x="48" y="15"/>
                  </a:cubicBezTo>
                  <a:cubicBezTo>
                    <a:pt x="47" y="11"/>
                    <a:pt x="39" y="4"/>
                    <a:pt x="34" y="3"/>
                  </a:cubicBezTo>
                  <a:cubicBezTo>
                    <a:pt x="33" y="2"/>
                    <a:pt x="31" y="2"/>
                    <a:pt x="29" y="3"/>
                  </a:cubicBezTo>
                  <a:cubicBezTo>
                    <a:pt x="28" y="2"/>
                    <a:pt x="27" y="2"/>
                    <a:pt x="27" y="1"/>
                  </a:cubicBezTo>
                  <a:cubicBezTo>
                    <a:pt x="26" y="2"/>
                    <a:pt x="27" y="2"/>
                    <a:pt x="26" y="2"/>
                  </a:cubicBezTo>
                  <a:cubicBezTo>
                    <a:pt x="22" y="3"/>
                    <a:pt x="18" y="4"/>
                    <a:pt x="14" y="6"/>
                  </a:cubicBezTo>
                  <a:cubicBezTo>
                    <a:pt x="13" y="7"/>
                    <a:pt x="10" y="10"/>
                    <a:pt x="10" y="11"/>
                  </a:cubicBezTo>
                  <a:cubicBezTo>
                    <a:pt x="8" y="12"/>
                    <a:pt x="9" y="14"/>
                    <a:pt x="8" y="16"/>
                  </a:cubicBezTo>
                  <a:cubicBezTo>
                    <a:pt x="8" y="17"/>
                    <a:pt x="7" y="17"/>
                    <a:pt x="6" y="18"/>
                  </a:cubicBezTo>
                  <a:cubicBezTo>
                    <a:pt x="6" y="20"/>
                    <a:pt x="6" y="25"/>
                    <a:pt x="6" y="26"/>
                  </a:cubicBezTo>
                  <a:cubicBezTo>
                    <a:pt x="7" y="28"/>
                    <a:pt x="8" y="29"/>
                    <a:pt x="8" y="30"/>
                  </a:cubicBezTo>
                  <a:cubicBezTo>
                    <a:pt x="9" y="33"/>
                    <a:pt x="10" y="37"/>
                    <a:pt x="11" y="40"/>
                  </a:cubicBezTo>
                  <a:cubicBezTo>
                    <a:pt x="11" y="43"/>
                    <a:pt x="10" y="46"/>
                    <a:pt x="11" y="49"/>
                  </a:cubicBezTo>
                  <a:cubicBezTo>
                    <a:pt x="9" y="50"/>
                    <a:pt x="10" y="53"/>
                    <a:pt x="9" y="54"/>
                  </a:cubicBezTo>
                  <a:cubicBezTo>
                    <a:pt x="11" y="55"/>
                    <a:pt x="12" y="56"/>
                    <a:pt x="15" y="57"/>
                  </a:cubicBezTo>
                  <a:cubicBezTo>
                    <a:pt x="17" y="49"/>
                    <a:pt x="17" y="42"/>
                    <a:pt x="18" y="34"/>
                  </a:cubicBezTo>
                  <a:cubicBezTo>
                    <a:pt x="18" y="30"/>
                    <a:pt x="17" y="26"/>
                    <a:pt x="16" y="22"/>
                  </a:cubicBezTo>
                  <a:cubicBezTo>
                    <a:pt x="17" y="22"/>
                    <a:pt x="18" y="21"/>
                    <a:pt x="19" y="20"/>
                  </a:cubicBezTo>
                  <a:cubicBezTo>
                    <a:pt x="23" y="21"/>
                    <a:pt x="21" y="23"/>
                    <a:pt x="22" y="25"/>
                  </a:cubicBezTo>
                  <a:cubicBezTo>
                    <a:pt x="24" y="25"/>
                    <a:pt x="25" y="23"/>
                    <a:pt x="27" y="24"/>
                  </a:cubicBezTo>
                  <a:cubicBezTo>
                    <a:pt x="28" y="25"/>
                    <a:pt x="28" y="26"/>
                    <a:pt x="29" y="27"/>
                  </a:cubicBezTo>
                  <a:cubicBezTo>
                    <a:pt x="31" y="26"/>
                    <a:pt x="34" y="24"/>
                    <a:pt x="36" y="27"/>
                  </a:cubicBezTo>
                  <a:cubicBezTo>
                    <a:pt x="29" y="37"/>
                    <a:pt x="21" y="47"/>
                    <a:pt x="21" y="59"/>
                  </a:cubicBezTo>
                  <a:cubicBezTo>
                    <a:pt x="27" y="59"/>
                    <a:pt x="27" y="51"/>
                    <a:pt x="31" y="47"/>
                  </a:cubicBezTo>
                  <a:close/>
                  <a:moveTo>
                    <a:pt x="28" y="30"/>
                  </a:moveTo>
                  <a:cubicBezTo>
                    <a:pt x="26" y="26"/>
                    <a:pt x="23" y="28"/>
                    <a:pt x="21" y="28"/>
                  </a:cubicBezTo>
                  <a:cubicBezTo>
                    <a:pt x="21" y="31"/>
                    <a:pt x="20" y="34"/>
                    <a:pt x="19" y="37"/>
                  </a:cubicBezTo>
                  <a:cubicBezTo>
                    <a:pt x="19" y="38"/>
                    <a:pt x="20" y="40"/>
                    <a:pt x="19" y="42"/>
                  </a:cubicBezTo>
                  <a:cubicBezTo>
                    <a:pt x="19" y="46"/>
                    <a:pt x="18" y="50"/>
                    <a:pt x="17" y="54"/>
                  </a:cubicBezTo>
                  <a:cubicBezTo>
                    <a:pt x="17" y="56"/>
                    <a:pt x="15" y="59"/>
                    <a:pt x="18" y="59"/>
                  </a:cubicBezTo>
                  <a:cubicBezTo>
                    <a:pt x="18" y="57"/>
                    <a:pt x="19" y="55"/>
                    <a:pt x="21" y="53"/>
                  </a:cubicBezTo>
                  <a:cubicBezTo>
                    <a:pt x="21" y="52"/>
                    <a:pt x="21" y="51"/>
                    <a:pt x="21" y="51"/>
                  </a:cubicBezTo>
                  <a:cubicBezTo>
                    <a:pt x="24" y="45"/>
                    <a:pt x="26" y="36"/>
                    <a:pt x="30" y="30"/>
                  </a:cubicBezTo>
                  <a:cubicBezTo>
                    <a:pt x="29" y="29"/>
                    <a:pt x="28" y="30"/>
                    <a:pt x="28" y="30"/>
                  </a:cubicBezTo>
                  <a:close/>
                  <a:moveTo>
                    <a:pt x="22" y="64"/>
                  </a:moveTo>
                  <a:cubicBezTo>
                    <a:pt x="19" y="68"/>
                    <a:pt x="16" y="70"/>
                    <a:pt x="13" y="73"/>
                  </a:cubicBezTo>
                  <a:cubicBezTo>
                    <a:pt x="12" y="73"/>
                    <a:pt x="12" y="74"/>
                    <a:pt x="11" y="73"/>
                  </a:cubicBezTo>
                  <a:cubicBezTo>
                    <a:pt x="11" y="76"/>
                    <a:pt x="7" y="76"/>
                    <a:pt x="6" y="80"/>
                  </a:cubicBezTo>
                  <a:cubicBezTo>
                    <a:pt x="8" y="81"/>
                    <a:pt x="10" y="79"/>
                    <a:pt x="11" y="77"/>
                  </a:cubicBezTo>
                  <a:cubicBezTo>
                    <a:pt x="13" y="75"/>
                    <a:pt x="15" y="72"/>
                    <a:pt x="17" y="70"/>
                  </a:cubicBezTo>
                  <a:cubicBezTo>
                    <a:pt x="19" y="69"/>
                    <a:pt x="21" y="67"/>
                    <a:pt x="23" y="65"/>
                  </a:cubicBezTo>
                  <a:cubicBezTo>
                    <a:pt x="24" y="65"/>
                    <a:pt x="25" y="65"/>
                    <a:pt x="25" y="64"/>
                  </a:cubicBezTo>
                  <a:cubicBezTo>
                    <a:pt x="25" y="64"/>
                    <a:pt x="25" y="63"/>
                    <a:pt x="25" y="63"/>
                  </a:cubicBezTo>
                  <a:cubicBezTo>
                    <a:pt x="24" y="64"/>
                    <a:pt x="23" y="65"/>
                    <a:pt x="22" y="64"/>
                  </a:cubicBezTo>
                  <a:close/>
                  <a:moveTo>
                    <a:pt x="8" y="58"/>
                  </a:moveTo>
                  <a:cubicBezTo>
                    <a:pt x="7" y="59"/>
                    <a:pt x="8" y="59"/>
                    <a:pt x="7" y="60"/>
                  </a:cubicBezTo>
                  <a:cubicBezTo>
                    <a:pt x="8" y="61"/>
                    <a:pt x="9" y="60"/>
                    <a:pt x="9" y="61"/>
                  </a:cubicBezTo>
                  <a:cubicBezTo>
                    <a:pt x="6" y="63"/>
                    <a:pt x="4" y="65"/>
                    <a:pt x="3" y="68"/>
                  </a:cubicBezTo>
                  <a:cubicBezTo>
                    <a:pt x="7" y="67"/>
                    <a:pt x="10" y="64"/>
                    <a:pt x="13" y="61"/>
                  </a:cubicBezTo>
                  <a:cubicBezTo>
                    <a:pt x="12" y="59"/>
                    <a:pt x="11" y="60"/>
                    <a:pt x="10" y="60"/>
                  </a:cubicBezTo>
                  <a:cubicBezTo>
                    <a:pt x="10" y="60"/>
                    <a:pt x="10" y="59"/>
                    <a:pt x="10" y="59"/>
                  </a:cubicBezTo>
                  <a:cubicBezTo>
                    <a:pt x="9" y="58"/>
                    <a:pt x="9" y="58"/>
                    <a:pt x="8" y="58"/>
                  </a:cubicBezTo>
                  <a:close/>
                  <a:moveTo>
                    <a:pt x="16" y="62"/>
                  </a:moveTo>
                  <a:cubicBezTo>
                    <a:pt x="12" y="65"/>
                    <a:pt x="9" y="67"/>
                    <a:pt x="6" y="69"/>
                  </a:cubicBezTo>
                  <a:cubicBezTo>
                    <a:pt x="5" y="72"/>
                    <a:pt x="1" y="73"/>
                    <a:pt x="4" y="74"/>
                  </a:cubicBezTo>
                  <a:cubicBezTo>
                    <a:pt x="8" y="70"/>
                    <a:pt x="14" y="67"/>
                    <a:pt x="17" y="63"/>
                  </a:cubicBezTo>
                  <a:cubicBezTo>
                    <a:pt x="17" y="62"/>
                    <a:pt x="16" y="62"/>
                    <a:pt x="16" y="62"/>
                  </a:cubicBezTo>
                  <a:close/>
                  <a:moveTo>
                    <a:pt x="5" y="77"/>
                  </a:moveTo>
                  <a:cubicBezTo>
                    <a:pt x="10" y="74"/>
                    <a:pt x="15" y="69"/>
                    <a:pt x="19" y="64"/>
                  </a:cubicBezTo>
                  <a:cubicBezTo>
                    <a:pt x="14" y="68"/>
                    <a:pt x="9" y="72"/>
                    <a:pt x="5" y="77"/>
                  </a:cubicBezTo>
                  <a:close/>
                  <a:moveTo>
                    <a:pt x="12" y="78"/>
                  </a:moveTo>
                  <a:cubicBezTo>
                    <a:pt x="12" y="79"/>
                    <a:pt x="11" y="80"/>
                    <a:pt x="10" y="81"/>
                  </a:cubicBezTo>
                  <a:cubicBezTo>
                    <a:pt x="13" y="82"/>
                    <a:pt x="13" y="80"/>
                    <a:pt x="14" y="79"/>
                  </a:cubicBezTo>
                  <a:cubicBezTo>
                    <a:pt x="17" y="75"/>
                    <a:pt x="23" y="72"/>
                    <a:pt x="23" y="68"/>
                  </a:cubicBezTo>
                  <a:cubicBezTo>
                    <a:pt x="19" y="70"/>
                    <a:pt x="16" y="76"/>
                    <a:pt x="12" y="78"/>
                  </a:cubicBezTo>
                  <a:close/>
                  <a:moveTo>
                    <a:pt x="15" y="82"/>
                  </a:moveTo>
                  <a:cubicBezTo>
                    <a:pt x="16" y="80"/>
                    <a:pt x="21" y="78"/>
                    <a:pt x="20" y="75"/>
                  </a:cubicBezTo>
                  <a:cubicBezTo>
                    <a:pt x="20" y="75"/>
                    <a:pt x="20" y="75"/>
                    <a:pt x="20" y="75"/>
                  </a:cubicBezTo>
                  <a:cubicBezTo>
                    <a:pt x="19" y="78"/>
                    <a:pt x="14" y="79"/>
                    <a:pt x="15"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60"/>
            <p:cNvSpPr/>
            <p:nvPr/>
          </p:nvSpPr>
          <p:spPr bwMode="auto">
            <a:xfrm>
              <a:off x="4441" y="1828"/>
              <a:ext cx="69" cy="51"/>
            </a:xfrm>
            <a:custGeom>
              <a:avLst/>
              <a:gdLst>
                <a:gd name="T0" fmla="*/ 12 w 12"/>
                <a:gd name="T1" fmla="*/ 5 h 9"/>
                <a:gd name="T2" fmla="*/ 1 w 12"/>
                <a:gd name="T3" fmla="*/ 5 h 9"/>
                <a:gd name="T4" fmla="*/ 0 w 12"/>
                <a:gd name="T5" fmla="*/ 4 h 9"/>
                <a:gd name="T6" fmla="*/ 12 w 12"/>
                <a:gd name="T7" fmla="*/ 5 h 9"/>
              </a:gdLst>
              <a:ahLst/>
              <a:cxnLst>
                <a:cxn ang="0">
                  <a:pos x="T0" y="T1"/>
                </a:cxn>
                <a:cxn ang="0">
                  <a:pos x="T2" y="T3"/>
                </a:cxn>
                <a:cxn ang="0">
                  <a:pos x="T4" y="T5"/>
                </a:cxn>
                <a:cxn ang="0">
                  <a:pos x="T6" y="T7"/>
                </a:cxn>
              </a:cxnLst>
              <a:rect l="0" t="0" r="r" b="b"/>
              <a:pathLst>
                <a:path w="12" h="9">
                  <a:moveTo>
                    <a:pt x="12" y="5"/>
                  </a:moveTo>
                  <a:cubicBezTo>
                    <a:pt x="10" y="9"/>
                    <a:pt x="4" y="4"/>
                    <a:pt x="1" y="5"/>
                  </a:cubicBezTo>
                  <a:cubicBezTo>
                    <a:pt x="1" y="4"/>
                    <a:pt x="0" y="4"/>
                    <a:pt x="0" y="4"/>
                  </a:cubicBezTo>
                  <a:cubicBezTo>
                    <a:pt x="2" y="0"/>
                    <a:pt x="7" y="3"/>
                    <a:pt x="1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2025425" y="1799990"/>
            <a:ext cx="3796609" cy="584775"/>
          </a:xfrm>
          <a:prstGeom prst="rect">
            <a:avLst/>
          </a:prstGeom>
          <a:noFill/>
        </p:spPr>
        <p:txBody>
          <a:bodyPr wrap="square" rtlCol="0">
            <a:spAutoFit/>
          </a:bodyPr>
          <a:lstStyle/>
          <a:p>
            <a:r>
              <a:rPr lang="zh-CN" altLang="en-US" sz="3200" dirty="0">
                <a:latin typeface="Aa花语·满天星守望 (非商业使用)" panose="02010600010101010101" pitchFamily="2" charset="-122"/>
                <a:ea typeface="Aa花语·满天星守望 (非商业使用)" panose="02010600010101010101" pitchFamily="2" charset="-122"/>
              </a:rPr>
              <a:t>任意给定一张图片</a:t>
            </a:r>
            <a:endParaRPr lang="zh-CN" altLang="en-US" sz="3200" dirty="0">
              <a:latin typeface="Aa花语·满天星守望 (非商业使用)" panose="02010600010101010101" pitchFamily="2" charset="-122"/>
              <a:ea typeface="Aa花语·满天星守望 (非商业使用)" panose="02010600010101010101" pitchFamily="2" charset="-122"/>
            </a:endParaRPr>
          </a:p>
        </p:txBody>
      </p:sp>
      <p:sp>
        <p:nvSpPr>
          <p:cNvPr id="5" name="文本框 4"/>
          <p:cNvSpPr txBox="1"/>
          <p:nvPr/>
        </p:nvSpPr>
        <p:spPr>
          <a:xfrm>
            <a:off x="2021576" y="3025651"/>
            <a:ext cx="4999107" cy="584775"/>
          </a:xfrm>
          <a:prstGeom prst="rect">
            <a:avLst/>
          </a:prstGeom>
          <a:noFill/>
        </p:spPr>
        <p:txBody>
          <a:bodyPr wrap="square" rtlCol="0">
            <a:spAutoFit/>
          </a:bodyPr>
          <a:lstStyle/>
          <a:p>
            <a:r>
              <a:rPr lang="zh-CN" altLang="en-US" sz="3200" dirty="0">
                <a:latin typeface="Aa花语·满天星守望 (非商业使用)" panose="02010600010101010101" pitchFamily="2" charset="-122"/>
                <a:ea typeface="Aa花语·满天星守望 (非商业使用)" panose="02010600010101010101" pitchFamily="2" charset="-122"/>
              </a:rPr>
              <a:t>检测出图片中的明显物体</a:t>
            </a:r>
            <a:endParaRPr lang="zh-CN" altLang="en-US" sz="3200" dirty="0">
              <a:latin typeface="Aa花语·满天星守望 (非商业使用)" panose="02010600010101010101" pitchFamily="2" charset="-122"/>
              <a:ea typeface="Aa花语·满天星守望 (非商业使用)" panose="02010600010101010101" pitchFamily="2" charset="-122"/>
            </a:endParaRPr>
          </a:p>
        </p:txBody>
      </p:sp>
      <p:sp>
        <p:nvSpPr>
          <p:cNvPr id="136" name="Freeform 86"/>
          <p:cNvSpPr>
            <a:spLocks noEditPoints="1"/>
          </p:cNvSpPr>
          <p:nvPr/>
        </p:nvSpPr>
        <p:spPr bwMode="auto">
          <a:xfrm>
            <a:off x="707454" y="4102562"/>
            <a:ext cx="1022033" cy="1046000"/>
          </a:xfrm>
          <a:custGeom>
            <a:avLst/>
            <a:gdLst/>
            <a:ahLst/>
            <a:cxnLst>
              <a:cxn ang="0">
                <a:pos x="303" y="104"/>
              </a:cxn>
              <a:cxn ang="0">
                <a:pos x="288" y="65"/>
              </a:cxn>
              <a:cxn ang="0">
                <a:pos x="259" y="35"/>
              </a:cxn>
              <a:cxn ang="0">
                <a:pos x="223" y="13"/>
              </a:cxn>
              <a:cxn ang="0">
                <a:pos x="182" y="2"/>
              </a:cxn>
              <a:cxn ang="0">
                <a:pos x="141" y="2"/>
              </a:cxn>
              <a:cxn ang="0">
                <a:pos x="113" y="9"/>
              </a:cxn>
              <a:cxn ang="0">
                <a:pos x="72" y="29"/>
              </a:cxn>
              <a:cxn ang="0">
                <a:pos x="36" y="61"/>
              </a:cxn>
              <a:cxn ang="0">
                <a:pos x="11" y="98"/>
              </a:cxn>
              <a:cxn ang="0">
                <a:pos x="0" y="141"/>
              </a:cxn>
              <a:cxn ang="0">
                <a:pos x="4" y="171"/>
              </a:cxn>
              <a:cxn ang="0">
                <a:pos x="28" y="208"/>
              </a:cxn>
              <a:cxn ang="0">
                <a:pos x="65" y="237"/>
              </a:cxn>
              <a:cxn ang="0">
                <a:pos x="93" y="250"/>
              </a:cxn>
              <a:cxn ang="0">
                <a:pos x="141" y="256"/>
              </a:cxn>
              <a:cxn ang="0">
                <a:pos x="167" y="261"/>
              </a:cxn>
              <a:cxn ang="0">
                <a:pos x="168" y="262"/>
              </a:cxn>
              <a:cxn ang="0">
                <a:pos x="190" y="265"/>
              </a:cxn>
              <a:cxn ang="0">
                <a:pos x="225" y="252"/>
              </a:cxn>
              <a:cxn ang="0">
                <a:pos x="255" y="233"/>
              </a:cxn>
              <a:cxn ang="0">
                <a:pos x="285" y="196"/>
              </a:cxn>
              <a:cxn ang="0">
                <a:pos x="303" y="150"/>
              </a:cxn>
              <a:cxn ang="0">
                <a:pos x="306" y="119"/>
              </a:cxn>
              <a:cxn ang="0">
                <a:pos x="266" y="212"/>
              </a:cxn>
              <a:cxn ang="0">
                <a:pos x="240" y="237"/>
              </a:cxn>
              <a:cxn ang="0">
                <a:pos x="207" y="254"/>
              </a:cxn>
              <a:cxn ang="0">
                <a:pos x="203" y="254"/>
              </a:cxn>
              <a:cxn ang="0">
                <a:pos x="211" y="248"/>
              </a:cxn>
              <a:cxn ang="0">
                <a:pos x="208" y="245"/>
              </a:cxn>
              <a:cxn ang="0">
                <a:pos x="196" y="251"/>
              </a:cxn>
              <a:cxn ang="0">
                <a:pos x="150" y="250"/>
              </a:cxn>
              <a:cxn ang="0">
                <a:pos x="128" y="247"/>
              </a:cxn>
              <a:cxn ang="0">
                <a:pos x="97" y="241"/>
              </a:cxn>
              <a:cxn ang="0">
                <a:pos x="65" y="226"/>
              </a:cxn>
              <a:cxn ang="0">
                <a:pos x="29" y="197"/>
              </a:cxn>
              <a:cxn ang="0">
                <a:pos x="13" y="174"/>
              </a:cxn>
              <a:cxn ang="0">
                <a:pos x="7" y="149"/>
              </a:cxn>
              <a:cxn ang="0">
                <a:pos x="13" y="115"/>
              </a:cxn>
              <a:cxn ang="0">
                <a:pos x="39" y="69"/>
              </a:cxn>
              <a:cxn ang="0">
                <a:pos x="59" y="47"/>
              </a:cxn>
              <a:cxn ang="0">
                <a:pos x="97" y="22"/>
              </a:cxn>
              <a:cxn ang="0">
                <a:pos x="139" y="9"/>
              </a:cxn>
              <a:cxn ang="0">
                <a:pos x="161" y="7"/>
              </a:cxn>
              <a:cxn ang="0">
                <a:pos x="193" y="11"/>
              </a:cxn>
              <a:cxn ang="0">
                <a:pos x="244" y="35"/>
              </a:cxn>
              <a:cxn ang="0">
                <a:pos x="269" y="55"/>
              </a:cxn>
              <a:cxn ang="0">
                <a:pos x="287" y="83"/>
              </a:cxn>
              <a:cxn ang="0">
                <a:pos x="296" y="115"/>
              </a:cxn>
              <a:cxn ang="0">
                <a:pos x="292" y="160"/>
              </a:cxn>
              <a:cxn ang="0">
                <a:pos x="273" y="204"/>
              </a:cxn>
            </a:cxnLst>
            <a:rect l="0" t="0" r="r" b="b"/>
            <a:pathLst>
              <a:path w="306" h="265">
                <a:moveTo>
                  <a:pt x="306" y="119"/>
                </a:moveTo>
                <a:lnTo>
                  <a:pt x="306" y="119"/>
                </a:lnTo>
                <a:lnTo>
                  <a:pt x="303" y="104"/>
                </a:lnTo>
                <a:lnTo>
                  <a:pt x="299" y="90"/>
                </a:lnTo>
                <a:lnTo>
                  <a:pt x="295" y="78"/>
                </a:lnTo>
                <a:lnTo>
                  <a:pt x="288" y="65"/>
                </a:lnTo>
                <a:lnTo>
                  <a:pt x="280" y="54"/>
                </a:lnTo>
                <a:lnTo>
                  <a:pt x="270" y="44"/>
                </a:lnTo>
                <a:lnTo>
                  <a:pt x="259" y="35"/>
                </a:lnTo>
                <a:lnTo>
                  <a:pt x="248" y="27"/>
                </a:lnTo>
                <a:lnTo>
                  <a:pt x="236" y="20"/>
                </a:lnTo>
                <a:lnTo>
                  <a:pt x="223" y="13"/>
                </a:lnTo>
                <a:lnTo>
                  <a:pt x="209" y="9"/>
                </a:lnTo>
                <a:lnTo>
                  <a:pt x="196" y="5"/>
                </a:lnTo>
                <a:lnTo>
                  <a:pt x="182" y="2"/>
                </a:lnTo>
                <a:lnTo>
                  <a:pt x="168" y="0"/>
                </a:lnTo>
                <a:lnTo>
                  <a:pt x="154" y="0"/>
                </a:lnTo>
                <a:lnTo>
                  <a:pt x="141" y="2"/>
                </a:lnTo>
                <a:lnTo>
                  <a:pt x="141" y="2"/>
                </a:lnTo>
                <a:lnTo>
                  <a:pt x="127" y="5"/>
                </a:lnTo>
                <a:lnTo>
                  <a:pt x="113" y="9"/>
                </a:lnTo>
                <a:lnTo>
                  <a:pt x="99" y="14"/>
                </a:lnTo>
                <a:lnTo>
                  <a:pt x="86" y="21"/>
                </a:lnTo>
                <a:lnTo>
                  <a:pt x="72" y="29"/>
                </a:lnTo>
                <a:lnTo>
                  <a:pt x="59" y="39"/>
                </a:lnTo>
                <a:lnTo>
                  <a:pt x="47" y="49"/>
                </a:lnTo>
                <a:lnTo>
                  <a:pt x="36" y="61"/>
                </a:lnTo>
                <a:lnTo>
                  <a:pt x="26" y="72"/>
                </a:lnTo>
                <a:lnTo>
                  <a:pt x="18" y="86"/>
                </a:lnTo>
                <a:lnTo>
                  <a:pt x="11" y="98"/>
                </a:lnTo>
                <a:lnTo>
                  <a:pt x="6" y="113"/>
                </a:lnTo>
                <a:lnTo>
                  <a:pt x="2" y="127"/>
                </a:lnTo>
                <a:lnTo>
                  <a:pt x="0" y="141"/>
                </a:lnTo>
                <a:lnTo>
                  <a:pt x="0" y="156"/>
                </a:lnTo>
                <a:lnTo>
                  <a:pt x="4" y="171"/>
                </a:lnTo>
                <a:lnTo>
                  <a:pt x="4" y="171"/>
                </a:lnTo>
                <a:lnTo>
                  <a:pt x="10" y="184"/>
                </a:lnTo>
                <a:lnTo>
                  <a:pt x="17" y="196"/>
                </a:lnTo>
                <a:lnTo>
                  <a:pt x="28" y="208"/>
                </a:lnTo>
                <a:lnTo>
                  <a:pt x="39" y="219"/>
                </a:lnTo>
                <a:lnTo>
                  <a:pt x="51" y="229"/>
                </a:lnTo>
                <a:lnTo>
                  <a:pt x="65" y="237"/>
                </a:lnTo>
                <a:lnTo>
                  <a:pt x="79" y="244"/>
                </a:lnTo>
                <a:lnTo>
                  <a:pt x="93" y="250"/>
                </a:lnTo>
                <a:lnTo>
                  <a:pt x="93" y="250"/>
                </a:lnTo>
                <a:lnTo>
                  <a:pt x="108" y="252"/>
                </a:lnTo>
                <a:lnTo>
                  <a:pt x="124" y="255"/>
                </a:lnTo>
                <a:lnTo>
                  <a:pt x="141" y="256"/>
                </a:lnTo>
                <a:lnTo>
                  <a:pt x="156" y="259"/>
                </a:lnTo>
                <a:lnTo>
                  <a:pt x="156" y="259"/>
                </a:lnTo>
                <a:lnTo>
                  <a:pt x="167" y="261"/>
                </a:lnTo>
                <a:lnTo>
                  <a:pt x="167" y="261"/>
                </a:lnTo>
                <a:lnTo>
                  <a:pt x="167" y="262"/>
                </a:lnTo>
                <a:lnTo>
                  <a:pt x="168" y="262"/>
                </a:lnTo>
                <a:lnTo>
                  <a:pt x="168" y="262"/>
                </a:lnTo>
                <a:lnTo>
                  <a:pt x="179" y="265"/>
                </a:lnTo>
                <a:lnTo>
                  <a:pt x="190" y="265"/>
                </a:lnTo>
                <a:lnTo>
                  <a:pt x="203" y="262"/>
                </a:lnTo>
                <a:lnTo>
                  <a:pt x="214" y="258"/>
                </a:lnTo>
                <a:lnTo>
                  <a:pt x="225" y="252"/>
                </a:lnTo>
                <a:lnTo>
                  <a:pt x="236" y="247"/>
                </a:lnTo>
                <a:lnTo>
                  <a:pt x="255" y="233"/>
                </a:lnTo>
                <a:lnTo>
                  <a:pt x="255" y="233"/>
                </a:lnTo>
                <a:lnTo>
                  <a:pt x="266" y="222"/>
                </a:lnTo>
                <a:lnTo>
                  <a:pt x="277" y="210"/>
                </a:lnTo>
                <a:lnTo>
                  <a:pt x="285" y="196"/>
                </a:lnTo>
                <a:lnTo>
                  <a:pt x="293" y="182"/>
                </a:lnTo>
                <a:lnTo>
                  <a:pt x="299" y="166"/>
                </a:lnTo>
                <a:lnTo>
                  <a:pt x="303" y="150"/>
                </a:lnTo>
                <a:lnTo>
                  <a:pt x="306" y="134"/>
                </a:lnTo>
                <a:lnTo>
                  <a:pt x="306" y="119"/>
                </a:lnTo>
                <a:lnTo>
                  <a:pt x="306" y="119"/>
                </a:lnTo>
                <a:close/>
                <a:moveTo>
                  <a:pt x="273" y="204"/>
                </a:moveTo>
                <a:lnTo>
                  <a:pt x="273" y="204"/>
                </a:lnTo>
                <a:lnTo>
                  <a:pt x="266" y="212"/>
                </a:lnTo>
                <a:lnTo>
                  <a:pt x="259" y="221"/>
                </a:lnTo>
                <a:lnTo>
                  <a:pt x="249" y="229"/>
                </a:lnTo>
                <a:lnTo>
                  <a:pt x="240" y="237"/>
                </a:lnTo>
                <a:lnTo>
                  <a:pt x="229" y="244"/>
                </a:lnTo>
                <a:lnTo>
                  <a:pt x="218" y="250"/>
                </a:lnTo>
                <a:lnTo>
                  <a:pt x="207" y="254"/>
                </a:lnTo>
                <a:lnTo>
                  <a:pt x="196" y="256"/>
                </a:lnTo>
                <a:lnTo>
                  <a:pt x="196" y="256"/>
                </a:lnTo>
                <a:lnTo>
                  <a:pt x="203" y="254"/>
                </a:lnTo>
                <a:lnTo>
                  <a:pt x="209" y="250"/>
                </a:lnTo>
                <a:lnTo>
                  <a:pt x="209" y="250"/>
                </a:lnTo>
                <a:lnTo>
                  <a:pt x="211" y="248"/>
                </a:lnTo>
                <a:lnTo>
                  <a:pt x="211" y="247"/>
                </a:lnTo>
                <a:lnTo>
                  <a:pt x="209" y="245"/>
                </a:lnTo>
                <a:lnTo>
                  <a:pt x="208" y="245"/>
                </a:lnTo>
                <a:lnTo>
                  <a:pt x="208" y="245"/>
                </a:lnTo>
                <a:lnTo>
                  <a:pt x="203" y="248"/>
                </a:lnTo>
                <a:lnTo>
                  <a:pt x="196" y="251"/>
                </a:lnTo>
                <a:lnTo>
                  <a:pt x="179" y="252"/>
                </a:lnTo>
                <a:lnTo>
                  <a:pt x="163" y="252"/>
                </a:lnTo>
                <a:lnTo>
                  <a:pt x="150" y="250"/>
                </a:lnTo>
                <a:lnTo>
                  <a:pt x="150" y="250"/>
                </a:lnTo>
                <a:lnTo>
                  <a:pt x="139" y="248"/>
                </a:lnTo>
                <a:lnTo>
                  <a:pt x="128" y="247"/>
                </a:lnTo>
                <a:lnTo>
                  <a:pt x="108" y="244"/>
                </a:lnTo>
                <a:lnTo>
                  <a:pt x="108" y="244"/>
                </a:lnTo>
                <a:lnTo>
                  <a:pt x="97" y="241"/>
                </a:lnTo>
                <a:lnTo>
                  <a:pt x="86" y="239"/>
                </a:lnTo>
                <a:lnTo>
                  <a:pt x="75" y="233"/>
                </a:lnTo>
                <a:lnTo>
                  <a:pt x="65" y="226"/>
                </a:lnTo>
                <a:lnTo>
                  <a:pt x="47" y="212"/>
                </a:lnTo>
                <a:lnTo>
                  <a:pt x="29" y="197"/>
                </a:lnTo>
                <a:lnTo>
                  <a:pt x="29" y="197"/>
                </a:lnTo>
                <a:lnTo>
                  <a:pt x="22" y="190"/>
                </a:lnTo>
                <a:lnTo>
                  <a:pt x="17" y="182"/>
                </a:lnTo>
                <a:lnTo>
                  <a:pt x="13" y="174"/>
                </a:lnTo>
                <a:lnTo>
                  <a:pt x="10" y="167"/>
                </a:lnTo>
                <a:lnTo>
                  <a:pt x="7" y="159"/>
                </a:lnTo>
                <a:lnTo>
                  <a:pt x="7" y="149"/>
                </a:lnTo>
                <a:lnTo>
                  <a:pt x="7" y="141"/>
                </a:lnTo>
                <a:lnTo>
                  <a:pt x="9" y="133"/>
                </a:lnTo>
                <a:lnTo>
                  <a:pt x="13" y="115"/>
                </a:lnTo>
                <a:lnTo>
                  <a:pt x="20" y="98"/>
                </a:lnTo>
                <a:lnTo>
                  <a:pt x="29" y="83"/>
                </a:lnTo>
                <a:lnTo>
                  <a:pt x="39" y="69"/>
                </a:lnTo>
                <a:lnTo>
                  <a:pt x="39" y="69"/>
                </a:lnTo>
                <a:lnTo>
                  <a:pt x="48" y="58"/>
                </a:lnTo>
                <a:lnTo>
                  <a:pt x="59" y="47"/>
                </a:lnTo>
                <a:lnTo>
                  <a:pt x="72" y="39"/>
                </a:lnTo>
                <a:lnTo>
                  <a:pt x="84" y="31"/>
                </a:lnTo>
                <a:lnTo>
                  <a:pt x="97" y="22"/>
                </a:lnTo>
                <a:lnTo>
                  <a:pt x="110" y="17"/>
                </a:lnTo>
                <a:lnTo>
                  <a:pt x="124" y="13"/>
                </a:lnTo>
                <a:lnTo>
                  <a:pt x="139" y="9"/>
                </a:lnTo>
                <a:lnTo>
                  <a:pt x="139" y="9"/>
                </a:lnTo>
                <a:lnTo>
                  <a:pt x="150" y="7"/>
                </a:lnTo>
                <a:lnTo>
                  <a:pt x="161" y="7"/>
                </a:lnTo>
                <a:lnTo>
                  <a:pt x="172" y="7"/>
                </a:lnTo>
                <a:lnTo>
                  <a:pt x="183" y="9"/>
                </a:lnTo>
                <a:lnTo>
                  <a:pt x="193" y="11"/>
                </a:lnTo>
                <a:lnTo>
                  <a:pt x="204" y="14"/>
                </a:lnTo>
                <a:lnTo>
                  <a:pt x="225" y="22"/>
                </a:lnTo>
                <a:lnTo>
                  <a:pt x="244" y="35"/>
                </a:lnTo>
                <a:lnTo>
                  <a:pt x="252" y="40"/>
                </a:lnTo>
                <a:lnTo>
                  <a:pt x="260" y="49"/>
                </a:lnTo>
                <a:lnTo>
                  <a:pt x="269" y="55"/>
                </a:lnTo>
                <a:lnTo>
                  <a:pt x="276" y="65"/>
                </a:lnTo>
                <a:lnTo>
                  <a:pt x="281" y="73"/>
                </a:lnTo>
                <a:lnTo>
                  <a:pt x="287" y="83"/>
                </a:lnTo>
                <a:lnTo>
                  <a:pt x="287" y="83"/>
                </a:lnTo>
                <a:lnTo>
                  <a:pt x="293" y="98"/>
                </a:lnTo>
                <a:lnTo>
                  <a:pt x="296" y="115"/>
                </a:lnTo>
                <a:lnTo>
                  <a:pt x="298" y="130"/>
                </a:lnTo>
                <a:lnTo>
                  <a:pt x="296" y="145"/>
                </a:lnTo>
                <a:lnTo>
                  <a:pt x="292" y="160"/>
                </a:lnTo>
                <a:lnTo>
                  <a:pt x="288" y="175"/>
                </a:lnTo>
                <a:lnTo>
                  <a:pt x="281" y="189"/>
                </a:lnTo>
                <a:lnTo>
                  <a:pt x="273" y="204"/>
                </a:lnTo>
                <a:lnTo>
                  <a:pt x="273" y="204"/>
                </a:ln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zh-CN" altLang="en-US"/>
          </a:p>
        </p:txBody>
      </p:sp>
      <p:sp>
        <p:nvSpPr>
          <p:cNvPr id="137" name="Freeform 86"/>
          <p:cNvSpPr>
            <a:spLocks noEditPoints="1"/>
          </p:cNvSpPr>
          <p:nvPr/>
        </p:nvSpPr>
        <p:spPr bwMode="auto">
          <a:xfrm>
            <a:off x="707454" y="5494755"/>
            <a:ext cx="1022033" cy="1046000"/>
          </a:xfrm>
          <a:custGeom>
            <a:avLst/>
            <a:gdLst/>
            <a:ahLst/>
            <a:cxnLst>
              <a:cxn ang="0">
                <a:pos x="303" y="104"/>
              </a:cxn>
              <a:cxn ang="0">
                <a:pos x="288" y="65"/>
              </a:cxn>
              <a:cxn ang="0">
                <a:pos x="259" y="35"/>
              </a:cxn>
              <a:cxn ang="0">
                <a:pos x="223" y="13"/>
              </a:cxn>
              <a:cxn ang="0">
                <a:pos x="182" y="2"/>
              </a:cxn>
              <a:cxn ang="0">
                <a:pos x="141" y="2"/>
              </a:cxn>
              <a:cxn ang="0">
                <a:pos x="113" y="9"/>
              </a:cxn>
              <a:cxn ang="0">
                <a:pos x="72" y="29"/>
              </a:cxn>
              <a:cxn ang="0">
                <a:pos x="36" y="61"/>
              </a:cxn>
              <a:cxn ang="0">
                <a:pos x="11" y="98"/>
              </a:cxn>
              <a:cxn ang="0">
                <a:pos x="0" y="141"/>
              </a:cxn>
              <a:cxn ang="0">
                <a:pos x="4" y="171"/>
              </a:cxn>
              <a:cxn ang="0">
                <a:pos x="28" y="208"/>
              </a:cxn>
              <a:cxn ang="0">
                <a:pos x="65" y="237"/>
              </a:cxn>
              <a:cxn ang="0">
                <a:pos x="93" y="250"/>
              </a:cxn>
              <a:cxn ang="0">
                <a:pos x="141" y="256"/>
              </a:cxn>
              <a:cxn ang="0">
                <a:pos x="167" y="261"/>
              </a:cxn>
              <a:cxn ang="0">
                <a:pos x="168" y="262"/>
              </a:cxn>
              <a:cxn ang="0">
                <a:pos x="190" y="265"/>
              </a:cxn>
              <a:cxn ang="0">
                <a:pos x="225" y="252"/>
              </a:cxn>
              <a:cxn ang="0">
                <a:pos x="255" y="233"/>
              </a:cxn>
              <a:cxn ang="0">
                <a:pos x="285" y="196"/>
              </a:cxn>
              <a:cxn ang="0">
                <a:pos x="303" y="150"/>
              </a:cxn>
              <a:cxn ang="0">
                <a:pos x="306" y="119"/>
              </a:cxn>
              <a:cxn ang="0">
                <a:pos x="266" y="212"/>
              </a:cxn>
              <a:cxn ang="0">
                <a:pos x="240" y="237"/>
              </a:cxn>
              <a:cxn ang="0">
                <a:pos x="207" y="254"/>
              </a:cxn>
              <a:cxn ang="0">
                <a:pos x="203" y="254"/>
              </a:cxn>
              <a:cxn ang="0">
                <a:pos x="211" y="248"/>
              </a:cxn>
              <a:cxn ang="0">
                <a:pos x="208" y="245"/>
              </a:cxn>
              <a:cxn ang="0">
                <a:pos x="196" y="251"/>
              </a:cxn>
              <a:cxn ang="0">
                <a:pos x="150" y="250"/>
              </a:cxn>
              <a:cxn ang="0">
                <a:pos x="128" y="247"/>
              </a:cxn>
              <a:cxn ang="0">
                <a:pos x="97" y="241"/>
              </a:cxn>
              <a:cxn ang="0">
                <a:pos x="65" y="226"/>
              </a:cxn>
              <a:cxn ang="0">
                <a:pos x="29" y="197"/>
              </a:cxn>
              <a:cxn ang="0">
                <a:pos x="13" y="174"/>
              </a:cxn>
              <a:cxn ang="0">
                <a:pos x="7" y="149"/>
              </a:cxn>
              <a:cxn ang="0">
                <a:pos x="13" y="115"/>
              </a:cxn>
              <a:cxn ang="0">
                <a:pos x="39" y="69"/>
              </a:cxn>
              <a:cxn ang="0">
                <a:pos x="59" y="47"/>
              </a:cxn>
              <a:cxn ang="0">
                <a:pos x="97" y="22"/>
              </a:cxn>
              <a:cxn ang="0">
                <a:pos x="139" y="9"/>
              </a:cxn>
              <a:cxn ang="0">
                <a:pos x="161" y="7"/>
              </a:cxn>
              <a:cxn ang="0">
                <a:pos x="193" y="11"/>
              </a:cxn>
              <a:cxn ang="0">
                <a:pos x="244" y="35"/>
              </a:cxn>
              <a:cxn ang="0">
                <a:pos x="269" y="55"/>
              </a:cxn>
              <a:cxn ang="0">
                <a:pos x="287" y="83"/>
              </a:cxn>
              <a:cxn ang="0">
                <a:pos x="296" y="115"/>
              </a:cxn>
              <a:cxn ang="0">
                <a:pos x="292" y="160"/>
              </a:cxn>
              <a:cxn ang="0">
                <a:pos x="273" y="204"/>
              </a:cxn>
            </a:cxnLst>
            <a:rect l="0" t="0" r="r" b="b"/>
            <a:pathLst>
              <a:path w="306" h="265">
                <a:moveTo>
                  <a:pt x="306" y="119"/>
                </a:moveTo>
                <a:lnTo>
                  <a:pt x="306" y="119"/>
                </a:lnTo>
                <a:lnTo>
                  <a:pt x="303" y="104"/>
                </a:lnTo>
                <a:lnTo>
                  <a:pt x="299" y="90"/>
                </a:lnTo>
                <a:lnTo>
                  <a:pt x="295" y="78"/>
                </a:lnTo>
                <a:lnTo>
                  <a:pt x="288" y="65"/>
                </a:lnTo>
                <a:lnTo>
                  <a:pt x="280" y="54"/>
                </a:lnTo>
                <a:lnTo>
                  <a:pt x="270" y="44"/>
                </a:lnTo>
                <a:lnTo>
                  <a:pt x="259" y="35"/>
                </a:lnTo>
                <a:lnTo>
                  <a:pt x="248" y="27"/>
                </a:lnTo>
                <a:lnTo>
                  <a:pt x="236" y="20"/>
                </a:lnTo>
                <a:lnTo>
                  <a:pt x="223" y="13"/>
                </a:lnTo>
                <a:lnTo>
                  <a:pt x="209" y="9"/>
                </a:lnTo>
                <a:lnTo>
                  <a:pt x="196" y="5"/>
                </a:lnTo>
                <a:lnTo>
                  <a:pt x="182" y="2"/>
                </a:lnTo>
                <a:lnTo>
                  <a:pt x="168" y="0"/>
                </a:lnTo>
                <a:lnTo>
                  <a:pt x="154" y="0"/>
                </a:lnTo>
                <a:lnTo>
                  <a:pt x="141" y="2"/>
                </a:lnTo>
                <a:lnTo>
                  <a:pt x="141" y="2"/>
                </a:lnTo>
                <a:lnTo>
                  <a:pt x="127" y="5"/>
                </a:lnTo>
                <a:lnTo>
                  <a:pt x="113" y="9"/>
                </a:lnTo>
                <a:lnTo>
                  <a:pt x="99" y="14"/>
                </a:lnTo>
                <a:lnTo>
                  <a:pt x="86" y="21"/>
                </a:lnTo>
                <a:lnTo>
                  <a:pt x="72" y="29"/>
                </a:lnTo>
                <a:lnTo>
                  <a:pt x="59" y="39"/>
                </a:lnTo>
                <a:lnTo>
                  <a:pt x="47" y="49"/>
                </a:lnTo>
                <a:lnTo>
                  <a:pt x="36" y="61"/>
                </a:lnTo>
                <a:lnTo>
                  <a:pt x="26" y="72"/>
                </a:lnTo>
                <a:lnTo>
                  <a:pt x="18" y="86"/>
                </a:lnTo>
                <a:lnTo>
                  <a:pt x="11" y="98"/>
                </a:lnTo>
                <a:lnTo>
                  <a:pt x="6" y="113"/>
                </a:lnTo>
                <a:lnTo>
                  <a:pt x="2" y="127"/>
                </a:lnTo>
                <a:lnTo>
                  <a:pt x="0" y="141"/>
                </a:lnTo>
                <a:lnTo>
                  <a:pt x="0" y="156"/>
                </a:lnTo>
                <a:lnTo>
                  <a:pt x="4" y="171"/>
                </a:lnTo>
                <a:lnTo>
                  <a:pt x="4" y="171"/>
                </a:lnTo>
                <a:lnTo>
                  <a:pt x="10" y="184"/>
                </a:lnTo>
                <a:lnTo>
                  <a:pt x="17" y="196"/>
                </a:lnTo>
                <a:lnTo>
                  <a:pt x="28" y="208"/>
                </a:lnTo>
                <a:lnTo>
                  <a:pt x="39" y="219"/>
                </a:lnTo>
                <a:lnTo>
                  <a:pt x="51" y="229"/>
                </a:lnTo>
                <a:lnTo>
                  <a:pt x="65" y="237"/>
                </a:lnTo>
                <a:lnTo>
                  <a:pt x="79" y="244"/>
                </a:lnTo>
                <a:lnTo>
                  <a:pt x="93" y="250"/>
                </a:lnTo>
                <a:lnTo>
                  <a:pt x="93" y="250"/>
                </a:lnTo>
                <a:lnTo>
                  <a:pt x="108" y="252"/>
                </a:lnTo>
                <a:lnTo>
                  <a:pt x="124" y="255"/>
                </a:lnTo>
                <a:lnTo>
                  <a:pt x="141" y="256"/>
                </a:lnTo>
                <a:lnTo>
                  <a:pt x="156" y="259"/>
                </a:lnTo>
                <a:lnTo>
                  <a:pt x="156" y="259"/>
                </a:lnTo>
                <a:lnTo>
                  <a:pt x="167" y="261"/>
                </a:lnTo>
                <a:lnTo>
                  <a:pt x="167" y="261"/>
                </a:lnTo>
                <a:lnTo>
                  <a:pt x="167" y="262"/>
                </a:lnTo>
                <a:lnTo>
                  <a:pt x="168" y="262"/>
                </a:lnTo>
                <a:lnTo>
                  <a:pt x="168" y="262"/>
                </a:lnTo>
                <a:lnTo>
                  <a:pt x="179" y="265"/>
                </a:lnTo>
                <a:lnTo>
                  <a:pt x="190" y="265"/>
                </a:lnTo>
                <a:lnTo>
                  <a:pt x="203" y="262"/>
                </a:lnTo>
                <a:lnTo>
                  <a:pt x="214" y="258"/>
                </a:lnTo>
                <a:lnTo>
                  <a:pt x="225" y="252"/>
                </a:lnTo>
                <a:lnTo>
                  <a:pt x="236" y="247"/>
                </a:lnTo>
                <a:lnTo>
                  <a:pt x="255" y="233"/>
                </a:lnTo>
                <a:lnTo>
                  <a:pt x="255" y="233"/>
                </a:lnTo>
                <a:lnTo>
                  <a:pt x="266" y="222"/>
                </a:lnTo>
                <a:lnTo>
                  <a:pt x="277" y="210"/>
                </a:lnTo>
                <a:lnTo>
                  <a:pt x="285" y="196"/>
                </a:lnTo>
                <a:lnTo>
                  <a:pt x="293" y="182"/>
                </a:lnTo>
                <a:lnTo>
                  <a:pt x="299" y="166"/>
                </a:lnTo>
                <a:lnTo>
                  <a:pt x="303" y="150"/>
                </a:lnTo>
                <a:lnTo>
                  <a:pt x="306" y="134"/>
                </a:lnTo>
                <a:lnTo>
                  <a:pt x="306" y="119"/>
                </a:lnTo>
                <a:lnTo>
                  <a:pt x="306" y="119"/>
                </a:lnTo>
                <a:close/>
                <a:moveTo>
                  <a:pt x="273" y="204"/>
                </a:moveTo>
                <a:lnTo>
                  <a:pt x="273" y="204"/>
                </a:lnTo>
                <a:lnTo>
                  <a:pt x="266" y="212"/>
                </a:lnTo>
                <a:lnTo>
                  <a:pt x="259" y="221"/>
                </a:lnTo>
                <a:lnTo>
                  <a:pt x="249" y="229"/>
                </a:lnTo>
                <a:lnTo>
                  <a:pt x="240" y="237"/>
                </a:lnTo>
                <a:lnTo>
                  <a:pt x="229" y="244"/>
                </a:lnTo>
                <a:lnTo>
                  <a:pt x="218" y="250"/>
                </a:lnTo>
                <a:lnTo>
                  <a:pt x="207" y="254"/>
                </a:lnTo>
                <a:lnTo>
                  <a:pt x="196" y="256"/>
                </a:lnTo>
                <a:lnTo>
                  <a:pt x="196" y="256"/>
                </a:lnTo>
                <a:lnTo>
                  <a:pt x="203" y="254"/>
                </a:lnTo>
                <a:lnTo>
                  <a:pt x="209" y="250"/>
                </a:lnTo>
                <a:lnTo>
                  <a:pt x="209" y="250"/>
                </a:lnTo>
                <a:lnTo>
                  <a:pt x="211" y="248"/>
                </a:lnTo>
                <a:lnTo>
                  <a:pt x="211" y="247"/>
                </a:lnTo>
                <a:lnTo>
                  <a:pt x="209" y="245"/>
                </a:lnTo>
                <a:lnTo>
                  <a:pt x="208" y="245"/>
                </a:lnTo>
                <a:lnTo>
                  <a:pt x="208" y="245"/>
                </a:lnTo>
                <a:lnTo>
                  <a:pt x="203" y="248"/>
                </a:lnTo>
                <a:lnTo>
                  <a:pt x="196" y="251"/>
                </a:lnTo>
                <a:lnTo>
                  <a:pt x="179" y="252"/>
                </a:lnTo>
                <a:lnTo>
                  <a:pt x="163" y="252"/>
                </a:lnTo>
                <a:lnTo>
                  <a:pt x="150" y="250"/>
                </a:lnTo>
                <a:lnTo>
                  <a:pt x="150" y="250"/>
                </a:lnTo>
                <a:lnTo>
                  <a:pt x="139" y="248"/>
                </a:lnTo>
                <a:lnTo>
                  <a:pt x="128" y="247"/>
                </a:lnTo>
                <a:lnTo>
                  <a:pt x="108" y="244"/>
                </a:lnTo>
                <a:lnTo>
                  <a:pt x="108" y="244"/>
                </a:lnTo>
                <a:lnTo>
                  <a:pt x="97" y="241"/>
                </a:lnTo>
                <a:lnTo>
                  <a:pt x="86" y="239"/>
                </a:lnTo>
                <a:lnTo>
                  <a:pt x="75" y="233"/>
                </a:lnTo>
                <a:lnTo>
                  <a:pt x="65" y="226"/>
                </a:lnTo>
                <a:lnTo>
                  <a:pt x="47" y="212"/>
                </a:lnTo>
                <a:lnTo>
                  <a:pt x="29" y="197"/>
                </a:lnTo>
                <a:lnTo>
                  <a:pt x="29" y="197"/>
                </a:lnTo>
                <a:lnTo>
                  <a:pt x="22" y="190"/>
                </a:lnTo>
                <a:lnTo>
                  <a:pt x="17" y="182"/>
                </a:lnTo>
                <a:lnTo>
                  <a:pt x="13" y="174"/>
                </a:lnTo>
                <a:lnTo>
                  <a:pt x="10" y="167"/>
                </a:lnTo>
                <a:lnTo>
                  <a:pt x="7" y="159"/>
                </a:lnTo>
                <a:lnTo>
                  <a:pt x="7" y="149"/>
                </a:lnTo>
                <a:lnTo>
                  <a:pt x="7" y="141"/>
                </a:lnTo>
                <a:lnTo>
                  <a:pt x="9" y="133"/>
                </a:lnTo>
                <a:lnTo>
                  <a:pt x="13" y="115"/>
                </a:lnTo>
                <a:lnTo>
                  <a:pt x="20" y="98"/>
                </a:lnTo>
                <a:lnTo>
                  <a:pt x="29" y="83"/>
                </a:lnTo>
                <a:lnTo>
                  <a:pt x="39" y="69"/>
                </a:lnTo>
                <a:lnTo>
                  <a:pt x="39" y="69"/>
                </a:lnTo>
                <a:lnTo>
                  <a:pt x="48" y="58"/>
                </a:lnTo>
                <a:lnTo>
                  <a:pt x="59" y="47"/>
                </a:lnTo>
                <a:lnTo>
                  <a:pt x="72" y="39"/>
                </a:lnTo>
                <a:lnTo>
                  <a:pt x="84" y="31"/>
                </a:lnTo>
                <a:lnTo>
                  <a:pt x="97" y="22"/>
                </a:lnTo>
                <a:lnTo>
                  <a:pt x="110" y="17"/>
                </a:lnTo>
                <a:lnTo>
                  <a:pt x="124" y="13"/>
                </a:lnTo>
                <a:lnTo>
                  <a:pt x="139" y="9"/>
                </a:lnTo>
                <a:lnTo>
                  <a:pt x="139" y="9"/>
                </a:lnTo>
                <a:lnTo>
                  <a:pt x="150" y="7"/>
                </a:lnTo>
                <a:lnTo>
                  <a:pt x="161" y="7"/>
                </a:lnTo>
                <a:lnTo>
                  <a:pt x="172" y="7"/>
                </a:lnTo>
                <a:lnTo>
                  <a:pt x="183" y="9"/>
                </a:lnTo>
                <a:lnTo>
                  <a:pt x="193" y="11"/>
                </a:lnTo>
                <a:lnTo>
                  <a:pt x="204" y="14"/>
                </a:lnTo>
                <a:lnTo>
                  <a:pt x="225" y="22"/>
                </a:lnTo>
                <a:lnTo>
                  <a:pt x="244" y="35"/>
                </a:lnTo>
                <a:lnTo>
                  <a:pt x="252" y="40"/>
                </a:lnTo>
                <a:lnTo>
                  <a:pt x="260" y="49"/>
                </a:lnTo>
                <a:lnTo>
                  <a:pt x="269" y="55"/>
                </a:lnTo>
                <a:lnTo>
                  <a:pt x="276" y="65"/>
                </a:lnTo>
                <a:lnTo>
                  <a:pt x="281" y="73"/>
                </a:lnTo>
                <a:lnTo>
                  <a:pt x="287" y="83"/>
                </a:lnTo>
                <a:lnTo>
                  <a:pt x="287" y="83"/>
                </a:lnTo>
                <a:lnTo>
                  <a:pt x="293" y="98"/>
                </a:lnTo>
                <a:lnTo>
                  <a:pt x="296" y="115"/>
                </a:lnTo>
                <a:lnTo>
                  <a:pt x="298" y="130"/>
                </a:lnTo>
                <a:lnTo>
                  <a:pt x="296" y="145"/>
                </a:lnTo>
                <a:lnTo>
                  <a:pt x="292" y="160"/>
                </a:lnTo>
                <a:lnTo>
                  <a:pt x="288" y="175"/>
                </a:lnTo>
                <a:lnTo>
                  <a:pt x="281" y="189"/>
                </a:lnTo>
                <a:lnTo>
                  <a:pt x="273" y="204"/>
                </a:lnTo>
                <a:lnTo>
                  <a:pt x="273" y="204"/>
                </a:ln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zh-CN" altLang="en-US"/>
          </a:p>
        </p:txBody>
      </p:sp>
      <p:sp>
        <p:nvSpPr>
          <p:cNvPr id="139" name="Freeform 86"/>
          <p:cNvSpPr>
            <a:spLocks noEditPoints="1"/>
          </p:cNvSpPr>
          <p:nvPr/>
        </p:nvSpPr>
        <p:spPr bwMode="auto">
          <a:xfrm>
            <a:off x="697422" y="1531322"/>
            <a:ext cx="1022033" cy="1046000"/>
          </a:xfrm>
          <a:custGeom>
            <a:avLst/>
            <a:gdLst/>
            <a:ahLst/>
            <a:cxnLst>
              <a:cxn ang="0">
                <a:pos x="303" y="104"/>
              </a:cxn>
              <a:cxn ang="0">
                <a:pos x="288" y="65"/>
              </a:cxn>
              <a:cxn ang="0">
                <a:pos x="259" y="35"/>
              </a:cxn>
              <a:cxn ang="0">
                <a:pos x="223" y="13"/>
              </a:cxn>
              <a:cxn ang="0">
                <a:pos x="182" y="2"/>
              </a:cxn>
              <a:cxn ang="0">
                <a:pos x="141" y="2"/>
              </a:cxn>
              <a:cxn ang="0">
                <a:pos x="113" y="9"/>
              </a:cxn>
              <a:cxn ang="0">
                <a:pos x="72" y="29"/>
              </a:cxn>
              <a:cxn ang="0">
                <a:pos x="36" y="61"/>
              </a:cxn>
              <a:cxn ang="0">
                <a:pos x="11" y="98"/>
              </a:cxn>
              <a:cxn ang="0">
                <a:pos x="0" y="141"/>
              </a:cxn>
              <a:cxn ang="0">
                <a:pos x="4" y="171"/>
              </a:cxn>
              <a:cxn ang="0">
                <a:pos x="28" y="208"/>
              </a:cxn>
              <a:cxn ang="0">
                <a:pos x="65" y="237"/>
              </a:cxn>
              <a:cxn ang="0">
                <a:pos x="93" y="250"/>
              </a:cxn>
              <a:cxn ang="0">
                <a:pos x="141" y="256"/>
              </a:cxn>
              <a:cxn ang="0">
                <a:pos x="167" y="261"/>
              </a:cxn>
              <a:cxn ang="0">
                <a:pos x="168" y="262"/>
              </a:cxn>
              <a:cxn ang="0">
                <a:pos x="190" y="265"/>
              </a:cxn>
              <a:cxn ang="0">
                <a:pos x="225" y="252"/>
              </a:cxn>
              <a:cxn ang="0">
                <a:pos x="255" y="233"/>
              </a:cxn>
              <a:cxn ang="0">
                <a:pos x="285" y="196"/>
              </a:cxn>
              <a:cxn ang="0">
                <a:pos x="303" y="150"/>
              </a:cxn>
              <a:cxn ang="0">
                <a:pos x="306" y="119"/>
              </a:cxn>
              <a:cxn ang="0">
                <a:pos x="266" y="212"/>
              </a:cxn>
              <a:cxn ang="0">
                <a:pos x="240" y="237"/>
              </a:cxn>
              <a:cxn ang="0">
                <a:pos x="207" y="254"/>
              </a:cxn>
              <a:cxn ang="0">
                <a:pos x="203" y="254"/>
              </a:cxn>
              <a:cxn ang="0">
                <a:pos x="211" y="248"/>
              </a:cxn>
              <a:cxn ang="0">
                <a:pos x="208" y="245"/>
              </a:cxn>
              <a:cxn ang="0">
                <a:pos x="196" y="251"/>
              </a:cxn>
              <a:cxn ang="0">
                <a:pos x="150" y="250"/>
              </a:cxn>
              <a:cxn ang="0">
                <a:pos x="128" y="247"/>
              </a:cxn>
              <a:cxn ang="0">
                <a:pos x="97" y="241"/>
              </a:cxn>
              <a:cxn ang="0">
                <a:pos x="65" y="226"/>
              </a:cxn>
              <a:cxn ang="0">
                <a:pos x="29" y="197"/>
              </a:cxn>
              <a:cxn ang="0">
                <a:pos x="13" y="174"/>
              </a:cxn>
              <a:cxn ang="0">
                <a:pos x="7" y="149"/>
              </a:cxn>
              <a:cxn ang="0">
                <a:pos x="13" y="115"/>
              </a:cxn>
              <a:cxn ang="0">
                <a:pos x="39" y="69"/>
              </a:cxn>
              <a:cxn ang="0">
                <a:pos x="59" y="47"/>
              </a:cxn>
              <a:cxn ang="0">
                <a:pos x="97" y="22"/>
              </a:cxn>
              <a:cxn ang="0">
                <a:pos x="139" y="9"/>
              </a:cxn>
              <a:cxn ang="0">
                <a:pos x="161" y="7"/>
              </a:cxn>
              <a:cxn ang="0">
                <a:pos x="193" y="11"/>
              </a:cxn>
              <a:cxn ang="0">
                <a:pos x="244" y="35"/>
              </a:cxn>
              <a:cxn ang="0">
                <a:pos x="269" y="55"/>
              </a:cxn>
              <a:cxn ang="0">
                <a:pos x="287" y="83"/>
              </a:cxn>
              <a:cxn ang="0">
                <a:pos x="296" y="115"/>
              </a:cxn>
              <a:cxn ang="0">
                <a:pos x="292" y="160"/>
              </a:cxn>
              <a:cxn ang="0">
                <a:pos x="273" y="204"/>
              </a:cxn>
            </a:cxnLst>
            <a:rect l="0" t="0" r="r" b="b"/>
            <a:pathLst>
              <a:path w="306" h="265">
                <a:moveTo>
                  <a:pt x="306" y="119"/>
                </a:moveTo>
                <a:lnTo>
                  <a:pt x="306" y="119"/>
                </a:lnTo>
                <a:lnTo>
                  <a:pt x="303" y="104"/>
                </a:lnTo>
                <a:lnTo>
                  <a:pt x="299" y="90"/>
                </a:lnTo>
                <a:lnTo>
                  <a:pt x="295" y="78"/>
                </a:lnTo>
                <a:lnTo>
                  <a:pt x="288" y="65"/>
                </a:lnTo>
                <a:lnTo>
                  <a:pt x="280" y="54"/>
                </a:lnTo>
                <a:lnTo>
                  <a:pt x="270" y="44"/>
                </a:lnTo>
                <a:lnTo>
                  <a:pt x="259" y="35"/>
                </a:lnTo>
                <a:lnTo>
                  <a:pt x="248" y="27"/>
                </a:lnTo>
                <a:lnTo>
                  <a:pt x="236" y="20"/>
                </a:lnTo>
                <a:lnTo>
                  <a:pt x="223" y="13"/>
                </a:lnTo>
                <a:lnTo>
                  <a:pt x="209" y="9"/>
                </a:lnTo>
                <a:lnTo>
                  <a:pt x="196" y="5"/>
                </a:lnTo>
                <a:lnTo>
                  <a:pt x="182" y="2"/>
                </a:lnTo>
                <a:lnTo>
                  <a:pt x="168" y="0"/>
                </a:lnTo>
                <a:lnTo>
                  <a:pt x="154" y="0"/>
                </a:lnTo>
                <a:lnTo>
                  <a:pt x="141" y="2"/>
                </a:lnTo>
                <a:lnTo>
                  <a:pt x="141" y="2"/>
                </a:lnTo>
                <a:lnTo>
                  <a:pt x="127" y="5"/>
                </a:lnTo>
                <a:lnTo>
                  <a:pt x="113" y="9"/>
                </a:lnTo>
                <a:lnTo>
                  <a:pt x="99" y="14"/>
                </a:lnTo>
                <a:lnTo>
                  <a:pt x="86" y="21"/>
                </a:lnTo>
                <a:lnTo>
                  <a:pt x="72" y="29"/>
                </a:lnTo>
                <a:lnTo>
                  <a:pt x="59" y="39"/>
                </a:lnTo>
                <a:lnTo>
                  <a:pt x="47" y="49"/>
                </a:lnTo>
                <a:lnTo>
                  <a:pt x="36" y="61"/>
                </a:lnTo>
                <a:lnTo>
                  <a:pt x="26" y="72"/>
                </a:lnTo>
                <a:lnTo>
                  <a:pt x="18" y="86"/>
                </a:lnTo>
                <a:lnTo>
                  <a:pt x="11" y="98"/>
                </a:lnTo>
                <a:lnTo>
                  <a:pt x="6" y="113"/>
                </a:lnTo>
                <a:lnTo>
                  <a:pt x="2" y="127"/>
                </a:lnTo>
                <a:lnTo>
                  <a:pt x="0" y="141"/>
                </a:lnTo>
                <a:lnTo>
                  <a:pt x="0" y="156"/>
                </a:lnTo>
                <a:lnTo>
                  <a:pt x="4" y="171"/>
                </a:lnTo>
                <a:lnTo>
                  <a:pt x="4" y="171"/>
                </a:lnTo>
                <a:lnTo>
                  <a:pt x="10" y="184"/>
                </a:lnTo>
                <a:lnTo>
                  <a:pt x="17" y="196"/>
                </a:lnTo>
                <a:lnTo>
                  <a:pt x="28" y="208"/>
                </a:lnTo>
                <a:lnTo>
                  <a:pt x="39" y="219"/>
                </a:lnTo>
                <a:lnTo>
                  <a:pt x="51" y="229"/>
                </a:lnTo>
                <a:lnTo>
                  <a:pt x="65" y="237"/>
                </a:lnTo>
                <a:lnTo>
                  <a:pt x="79" y="244"/>
                </a:lnTo>
                <a:lnTo>
                  <a:pt x="93" y="250"/>
                </a:lnTo>
                <a:lnTo>
                  <a:pt x="93" y="250"/>
                </a:lnTo>
                <a:lnTo>
                  <a:pt x="108" y="252"/>
                </a:lnTo>
                <a:lnTo>
                  <a:pt x="124" y="255"/>
                </a:lnTo>
                <a:lnTo>
                  <a:pt x="141" y="256"/>
                </a:lnTo>
                <a:lnTo>
                  <a:pt x="156" y="259"/>
                </a:lnTo>
                <a:lnTo>
                  <a:pt x="156" y="259"/>
                </a:lnTo>
                <a:lnTo>
                  <a:pt x="167" y="261"/>
                </a:lnTo>
                <a:lnTo>
                  <a:pt x="167" y="261"/>
                </a:lnTo>
                <a:lnTo>
                  <a:pt x="167" y="262"/>
                </a:lnTo>
                <a:lnTo>
                  <a:pt x="168" y="262"/>
                </a:lnTo>
                <a:lnTo>
                  <a:pt x="168" y="262"/>
                </a:lnTo>
                <a:lnTo>
                  <a:pt x="179" y="265"/>
                </a:lnTo>
                <a:lnTo>
                  <a:pt x="190" y="265"/>
                </a:lnTo>
                <a:lnTo>
                  <a:pt x="203" y="262"/>
                </a:lnTo>
                <a:lnTo>
                  <a:pt x="214" y="258"/>
                </a:lnTo>
                <a:lnTo>
                  <a:pt x="225" y="252"/>
                </a:lnTo>
                <a:lnTo>
                  <a:pt x="236" y="247"/>
                </a:lnTo>
                <a:lnTo>
                  <a:pt x="255" y="233"/>
                </a:lnTo>
                <a:lnTo>
                  <a:pt x="255" y="233"/>
                </a:lnTo>
                <a:lnTo>
                  <a:pt x="266" y="222"/>
                </a:lnTo>
                <a:lnTo>
                  <a:pt x="277" y="210"/>
                </a:lnTo>
                <a:lnTo>
                  <a:pt x="285" y="196"/>
                </a:lnTo>
                <a:lnTo>
                  <a:pt x="293" y="182"/>
                </a:lnTo>
                <a:lnTo>
                  <a:pt x="299" y="166"/>
                </a:lnTo>
                <a:lnTo>
                  <a:pt x="303" y="150"/>
                </a:lnTo>
                <a:lnTo>
                  <a:pt x="306" y="134"/>
                </a:lnTo>
                <a:lnTo>
                  <a:pt x="306" y="119"/>
                </a:lnTo>
                <a:lnTo>
                  <a:pt x="306" y="119"/>
                </a:lnTo>
                <a:close/>
                <a:moveTo>
                  <a:pt x="273" y="204"/>
                </a:moveTo>
                <a:lnTo>
                  <a:pt x="273" y="204"/>
                </a:lnTo>
                <a:lnTo>
                  <a:pt x="266" y="212"/>
                </a:lnTo>
                <a:lnTo>
                  <a:pt x="259" y="221"/>
                </a:lnTo>
                <a:lnTo>
                  <a:pt x="249" y="229"/>
                </a:lnTo>
                <a:lnTo>
                  <a:pt x="240" y="237"/>
                </a:lnTo>
                <a:lnTo>
                  <a:pt x="229" y="244"/>
                </a:lnTo>
                <a:lnTo>
                  <a:pt x="218" y="250"/>
                </a:lnTo>
                <a:lnTo>
                  <a:pt x="207" y="254"/>
                </a:lnTo>
                <a:lnTo>
                  <a:pt x="196" y="256"/>
                </a:lnTo>
                <a:lnTo>
                  <a:pt x="196" y="256"/>
                </a:lnTo>
                <a:lnTo>
                  <a:pt x="203" y="254"/>
                </a:lnTo>
                <a:lnTo>
                  <a:pt x="209" y="250"/>
                </a:lnTo>
                <a:lnTo>
                  <a:pt x="209" y="250"/>
                </a:lnTo>
                <a:lnTo>
                  <a:pt x="211" y="248"/>
                </a:lnTo>
                <a:lnTo>
                  <a:pt x="211" y="247"/>
                </a:lnTo>
                <a:lnTo>
                  <a:pt x="209" y="245"/>
                </a:lnTo>
                <a:lnTo>
                  <a:pt x="208" y="245"/>
                </a:lnTo>
                <a:lnTo>
                  <a:pt x="208" y="245"/>
                </a:lnTo>
                <a:lnTo>
                  <a:pt x="203" y="248"/>
                </a:lnTo>
                <a:lnTo>
                  <a:pt x="196" y="251"/>
                </a:lnTo>
                <a:lnTo>
                  <a:pt x="179" y="252"/>
                </a:lnTo>
                <a:lnTo>
                  <a:pt x="163" y="252"/>
                </a:lnTo>
                <a:lnTo>
                  <a:pt x="150" y="250"/>
                </a:lnTo>
                <a:lnTo>
                  <a:pt x="150" y="250"/>
                </a:lnTo>
                <a:lnTo>
                  <a:pt x="139" y="248"/>
                </a:lnTo>
                <a:lnTo>
                  <a:pt x="128" y="247"/>
                </a:lnTo>
                <a:lnTo>
                  <a:pt x="108" y="244"/>
                </a:lnTo>
                <a:lnTo>
                  <a:pt x="108" y="244"/>
                </a:lnTo>
                <a:lnTo>
                  <a:pt x="97" y="241"/>
                </a:lnTo>
                <a:lnTo>
                  <a:pt x="86" y="239"/>
                </a:lnTo>
                <a:lnTo>
                  <a:pt x="75" y="233"/>
                </a:lnTo>
                <a:lnTo>
                  <a:pt x="65" y="226"/>
                </a:lnTo>
                <a:lnTo>
                  <a:pt x="47" y="212"/>
                </a:lnTo>
                <a:lnTo>
                  <a:pt x="29" y="197"/>
                </a:lnTo>
                <a:lnTo>
                  <a:pt x="29" y="197"/>
                </a:lnTo>
                <a:lnTo>
                  <a:pt x="22" y="190"/>
                </a:lnTo>
                <a:lnTo>
                  <a:pt x="17" y="182"/>
                </a:lnTo>
                <a:lnTo>
                  <a:pt x="13" y="174"/>
                </a:lnTo>
                <a:lnTo>
                  <a:pt x="10" y="167"/>
                </a:lnTo>
                <a:lnTo>
                  <a:pt x="7" y="159"/>
                </a:lnTo>
                <a:lnTo>
                  <a:pt x="7" y="149"/>
                </a:lnTo>
                <a:lnTo>
                  <a:pt x="7" y="141"/>
                </a:lnTo>
                <a:lnTo>
                  <a:pt x="9" y="133"/>
                </a:lnTo>
                <a:lnTo>
                  <a:pt x="13" y="115"/>
                </a:lnTo>
                <a:lnTo>
                  <a:pt x="20" y="98"/>
                </a:lnTo>
                <a:lnTo>
                  <a:pt x="29" y="83"/>
                </a:lnTo>
                <a:lnTo>
                  <a:pt x="39" y="69"/>
                </a:lnTo>
                <a:lnTo>
                  <a:pt x="39" y="69"/>
                </a:lnTo>
                <a:lnTo>
                  <a:pt x="48" y="58"/>
                </a:lnTo>
                <a:lnTo>
                  <a:pt x="59" y="47"/>
                </a:lnTo>
                <a:lnTo>
                  <a:pt x="72" y="39"/>
                </a:lnTo>
                <a:lnTo>
                  <a:pt x="84" y="31"/>
                </a:lnTo>
                <a:lnTo>
                  <a:pt x="97" y="22"/>
                </a:lnTo>
                <a:lnTo>
                  <a:pt x="110" y="17"/>
                </a:lnTo>
                <a:lnTo>
                  <a:pt x="124" y="13"/>
                </a:lnTo>
                <a:lnTo>
                  <a:pt x="139" y="9"/>
                </a:lnTo>
                <a:lnTo>
                  <a:pt x="139" y="9"/>
                </a:lnTo>
                <a:lnTo>
                  <a:pt x="150" y="7"/>
                </a:lnTo>
                <a:lnTo>
                  <a:pt x="161" y="7"/>
                </a:lnTo>
                <a:lnTo>
                  <a:pt x="172" y="7"/>
                </a:lnTo>
                <a:lnTo>
                  <a:pt x="183" y="9"/>
                </a:lnTo>
                <a:lnTo>
                  <a:pt x="193" y="11"/>
                </a:lnTo>
                <a:lnTo>
                  <a:pt x="204" y="14"/>
                </a:lnTo>
                <a:lnTo>
                  <a:pt x="225" y="22"/>
                </a:lnTo>
                <a:lnTo>
                  <a:pt x="244" y="35"/>
                </a:lnTo>
                <a:lnTo>
                  <a:pt x="252" y="40"/>
                </a:lnTo>
                <a:lnTo>
                  <a:pt x="260" y="49"/>
                </a:lnTo>
                <a:lnTo>
                  <a:pt x="269" y="55"/>
                </a:lnTo>
                <a:lnTo>
                  <a:pt x="276" y="65"/>
                </a:lnTo>
                <a:lnTo>
                  <a:pt x="281" y="73"/>
                </a:lnTo>
                <a:lnTo>
                  <a:pt x="287" y="83"/>
                </a:lnTo>
                <a:lnTo>
                  <a:pt x="287" y="83"/>
                </a:lnTo>
                <a:lnTo>
                  <a:pt x="293" y="98"/>
                </a:lnTo>
                <a:lnTo>
                  <a:pt x="296" y="115"/>
                </a:lnTo>
                <a:lnTo>
                  <a:pt x="298" y="130"/>
                </a:lnTo>
                <a:lnTo>
                  <a:pt x="296" y="145"/>
                </a:lnTo>
                <a:lnTo>
                  <a:pt x="292" y="160"/>
                </a:lnTo>
                <a:lnTo>
                  <a:pt x="288" y="175"/>
                </a:lnTo>
                <a:lnTo>
                  <a:pt x="281" y="189"/>
                </a:lnTo>
                <a:lnTo>
                  <a:pt x="273" y="204"/>
                </a:lnTo>
                <a:lnTo>
                  <a:pt x="273" y="204"/>
                </a:ln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zh-CN" altLang="en-US"/>
          </a:p>
        </p:txBody>
      </p:sp>
      <p:sp>
        <p:nvSpPr>
          <p:cNvPr id="143" name="Freeform 86"/>
          <p:cNvSpPr>
            <a:spLocks noEditPoints="1"/>
          </p:cNvSpPr>
          <p:nvPr/>
        </p:nvSpPr>
        <p:spPr bwMode="auto">
          <a:xfrm>
            <a:off x="707454" y="2816942"/>
            <a:ext cx="1022033" cy="1046000"/>
          </a:xfrm>
          <a:custGeom>
            <a:avLst/>
            <a:gdLst/>
            <a:ahLst/>
            <a:cxnLst>
              <a:cxn ang="0">
                <a:pos x="303" y="104"/>
              </a:cxn>
              <a:cxn ang="0">
                <a:pos x="288" y="65"/>
              </a:cxn>
              <a:cxn ang="0">
                <a:pos x="259" y="35"/>
              </a:cxn>
              <a:cxn ang="0">
                <a:pos x="223" y="13"/>
              </a:cxn>
              <a:cxn ang="0">
                <a:pos x="182" y="2"/>
              </a:cxn>
              <a:cxn ang="0">
                <a:pos x="141" y="2"/>
              </a:cxn>
              <a:cxn ang="0">
                <a:pos x="113" y="9"/>
              </a:cxn>
              <a:cxn ang="0">
                <a:pos x="72" y="29"/>
              </a:cxn>
              <a:cxn ang="0">
                <a:pos x="36" y="61"/>
              </a:cxn>
              <a:cxn ang="0">
                <a:pos x="11" y="98"/>
              </a:cxn>
              <a:cxn ang="0">
                <a:pos x="0" y="141"/>
              </a:cxn>
              <a:cxn ang="0">
                <a:pos x="4" y="171"/>
              </a:cxn>
              <a:cxn ang="0">
                <a:pos x="28" y="208"/>
              </a:cxn>
              <a:cxn ang="0">
                <a:pos x="65" y="237"/>
              </a:cxn>
              <a:cxn ang="0">
                <a:pos x="93" y="250"/>
              </a:cxn>
              <a:cxn ang="0">
                <a:pos x="141" y="256"/>
              </a:cxn>
              <a:cxn ang="0">
                <a:pos x="167" y="261"/>
              </a:cxn>
              <a:cxn ang="0">
                <a:pos x="168" y="262"/>
              </a:cxn>
              <a:cxn ang="0">
                <a:pos x="190" y="265"/>
              </a:cxn>
              <a:cxn ang="0">
                <a:pos x="225" y="252"/>
              </a:cxn>
              <a:cxn ang="0">
                <a:pos x="255" y="233"/>
              </a:cxn>
              <a:cxn ang="0">
                <a:pos x="285" y="196"/>
              </a:cxn>
              <a:cxn ang="0">
                <a:pos x="303" y="150"/>
              </a:cxn>
              <a:cxn ang="0">
                <a:pos x="306" y="119"/>
              </a:cxn>
              <a:cxn ang="0">
                <a:pos x="266" y="212"/>
              </a:cxn>
              <a:cxn ang="0">
                <a:pos x="240" y="237"/>
              </a:cxn>
              <a:cxn ang="0">
                <a:pos x="207" y="254"/>
              </a:cxn>
              <a:cxn ang="0">
                <a:pos x="203" y="254"/>
              </a:cxn>
              <a:cxn ang="0">
                <a:pos x="211" y="248"/>
              </a:cxn>
              <a:cxn ang="0">
                <a:pos x="208" y="245"/>
              </a:cxn>
              <a:cxn ang="0">
                <a:pos x="196" y="251"/>
              </a:cxn>
              <a:cxn ang="0">
                <a:pos x="150" y="250"/>
              </a:cxn>
              <a:cxn ang="0">
                <a:pos x="128" y="247"/>
              </a:cxn>
              <a:cxn ang="0">
                <a:pos x="97" y="241"/>
              </a:cxn>
              <a:cxn ang="0">
                <a:pos x="65" y="226"/>
              </a:cxn>
              <a:cxn ang="0">
                <a:pos x="29" y="197"/>
              </a:cxn>
              <a:cxn ang="0">
                <a:pos x="13" y="174"/>
              </a:cxn>
              <a:cxn ang="0">
                <a:pos x="7" y="149"/>
              </a:cxn>
              <a:cxn ang="0">
                <a:pos x="13" y="115"/>
              </a:cxn>
              <a:cxn ang="0">
                <a:pos x="39" y="69"/>
              </a:cxn>
              <a:cxn ang="0">
                <a:pos x="59" y="47"/>
              </a:cxn>
              <a:cxn ang="0">
                <a:pos x="97" y="22"/>
              </a:cxn>
              <a:cxn ang="0">
                <a:pos x="139" y="9"/>
              </a:cxn>
              <a:cxn ang="0">
                <a:pos x="161" y="7"/>
              </a:cxn>
              <a:cxn ang="0">
                <a:pos x="193" y="11"/>
              </a:cxn>
              <a:cxn ang="0">
                <a:pos x="244" y="35"/>
              </a:cxn>
              <a:cxn ang="0">
                <a:pos x="269" y="55"/>
              </a:cxn>
              <a:cxn ang="0">
                <a:pos x="287" y="83"/>
              </a:cxn>
              <a:cxn ang="0">
                <a:pos x="296" y="115"/>
              </a:cxn>
              <a:cxn ang="0">
                <a:pos x="292" y="160"/>
              </a:cxn>
              <a:cxn ang="0">
                <a:pos x="273" y="204"/>
              </a:cxn>
            </a:cxnLst>
            <a:rect l="0" t="0" r="r" b="b"/>
            <a:pathLst>
              <a:path w="306" h="265">
                <a:moveTo>
                  <a:pt x="306" y="119"/>
                </a:moveTo>
                <a:lnTo>
                  <a:pt x="306" y="119"/>
                </a:lnTo>
                <a:lnTo>
                  <a:pt x="303" y="104"/>
                </a:lnTo>
                <a:lnTo>
                  <a:pt x="299" y="90"/>
                </a:lnTo>
                <a:lnTo>
                  <a:pt x="295" y="78"/>
                </a:lnTo>
                <a:lnTo>
                  <a:pt x="288" y="65"/>
                </a:lnTo>
                <a:lnTo>
                  <a:pt x="280" y="54"/>
                </a:lnTo>
                <a:lnTo>
                  <a:pt x="270" y="44"/>
                </a:lnTo>
                <a:lnTo>
                  <a:pt x="259" y="35"/>
                </a:lnTo>
                <a:lnTo>
                  <a:pt x="248" y="27"/>
                </a:lnTo>
                <a:lnTo>
                  <a:pt x="236" y="20"/>
                </a:lnTo>
                <a:lnTo>
                  <a:pt x="223" y="13"/>
                </a:lnTo>
                <a:lnTo>
                  <a:pt x="209" y="9"/>
                </a:lnTo>
                <a:lnTo>
                  <a:pt x="196" y="5"/>
                </a:lnTo>
                <a:lnTo>
                  <a:pt x="182" y="2"/>
                </a:lnTo>
                <a:lnTo>
                  <a:pt x="168" y="0"/>
                </a:lnTo>
                <a:lnTo>
                  <a:pt x="154" y="0"/>
                </a:lnTo>
                <a:lnTo>
                  <a:pt x="141" y="2"/>
                </a:lnTo>
                <a:lnTo>
                  <a:pt x="141" y="2"/>
                </a:lnTo>
                <a:lnTo>
                  <a:pt x="127" y="5"/>
                </a:lnTo>
                <a:lnTo>
                  <a:pt x="113" y="9"/>
                </a:lnTo>
                <a:lnTo>
                  <a:pt x="99" y="14"/>
                </a:lnTo>
                <a:lnTo>
                  <a:pt x="86" y="21"/>
                </a:lnTo>
                <a:lnTo>
                  <a:pt x="72" y="29"/>
                </a:lnTo>
                <a:lnTo>
                  <a:pt x="59" y="39"/>
                </a:lnTo>
                <a:lnTo>
                  <a:pt x="47" y="49"/>
                </a:lnTo>
                <a:lnTo>
                  <a:pt x="36" y="61"/>
                </a:lnTo>
                <a:lnTo>
                  <a:pt x="26" y="72"/>
                </a:lnTo>
                <a:lnTo>
                  <a:pt x="18" y="86"/>
                </a:lnTo>
                <a:lnTo>
                  <a:pt x="11" y="98"/>
                </a:lnTo>
                <a:lnTo>
                  <a:pt x="6" y="113"/>
                </a:lnTo>
                <a:lnTo>
                  <a:pt x="2" y="127"/>
                </a:lnTo>
                <a:lnTo>
                  <a:pt x="0" y="141"/>
                </a:lnTo>
                <a:lnTo>
                  <a:pt x="0" y="156"/>
                </a:lnTo>
                <a:lnTo>
                  <a:pt x="4" y="171"/>
                </a:lnTo>
                <a:lnTo>
                  <a:pt x="4" y="171"/>
                </a:lnTo>
                <a:lnTo>
                  <a:pt x="10" y="184"/>
                </a:lnTo>
                <a:lnTo>
                  <a:pt x="17" y="196"/>
                </a:lnTo>
                <a:lnTo>
                  <a:pt x="28" y="208"/>
                </a:lnTo>
                <a:lnTo>
                  <a:pt x="39" y="219"/>
                </a:lnTo>
                <a:lnTo>
                  <a:pt x="51" y="229"/>
                </a:lnTo>
                <a:lnTo>
                  <a:pt x="65" y="237"/>
                </a:lnTo>
                <a:lnTo>
                  <a:pt x="79" y="244"/>
                </a:lnTo>
                <a:lnTo>
                  <a:pt x="93" y="250"/>
                </a:lnTo>
                <a:lnTo>
                  <a:pt x="93" y="250"/>
                </a:lnTo>
                <a:lnTo>
                  <a:pt x="108" y="252"/>
                </a:lnTo>
                <a:lnTo>
                  <a:pt x="124" y="255"/>
                </a:lnTo>
                <a:lnTo>
                  <a:pt x="141" y="256"/>
                </a:lnTo>
                <a:lnTo>
                  <a:pt x="156" y="259"/>
                </a:lnTo>
                <a:lnTo>
                  <a:pt x="156" y="259"/>
                </a:lnTo>
                <a:lnTo>
                  <a:pt x="167" y="261"/>
                </a:lnTo>
                <a:lnTo>
                  <a:pt x="167" y="261"/>
                </a:lnTo>
                <a:lnTo>
                  <a:pt x="167" y="262"/>
                </a:lnTo>
                <a:lnTo>
                  <a:pt x="168" y="262"/>
                </a:lnTo>
                <a:lnTo>
                  <a:pt x="168" y="262"/>
                </a:lnTo>
                <a:lnTo>
                  <a:pt x="179" y="265"/>
                </a:lnTo>
                <a:lnTo>
                  <a:pt x="190" y="265"/>
                </a:lnTo>
                <a:lnTo>
                  <a:pt x="203" y="262"/>
                </a:lnTo>
                <a:lnTo>
                  <a:pt x="214" y="258"/>
                </a:lnTo>
                <a:lnTo>
                  <a:pt x="225" y="252"/>
                </a:lnTo>
                <a:lnTo>
                  <a:pt x="236" y="247"/>
                </a:lnTo>
                <a:lnTo>
                  <a:pt x="255" y="233"/>
                </a:lnTo>
                <a:lnTo>
                  <a:pt x="255" y="233"/>
                </a:lnTo>
                <a:lnTo>
                  <a:pt x="266" y="222"/>
                </a:lnTo>
                <a:lnTo>
                  <a:pt x="277" y="210"/>
                </a:lnTo>
                <a:lnTo>
                  <a:pt x="285" y="196"/>
                </a:lnTo>
                <a:lnTo>
                  <a:pt x="293" y="182"/>
                </a:lnTo>
                <a:lnTo>
                  <a:pt x="299" y="166"/>
                </a:lnTo>
                <a:lnTo>
                  <a:pt x="303" y="150"/>
                </a:lnTo>
                <a:lnTo>
                  <a:pt x="306" y="134"/>
                </a:lnTo>
                <a:lnTo>
                  <a:pt x="306" y="119"/>
                </a:lnTo>
                <a:lnTo>
                  <a:pt x="306" y="119"/>
                </a:lnTo>
                <a:close/>
                <a:moveTo>
                  <a:pt x="273" y="204"/>
                </a:moveTo>
                <a:lnTo>
                  <a:pt x="273" y="204"/>
                </a:lnTo>
                <a:lnTo>
                  <a:pt x="266" y="212"/>
                </a:lnTo>
                <a:lnTo>
                  <a:pt x="259" y="221"/>
                </a:lnTo>
                <a:lnTo>
                  <a:pt x="249" y="229"/>
                </a:lnTo>
                <a:lnTo>
                  <a:pt x="240" y="237"/>
                </a:lnTo>
                <a:lnTo>
                  <a:pt x="229" y="244"/>
                </a:lnTo>
                <a:lnTo>
                  <a:pt x="218" y="250"/>
                </a:lnTo>
                <a:lnTo>
                  <a:pt x="207" y="254"/>
                </a:lnTo>
                <a:lnTo>
                  <a:pt x="196" y="256"/>
                </a:lnTo>
                <a:lnTo>
                  <a:pt x="196" y="256"/>
                </a:lnTo>
                <a:lnTo>
                  <a:pt x="203" y="254"/>
                </a:lnTo>
                <a:lnTo>
                  <a:pt x="209" y="250"/>
                </a:lnTo>
                <a:lnTo>
                  <a:pt x="209" y="250"/>
                </a:lnTo>
                <a:lnTo>
                  <a:pt x="211" y="248"/>
                </a:lnTo>
                <a:lnTo>
                  <a:pt x="211" y="247"/>
                </a:lnTo>
                <a:lnTo>
                  <a:pt x="209" y="245"/>
                </a:lnTo>
                <a:lnTo>
                  <a:pt x="208" y="245"/>
                </a:lnTo>
                <a:lnTo>
                  <a:pt x="208" y="245"/>
                </a:lnTo>
                <a:lnTo>
                  <a:pt x="203" y="248"/>
                </a:lnTo>
                <a:lnTo>
                  <a:pt x="196" y="251"/>
                </a:lnTo>
                <a:lnTo>
                  <a:pt x="179" y="252"/>
                </a:lnTo>
                <a:lnTo>
                  <a:pt x="163" y="252"/>
                </a:lnTo>
                <a:lnTo>
                  <a:pt x="150" y="250"/>
                </a:lnTo>
                <a:lnTo>
                  <a:pt x="150" y="250"/>
                </a:lnTo>
                <a:lnTo>
                  <a:pt x="139" y="248"/>
                </a:lnTo>
                <a:lnTo>
                  <a:pt x="128" y="247"/>
                </a:lnTo>
                <a:lnTo>
                  <a:pt x="108" y="244"/>
                </a:lnTo>
                <a:lnTo>
                  <a:pt x="108" y="244"/>
                </a:lnTo>
                <a:lnTo>
                  <a:pt x="97" y="241"/>
                </a:lnTo>
                <a:lnTo>
                  <a:pt x="86" y="239"/>
                </a:lnTo>
                <a:lnTo>
                  <a:pt x="75" y="233"/>
                </a:lnTo>
                <a:lnTo>
                  <a:pt x="65" y="226"/>
                </a:lnTo>
                <a:lnTo>
                  <a:pt x="47" y="212"/>
                </a:lnTo>
                <a:lnTo>
                  <a:pt x="29" y="197"/>
                </a:lnTo>
                <a:lnTo>
                  <a:pt x="29" y="197"/>
                </a:lnTo>
                <a:lnTo>
                  <a:pt x="22" y="190"/>
                </a:lnTo>
                <a:lnTo>
                  <a:pt x="17" y="182"/>
                </a:lnTo>
                <a:lnTo>
                  <a:pt x="13" y="174"/>
                </a:lnTo>
                <a:lnTo>
                  <a:pt x="10" y="167"/>
                </a:lnTo>
                <a:lnTo>
                  <a:pt x="7" y="159"/>
                </a:lnTo>
                <a:lnTo>
                  <a:pt x="7" y="149"/>
                </a:lnTo>
                <a:lnTo>
                  <a:pt x="7" y="141"/>
                </a:lnTo>
                <a:lnTo>
                  <a:pt x="9" y="133"/>
                </a:lnTo>
                <a:lnTo>
                  <a:pt x="13" y="115"/>
                </a:lnTo>
                <a:lnTo>
                  <a:pt x="20" y="98"/>
                </a:lnTo>
                <a:lnTo>
                  <a:pt x="29" y="83"/>
                </a:lnTo>
                <a:lnTo>
                  <a:pt x="39" y="69"/>
                </a:lnTo>
                <a:lnTo>
                  <a:pt x="39" y="69"/>
                </a:lnTo>
                <a:lnTo>
                  <a:pt x="48" y="58"/>
                </a:lnTo>
                <a:lnTo>
                  <a:pt x="59" y="47"/>
                </a:lnTo>
                <a:lnTo>
                  <a:pt x="72" y="39"/>
                </a:lnTo>
                <a:lnTo>
                  <a:pt x="84" y="31"/>
                </a:lnTo>
                <a:lnTo>
                  <a:pt x="97" y="22"/>
                </a:lnTo>
                <a:lnTo>
                  <a:pt x="110" y="17"/>
                </a:lnTo>
                <a:lnTo>
                  <a:pt x="124" y="13"/>
                </a:lnTo>
                <a:lnTo>
                  <a:pt x="139" y="9"/>
                </a:lnTo>
                <a:lnTo>
                  <a:pt x="139" y="9"/>
                </a:lnTo>
                <a:lnTo>
                  <a:pt x="150" y="7"/>
                </a:lnTo>
                <a:lnTo>
                  <a:pt x="161" y="7"/>
                </a:lnTo>
                <a:lnTo>
                  <a:pt x="172" y="7"/>
                </a:lnTo>
                <a:lnTo>
                  <a:pt x="183" y="9"/>
                </a:lnTo>
                <a:lnTo>
                  <a:pt x="193" y="11"/>
                </a:lnTo>
                <a:lnTo>
                  <a:pt x="204" y="14"/>
                </a:lnTo>
                <a:lnTo>
                  <a:pt x="225" y="22"/>
                </a:lnTo>
                <a:lnTo>
                  <a:pt x="244" y="35"/>
                </a:lnTo>
                <a:lnTo>
                  <a:pt x="252" y="40"/>
                </a:lnTo>
                <a:lnTo>
                  <a:pt x="260" y="49"/>
                </a:lnTo>
                <a:lnTo>
                  <a:pt x="269" y="55"/>
                </a:lnTo>
                <a:lnTo>
                  <a:pt x="276" y="65"/>
                </a:lnTo>
                <a:lnTo>
                  <a:pt x="281" y="73"/>
                </a:lnTo>
                <a:lnTo>
                  <a:pt x="287" y="83"/>
                </a:lnTo>
                <a:lnTo>
                  <a:pt x="287" y="83"/>
                </a:lnTo>
                <a:lnTo>
                  <a:pt x="293" y="98"/>
                </a:lnTo>
                <a:lnTo>
                  <a:pt x="296" y="115"/>
                </a:lnTo>
                <a:lnTo>
                  <a:pt x="298" y="130"/>
                </a:lnTo>
                <a:lnTo>
                  <a:pt x="296" y="145"/>
                </a:lnTo>
                <a:lnTo>
                  <a:pt x="292" y="160"/>
                </a:lnTo>
                <a:lnTo>
                  <a:pt x="288" y="175"/>
                </a:lnTo>
                <a:lnTo>
                  <a:pt x="281" y="189"/>
                </a:lnTo>
                <a:lnTo>
                  <a:pt x="273" y="204"/>
                </a:lnTo>
                <a:lnTo>
                  <a:pt x="273" y="204"/>
                </a:ln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zh-CN" altLang="en-US"/>
          </a:p>
        </p:txBody>
      </p:sp>
      <p:sp>
        <p:nvSpPr>
          <p:cNvPr id="6" name="文本框 5"/>
          <p:cNvSpPr txBox="1"/>
          <p:nvPr/>
        </p:nvSpPr>
        <p:spPr>
          <a:xfrm>
            <a:off x="2021576" y="4177691"/>
            <a:ext cx="9632515" cy="1077218"/>
          </a:xfrm>
          <a:prstGeom prst="rect">
            <a:avLst/>
          </a:prstGeom>
          <a:noFill/>
        </p:spPr>
        <p:txBody>
          <a:bodyPr wrap="square" rtlCol="0">
            <a:spAutoFit/>
          </a:bodyPr>
          <a:lstStyle/>
          <a:p>
            <a:r>
              <a:rPr lang="zh-CN" altLang="en-US" sz="3200" dirty="0">
                <a:latin typeface="Aa花语·满天星守望 (非商业使用)" panose="02010600010101010101" pitchFamily="2" charset="-122"/>
                <a:ea typeface="Aa花语·满天星守望 (非商业使用)" panose="02010600010101010101" pitchFamily="2" charset="-122"/>
              </a:rPr>
              <a:t>检测出的显著图应具有高分辨率，同时能准确定位并保留原始图像的信息</a:t>
            </a:r>
            <a:endParaRPr lang="zh-CN" altLang="en-US" sz="3200" dirty="0">
              <a:latin typeface="Aa花语·满天星守望 (非商业使用)" panose="02010600010101010101" pitchFamily="2" charset="-122"/>
              <a:ea typeface="Aa花语·满天星守望 (非商业使用)" panose="02010600010101010101" pitchFamily="2" charset="-122"/>
            </a:endParaRPr>
          </a:p>
        </p:txBody>
      </p:sp>
      <p:sp>
        <p:nvSpPr>
          <p:cNvPr id="7" name="文本框 6"/>
          <p:cNvSpPr txBox="1"/>
          <p:nvPr/>
        </p:nvSpPr>
        <p:spPr>
          <a:xfrm>
            <a:off x="2035138" y="5720264"/>
            <a:ext cx="5631827" cy="584775"/>
          </a:xfrm>
          <a:prstGeom prst="rect">
            <a:avLst/>
          </a:prstGeom>
          <a:noFill/>
        </p:spPr>
        <p:txBody>
          <a:bodyPr wrap="square" rtlCol="0">
            <a:spAutoFit/>
          </a:bodyPr>
          <a:lstStyle/>
          <a:p>
            <a:r>
              <a:rPr lang="zh-CN" altLang="en-US" sz="3200" dirty="0">
                <a:latin typeface="Aa花语·满天星守望 (非商业使用)" panose="02010600010101010101" pitchFamily="2" charset="-122"/>
                <a:ea typeface="Aa花语·满天星守望 (非商业使用)" panose="02010600010101010101" pitchFamily="2" charset="-122"/>
              </a:rPr>
              <a:t>如何快速检测出显著物体</a:t>
            </a:r>
            <a:endParaRPr lang="zh-CN" altLang="en-US" sz="3200" dirty="0">
              <a:latin typeface="Aa花语·满天星守望 (非商业使用)" panose="02010600010101010101" pitchFamily="2" charset="-122"/>
              <a:ea typeface="Aa花语·满天星守望 (非商业使用)" panose="02010600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100"/>
                                  </p:stCondLst>
                                  <p:childTnLst>
                                    <p:set>
                                      <p:cBhvr>
                                        <p:cTn id="6" dur="1" fill="hold">
                                          <p:stCondLst>
                                            <p:cond delay="0"/>
                                          </p:stCondLst>
                                        </p:cTn>
                                        <p:tgtEl>
                                          <p:spTgt spid="124"/>
                                        </p:tgtEl>
                                        <p:attrNameLst>
                                          <p:attrName>style.visibility</p:attrName>
                                        </p:attrNameLst>
                                      </p:cBhvr>
                                      <p:to>
                                        <p:strVal val="visible"/>
                                      </p:to>
                                    </p:set>
                                    <p:animEffect transition="in" filter="fade">
                                      <p:cBhvr>
                                        <p:cTn id="7" dur="500"/>
                                        <p:tgtEl>
                                          <p:spTgt spid="124"/>
                                        </p:tgtEl>
                                      </p:cBhvr>
                                    </p:animEffect>
                                  </p:childTnLst>
                                </p:cTn>
                              </p:par>
                              <p:par>
                                <p:cTn id="8" presetID="10" presetClass="entr" presetSubtype="0" fill="hold" nodeType="withEffect">
                                  <p:stCondLst>
                                    <p:cond delay="5400"/>
                                  </p:stCondLst>
                                  <p:childTnLst>
                                    <p:set>
                                      <p:cBhvr>
                                        <p:cTn id="9" dur="1" fill="hold">
                                          <p:stCondLst>
                                            <p:cond delay="0"/>
                                          </p:stCondLst>
                                        </p:cTn>
                                        <p:tgtEl>
                                          <p:spTgt spid="125"/>
                                        </p:tgtEl>
                                        <p:attrNameLst>
                                          <p:attrName>style.visibility</p:attrName>
                                        </p:attrNameLst>
                                      </p:cBhvr>
                                      <p:to>
                                        <p:strVal val="visible"/>
                                      </p:to>
                                    </p:set>
                                    <p:animEffect transition="in" filter="fade">
                                      <p:cBhvr>
                                        <p:cTn id="10" dur="500"/>
                                        <p:tgtEl>
                                          <p:spTgt spid="125"/>
                                        </p:tgtEl>
                                      </p:cBhvr>
                                    </p:animEffect>
                                  </p:childTnLst>
                                </p:cTn>
                              </p:par>
                              <p:par>
                                <p:cTn id="11" presetID="10" presetClass="entr" presetSubtype="0" fill="hold" grpId="0" nodeType="withEffect">
                                  <p:stCondLst>
                                    <p:cond delay="5700"/>
                                  </p:stCondLst>
                                  <p:childTnLst>
                                    <p:set>
                                      <p:cBhvr>
                                        <p:cTn id="12" dur="1" fill="hold">
                                          <p:stCondLst>
                                            <p:cond delay="0"/>
                                          </p:stCondLst>
                                        </p:cTn>
                                        <p:tgtEl>
                                          <p:spTgt spid="135"/>
                                        </p:tgtEl>
                                        <p:attrNameLst>
                                          <p:attrName>style.visibility</p:attrName>
                                        </p:attrNameLst>
                                      </p:cBhvr>
                                      <p:to>
                                        <p:strVal val="visible"/>
                                      </p:to>
                                    </p:set>
                                    <p:animEffect transition="in" filter="fade">
                                      <p:cBhvr>
                                        <p:cTn id="13" dur="500"/>
                                        <p:tgtEl>
                                          <p:spTgt spid="135"/>
                                        </p:tgtEl>
                                      </p:cBhvr>
                                    </p:animEffect>
                                  </p:childTnLst>
                                </p:cTn>
                              </p:par>
                              <p:par>
                                <p:cTn id="14" presetID="10" presetClass="entr" presetSubtype="0" fill="hold" nodeType="withEffect">
                                  <p:stCondLst>
                                    <p:cond delay="4500"/>
                                  </p:stCondLst>
                                  <p:childTnLst>
                                    <p:set>
                                      <p:cBhvr>
                                        <p:cTn id="15" dur="1" fill="hold">
                                          <p:stCondLst>
                                            <p:cond delay="0"/>
                                          </p:stCondLst>
                                        </p:cTn>
                                        <p:tgtEl>
                                          <p:spTgt spid="83"/>
                                        </p:tgtEl>
                                        <p:attrNameLst>
                                          <p:attrName>style.visibility</p:attrName>
                                        </p:attrNameLst>
                                      </p:cBhvr>
                                      <p:to>
                                        <p:strVal val="visible"/>
                                      </p:to>
                                    </p:set>
                                    <p:animEffect transition="in" filter="fade">
                                      <p:cBhvr>
                                        <p:cTn id="16" dur="500"/>
                                        <p:tgtEl>
                                          <p:spTgt spid="83"/>
                                        </p:tgtEl>
                                      </p:cBhvr>
                                    </p:animEffect>
                                  </p:childTnLst>
                                </p:cTn>
                              </p:par>
                              <p:par>
                                <p:cTn id="17" presetID="10" presetClass="entr" presetSubtype="0" fill="hold" nodeType="withEffect">
                                  <p:stCondLst>
                                    <p:cond delay="480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par>
                                <p:cTn id="20" presetID="10" presetClass="entr" presetSubtype="0" fill="hold" nodeType="withEffect">
                                  <p:stCondLst>
                                    <p:cond delay="6000"/>
                                  </p:stCondLst>
                                  <p:childTnLst>
                                    <p:set>
                                      <p:cBhvr>
                                        <p:cTn id="21" dur="1" fill="hold">
                                          <p:stCondLst>
                                            <p:cond delay="0"/>
                                          </p:stCondLst>
                                        </p:cTn>
                                        <p:tgtEl>
                                          <p:spTgt spid="138"/>
                                        </p:tgtEl>
                                        <p:attrNameLst>
                                          <p:attrName>style.visibility</p:attrName>
                                        </p:attrNameLst>
                                      </p:cBhvr>
                                      <p:to>
                                        <p:strVal val="visible"/>
                                      </p:to>
                                    </p:set>
                                    <p:animEffect transition="in" filter="fade">
                                      <p:cBhvr>
                                        <p:cTn id="22" dur="500"/>
                                        <p:tgtEl>
                                          <p:spTgt spid="138"/>
                                        </p:tgtEl>
                                      </p:cBhvr>
                                    </p:animEffect>
                                  </p:childTnLst>
                                </p:cTn>
                              </p:par>
                              <p:par>
                                <p:cTn id="23" presetID="10" presetClass="entr" presetSubtype="0" fill="hold" nodeType="withEffect">
                                  <p:stCondLst>
                                    <p:cond delay="6300"/>
                                  </p:stCondLst>
                                  <p:childTnLst>
                                    <p:set>
                                      <p:cBhvr>
                                        <p:cTn id="24" dur="1" fill="hold">
                                          <p:stCondLst>
                                            <p:cond delay="0"/>
                                          </p:stCondLst>
                                        </p:cTn>
                                        <p:tgtEl>
                                          <p:spTgt spid="142"/>
                                        </p:tgtEl>
                                        <p:attrNameLst>
                                          <p:attrName>style.visibility</p:attrName>
                                        </p:attrNameLst>
                                      </p:cBhvr>
                                      <p:to>
                                        <p:strVal val="visible"/>
                                      </p:to>
                                    </p:set>
                                    <p:animEffect transition="in" filter="fade">
                                      <p:cBhvr>
                                        <p:cTn id="25" dur="500"/>
                                        <p:tgtEl>
                                          <p:spTgt spid="142"/>
                                        </p:tgtEl>
                                      </p:cBhvr>
                                    </p:animEffect>
                                  </p:childTnLst>
                                </p:cTn>
                              </p:par>
                              <p:par>
                                <p:cTn id="26" presetID="10" presetClass="entr" presetSubtype="0" fill="hold" grpId="0" nodeType="withEffect">
                                  <p:stCondLst>
                                    <p:cond delay="900"/>
                                  </p:stCondLst>
                                  <p:childTnLst>
                                    <p:set>
                                      <p:cBhvr>
                                        <p:cTn id="27" dur="1" fill="hold">
                                          <p:stCondLst>
                                            <p:cond delay="0"/>
                                          </p:stCondLst>
                                        </p:cTn>
                                        <p:tgtEl>
                                          <p:spTgt spid="136"/>
                                        </p:tgtEl>
                                        <p:attrNameLst>
                                          <p:attrName>style.visibility</p:attrName>
                                        </p:attrNameLst>
                                      </p:cBhvr>
                                      <p:to>
                                        <p:strVal val="visible"/>
                                      </p:to>
                                    </p:set>
                                    <p:animEffect transition="in" filter="fade">
                                      <p:cBhvr>
                                        <p:cTn id="28" dur="500"/>
                                        <p:tgtEl>
                                          <p:spTgt spid="136"/>
                                        </p:tgtEl>
                                      </p:cBhvr>
                                    </p:animEffect>
                                  </p:childTnLst>
                                </p:cTn>
                              </p:par>
                              <p:par>
                                <p:cTn id="29" presetID="10" presetClass="entr" presetSubtype="0" fill="hold" grpId="0" nodeType="withEffect">
                                  <p:stCondLst>
                                    <p:cond delay="900"/>
                                  </p:stCondLst>
                                  <p:childTnLst>
                                    <p:set>
                                      <p:cBhvr>
                                        <p:cTn id="30" dur="1" fill="hold">
                                          <p:stCondLst>
                                            <p:cond delay="0"/>
                                          </p:stCondLst>
                                        </p:cTn>
                                        <p:tgtEl>
                                          <p:spTgt spid="137"/>
                                        </p:tgtEl>
                                        <p:attrNameLst>
                                          <p:attrName>style.visibility</p:attrName>
                                        </p:attrNameLst>
                                      </p:cBhvr>
                                      <p:to>
                                        <p:strVal val="visible"/>
                                      </p:to>
                                    </p:set>
                                    <p:animEffect transition="in" filter="fade">
                                      <p:cBhvr>
                                        <p:cTn id="31" dur="500"/>
                                        <p:tgtEl>
                                          <p:spTgt spid="137"/>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139"/>
                                        </p:tgtEl>
                                        <p:attrNameLst>
                                          <p:attrName>style.visibility</p:attrName>
                                        </p:attrNameLst>
                                      </p:cBhvr>
                                      <p:to>
                                        <p:strVal val="visible"/>
                                      </p:to>
                                    </p:set>
                                    <p:animEffect transition="in" filter="fade">
                                      <p:cBhvr>
                                        <p:cTn id="34" dur="500"/>
                                        <p:tgtEl>
                                          <p:spTgt spid="139"/>
                                        </p:tgtEl>
                                      </p:cBhvr>
                                    </p:animEffect>
                                  </p:childTnLst>
                                </p:cTn>
                              </p:par>
                              <p:par>
                                <p:cTn id="35" presetID="10" presetClass="entr" presetSubtype="0" fill="hold" grpId="0" nodeType="withEffect">
                                  <p:stCondLst>
                                    <p:cond delay="900"/>
                                  </p:stCondLst>
                                  <p:childTnLst>
                                    <p:set>
                                      <p:cBhvr>
                                        <p:cTn id="36" dur="1" fill="hold">
                                          <p:stCondLst>
                                            <p:cond delay="0"/>
                                          </p:stCondLst>
                                        </p:cTn>
                                        <p:tgtEl>
                                          <p:spTgt spid="143"/>
                                        </p:tgtEl>
                                        <p:attrNameLst>
                                          <p:attrName>style.visibility</p:attrName>
                                        </p:attrNameLst>
                                      </p:cBhvr>
                                      <p:to>
                                        <p:strVal val="visible"/>
                                      </p:to>
                                    </p:set>
                                    <p:animEffect transition="in" filter="fade">
                                      <p:cBhvr>
                                        <p:cTn id="37" dur="50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 grpId="0" bldLvl="0" animBg="1"/>
      <p:bldP spid="135" grpId="0"/>
      <p:bldP spid="136" grpId="0" bldLvl="0" animBg="1"/>
      <p:bldP spid="137" grpId="0" bldLvl="0" animBg="1"/>
      <p:bldP spid="139" grpId="0" bldLvl="0" animBg="1"/>
      <p:bldP spid="143"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78" name="Freeform 22"/>
          <p:cNvSpPr>
            <a:spLocks noEditPoints="1"/>
          </p:cNvSpPr>
          <p:nvPr/>
        </p:nvSpPr>
        <p:spPr bwMode="auto">
          <a:xfrm>
            <a:off x="4544866" y="724368"/>
            <a:ext cx="4453219" cy="171168"/>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79" name="Group 227"/>
          <p:cNvGrpSpPr>
            <a:grpSpLocks noChangeAspect="1"/>
          </p:cNvGrpSpPr>
          <p:nvPr/>
        </p:nvGrpSpPr>
        <p:grpSpPr bwMode="auto">
          <a:xfrm>
            <a:off x="3601817" y="103145"/>
            <a:ext cx="660947" cy="760937"/>
            <a:chOff x="1024" y="313"/>
            <a:chExt cx="780" cy="898"/>
          </a:xfrm>
          <a:solidFill>
            <a:schemeClr val="tx1">
              <a:lumMod val="75000"/>
              <a:lumOff val="25000"/>
            </a:schemeClr>
          </a:solidFill>
        </p:grpSpPr>
        <p:sp>
          <p:nvSpPr>
            <p:cNvPr id="80"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89" name="文本框 88"/>
          <p:cNvSpPr txBox="1"/>
          <p:nvPr/>
        </p:nvSpPr>
        <p:spPr>
          <a:xfrm>
            <a:off x="4559342" y="103145"/>
            <a:ext cx="4547008" cy="830997"/>
          </a:xfrm>
          <a:prstGeom prst="rect">
            <a:avLst/>
          </a:prstGeom>
          <a:noFill/>
        </p:spPr>
        <p:txBody>
          <a:bodyPr wrap="square" rtlCol="0">
            <a:spAutoFit/>
          </a:bodyPr>
          <a:lstStyle/>
          <a:p>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研究数据介绍</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pic>
        <p:nvPicPr>
          <p:cNvPr id="90" name="图片 89" descr="图形用户界面, 应用程序&#10;&#10;描述已自动生成"/>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0" y="1157883"/>
            <a:ext cx="5423209" cy="4975749"/>
          </a:xfrm>
          <a:prstGeom prst="rect">
            <a:avLst/>
          </a:prstGeom>
          <a:noFill/>
          <a:ln>
            <a:noFill/>
          </a:ln>
        </p:spPr>
      </p:pic>
      <p:sp>
        <p:nvSpPr>
          <p:cNvPr id="2" name="文本框 1"/>
          <p:cNvSpPr txBox="1"/>
          <p:nvPr/>
        </p:nvSpPr>
        <p:spPr>
          <a:xfrm>
            <a:off x="5413249" y="2274838"/>
            <a:ext cx="7169672" cy="1938992"/>
          </a:xfrm>
          <a:prstGeom prst="rect">
            <a:avLst/>
          </a:prstGeom>
          <a:noFill/>
        </p:spPr>
        <p:txBody>
          <a:bodyPr wrap="square" rtlCol="0">
            <a:spAutoFit/>
          </a:bodyPr>
          <a:lstStyle/>
          <a:p>
            <a:pPr marL="285750" indent="-285750">
              <a:buFont typeface="Arial" panose="020B0604020202020204" pitchFamily="34" charset="0"/>
              <a:buChar char="•"/>
            </a:pPr>
            <a:r>
              <a:rPr lang="en-US" altLang="zh-CN" sz="2400" dirty="0">
                <a:latin typeface="Aa花语·满天星守望 (非商业使用)" panose="02010600010101010101" pitchFamily="2" charset="-122"/>
                <a:ea typeface="Aa花语·满天星守望 (非商业使用)" panose="02010600010101010101" pitchFamily="2" charset="-122"/>
              </a:rPr>
              <a:t>MSRA-10K       10000</a:t>
            </a:r>
            <a:r>
              <a:rPr lang="zh-CN" altLang="en-US" sz="2400" dirty="0">
                <a:latin typeface="Aa花语·满天星守望 (非商业使用)" panose="02010600010101010101" pitchFamily="2" charset="-122"/>
                <a:ea typeface="Aa花语·满天星守望 (非商业使用)" panose="02010600010101010101" pitchFamily="2" charset="-122"/>
              </a:rPr>
              <a:t>张   多为单目标，目标较大</a:t>
            </a:r>
            <a:endParaRPr lang="en-US" altLang="zh-CN" sz="2400" dirty="0">
              <a:latin typeface="Aa花语·满天星守望 (非商业使用)" panose="02010600010101010101" pitchFamily="2" charset="-122"/>
              <a:ea typeface="Aa花语·满天星守望 (非商业使用)" panose="02010600010101010101" pitchFamily="2" charset="-122"/>
            </a:endParaRPr>
          </a:p>
          <a:p>
            <a:pPr marL="285750" indent="-285750">
              <a:buFont typeface="Arial" panose="020B0604020202020204" pitchFamily="34" charset="0"/>
              <a:buChar char="•"/>
            </a:pPr>
            <a:r>
              <a:rPr lang="en-US" altLang="zh-CN" sz="2400" dirty="0">
                <a:latin typeface="Aa花语·满天星守望 (非商业使用)" panose="02010600010101010101" pitchFamily="2" charset="-122"/>
                <a:ea typeface="Aa花语·满天星守望 (非商业使用)" panose="02010600010101010101" pitchFamily="2" charset="-122"/>
              </a:rPr>
              <a:t>DUT-OMRON   5168</a:t>
            </a:r>
            <a:r>
              <a:rPr lang="zh-CN" altLang="en-US" sz="2400" dirty="0">
                <a:latin typeface="Aa花语·满天星守望 (非商业使用)" panose="02010600010101010101" pitchFamily="2" charset="-122"/>
                <a:ea typeface="Aa花语·满天星守望 (非商业使用)" panose="02010600010101010101" pitchFamily="2" charset="-122"/>
              </a:rPr>
              <a:t>张    多目标，大小不一</a:t>
            </a:r>
            <a:endParaRPr lang="en-US" altLang="zh-CN" sz="2400" dirty="0">
              <a:latin typeface="Aa花语·满天星守望 (非商业使用)" panose="02010600010101010101" pitchFamily="2" charset="-122"/>
              <a:ea typeface="Aa花语·满天星守望 (非商业使用)" panose="02010600010101010101" pitchFamily="2" charset="-122"/>
            </a:endParaRPr>
          </a:p>
          <a:p>
            <a:pPr marL="285750" indent="-285750">
              <a:buFont typeface="Arial" panose="020B0604020202020204" pitchFamily="34" charset="0"/>
              <a:buChar char="•"/>
            </a:pPr>
            <a:r>
              <a:rPr lang="en-US" altLang="zh-CN" sz="2400" dirty="0">
                <a:latin typeface="Aa花语·满天星守望 (非商业使用)" panose="02010600010101010101" pitchFamily="2" charset="-122"/>
                <a:ea typeface="Aa花语·满天星守望 (非商业使用)" panose="02010600010101010101" pitchFamily="2" charset="-122"/>
              </a:rPr>
              <a:t>HKU-IS  4447</a:t>
            </a:r>
            <a:r>
              <a:rPr lang="zh-CN" altLang="en-US" sz="2400" dirty="0">
                <a:latin typeface="Aa花语·满天星守望 (非商业使用)" panose="02010600010101010101" pitchFamily="2" charset="-122"/>
                <a:ea typeface="Aa花语·满天星守望 (非商业使用)" panose="02010600010101010101" pitchFamily="2" charset="-122"/>
              </a:rPr>
              <a:t>张   多目标，大小适中</a:t>
            </a:r>
            <a:endParaRPr lang="en-US" altLang="zh-CN" sz="2400" dirty="0">
              <a:latin typeface="Aa花语·满天星守望 (非商业使用)" panose="02010600010101010101" pitchFamily="2" charset="-122"/>
              <a:ea typeface="Aa花语·满天星守望 (非商业使用)" panose="02010600010101010101" pitchFamily="2" charset="-122"/>
            </a:endParaRPr>
          </a:p>
          <a:p>
            <a:pPr marL="285750" indent="-285750">
              <a:buFont typeface="Arial" panose="020B0604020202020204" pitchFamily="34" charset="0"/>
              <a:buChar char="•"/>
            </a:pPr>
            <a:r>
              <a:rPr lang="en-US" altLang="zh-CN" sz="2400" dirty="0">
                <a:latin typeface="Aa花语·满天星守望 (非商业使用)" panose="02010600010101010101" pitchFamily="2" charset="-122"/>
                <a:ea typeface="Aa花语·满天星守望 (非商业使用)" panose="02010600010101010101" pitchFamily="2" charset="-122"/>
              </a:rPr>
              <a:t>ECSSD   1000</a:t>
            </a:r>
            <a:r>
              <a:rPr lang="zh-CN" altLang="en-US" sz="2400" dirty="0">
                <a:latin typeface="Aa花语·满天星守望 (非商业使用)" panose="02010600010101010101" pitchFamily="2" charset="-122"/>
                <a:ea typeface="Aa花语·满天星守望 (非商业使用)" panose="02010600010101010101" pitchFamily="2" charset="-122"/>
              </a:rPr>
              <a:t>张   多为单目标，目标较大</a:t>
            </a:r>
            <a:endParaRPr lang="en-US" altLang="zh-CN" sz="2400" dirty="0">
              <a:latin typeface="Aa花语·满天星守望 (非商业使用)" panose="02010600010101010101" pitchFamily="2" charset="-122"/>
              <a:ea typeface="Aa花语·满天星守望 (非商业使用)" panose="02010600010101010101" pitchFamily="2" charset="-122"/>
            </a:endParaRPr>
          </a:p>
          <a:p>
            <a:pPr marL="285750" indent="-285750">
              <a:buFont typeface="Arial" panose="020B0604020202020204" pitchFamily="34" charset="0"/>
              <a:buChar char="•"/>
            </a:pPr>
            <a:r>
              <a:rPr lang="en-US" altLang="zh-CN" sz="2400" dirty="0">
                <a:latin typeface="Aa花语·满天星守望 (非商业使用)" panose="02010600010101010101" pitchFamily="2" charset="-122"/>
                <a:ea typeface="Aa花语·满天星守望 (非商业使用)" panose="02010600010101010101" pitchFamily="2" charset="-122"/>
              </a:rPr>
              <a:t>SOC   6000</a:t>
            </a:r>
            <a:r>
              <a:rPr lang="zh-CN" altLang="en-US" sz="2400" dirty="0">
                <a:latin typeface="Aa花语·满天星守望 (非商业使用)" panose="02010600010101010101" pitchFamily="2" charset="-122"/>
                <a:ea typeface="Aa花语·满天星守望 (非商业使用)" panose="02010600010101010101" pitchFamily="2" charset="-122"/>
              </a:rPr>
              <a:t>张   多目标，大小不一，有非显著样本</a:t>
            </a:r>
            <a:endParaRPr lang="zh-CN" altLang="en-US" sz="2400" dirty="0">
              <a:latin typeface="Aa花语·满天星守望 (非商业使用)" panose="02010600010101010101" pitchFamily="2" charset="-122"/>
              <a:ea typeface="Aa花语·满天星守望 (非商业使用)" panose="02010600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40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500"/>
                                        <p:tgtEl>
                                          <p:spTgt spid="78"/>
                                        </p:tgtEl>
                                      </p:cBhvr>
                                    </p:animEffect>
                                  </p:childTnLst>
                                </p:cTn>
                              </p:par>
                              <p:par>
                                <p:cTn id="8" presetID="10" presetClass="entr" presetSubtype="0" fill="hold" nodeType="withEffect">
                                  <p:stCondLst>
                                    <p:cond delay="2700"/>
                                  </p:stCondLst>
                                  <p:childTnLst>
                                    <p:set>
                                      <p:cBhvr>
                                        <p:cTn id="9" dur="1" fill="hold">
                                          <p:stCondLst>
                                            <p:cond delay="0"/>
                                          </p:stCondLst>
                                        </p:cTn>
                                        <p:tgtEl>
                                          <p:spTgt spid="79"/>
                                        </p:tgtEl>
                                        <p:attrNameLst>
                                          <p:attrName>style.visibility</p:attrName>
                                        </p:attrNameLst>
                                      </p:cBhvr>
                                      <p:to>
                                        <p:strVal val="visible"/>
                                      </p:to>
                                    </p:set>
                                    <p:animEffect transition="in" filter="fade">
                                      <p:cBhvr>
                                        <p:cTn id="10" dur="500"/>
                                        <p:tgtEl>
                                          <p:spTgt spid="79"/>
                                        </p:tgtEl>
                                      </p:cBhvr>
                                    </p:animEffect>
                                  </p:childTnLst>
                                </p:cTn>
                              </p:par>
                              <p:par>
                                <p:cTn id="11" presetID="10" presetClass="entr" presetSubtype="0" fill="hold" grpId="0" nodeType="withEffect">
                                  <p:stCondLst>
                                    <p:cond delay="3000"/>
                                  </p:stCondLst>
                                  <p:childTnLst>
                                    <p:set>
                                      <p:cBhvr>
                                        <p:cTn id="12" dur="1" fill="hold">
                                          <p:stCondLst>
                                            <p:cond delay="0"/>
                                          </p:stCondLst>
                                        </p:cTn>
                                        <p:tgtEl>
                                          <p:spTgt spid="89"/>
                                        </p:tgtEl>
                                        <p:attrNameLst>
                                          <p:attrName>style.visibility</p:attrName>
                                        </p:attrNameLst>
                                      </p:cBhvr>
                                      <p:to>
                                        <p:strVal val="visible"/>
                                      </p:to>
                                    </p:set>
                                    <p:animEffect transition="in" filter="fade">
                                      <p:cBhvr>
                                        <p:cTn id="13"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bldLvl="0" animBg="1"/>
      <p:bldP spid="89"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483616" y="1259107"/>
            <a:ext cx="9274344" cy="4275190"/>
          </a:xfrm>
          <a:prstGeom prst="rect">
            <a:avLst/>
          </a:prstGeom>
        </p:spPr>
      </p:pic>
      <p:sp>
        <p:nvSpPr>
          <p:cNvPr id="4" name="文本框 3"/>
          <p:cNvSpPr txBox="1"/>
          <p:nvPr/>
        </p:nvSpPr>
        <p:spPr>
          <a:xfrm>
            <a:off x="2981924" y="5740252"/>
            <a:ext cx="7398485" cy="830997"/>
          </a:xfrm>
          <a:prstGeom prst="rect">
            <a:avLst/>
          </a:prstGeom>
          <a:noFill/>
        </p:spPr>
        <p:txBody>
          <a:bodyPr wrap="square" rtlCol="0">
            <a:spAutoFit/>
          </a:bodyPr>
          <a:lstStyle/>
          <a:p>
            <a:pPr marL="342900" indent="-342900">
              <a:buFont typeface="Arial" panose="020B0604020202020204" pitchFamily="34" charset="0"/>
              <a:buChar char="•"/>
            </a:pPr>
            <a:r>
              <a:rPr lang="en-US" altLang="zh-CN" sz="2400" dirty="0">
                <a:latin typeface="Aa花语·满天星守望 (非商业使用)" panose="02010600010101010101" pitchFamily="2" charset="-122"/>
                <a:ea typeface="Aa花语·满天星守望 (非商业使用)" panose="02010600010101010101" pitchFamily="2" charset="-122"/>
              </a:rPr>
              <a:t>15572</a:t>
            </a:r>
            <a:r>
              <a:rPr lang="zh-CN" altLang="en-US" sz="2400" dirty="0">
                <a:latin typeface="Aa花语·满天星守望 (非商业使用)" panose="02010600010101010101" pitchFamily="2" charset="-122"/>
                <a:ea typeface="Aa花语·满天星守望 (非商业使用)" panose="02010600010101010101" pitchFamily="2" charset="-122"/>
              </a:rPr>
              <a:t>张</a:t>
            </a:r>
            <a:r>
              <a:rPr lang="en-US" altLang="zh-CN" sz="2400" dirty="0">
                <a:latin typeface="Aa花语·满天星守望 (非商业使用)" panose="02010600010101010101" pitchFamily="2" charset="-122"/>
                <a:ea typeface="Aa花语·满天星守望 (非商业使用)" panose="02010600010101010101" pitchFamily="2" charset="-122"/>
              </a:rPr>
              <a:t>, </a:t>
            </a:r>
            <a:r>
              <a:rPr lang="zh-CN" altLang="en-US" sz="2400" dirty="0">
                <a:latin typeface="Aa花语·满天星守望 (非商业使用)" panose="02010600010101010101" pitchFamily="2" charset="-122"/>
                <a:ea typeface="Aa花语·满天星守望 (非商业使用)" panose="02010600010101010101" pitchFamily="2" charset="-122"/>
              </a:rPr>
              <a:t>其中包含</a:t>
            </a:r>
            <a:r>
              <a:rPr lang="en-US" altLang="zh-CN" sz="2400" dirty="0">
                <a:latin typeface="Aa花语·满天星守望 (非商业使用)" panose="02010600010101010101" pitchFamily="2" charset="-122"/>
                <a:ea typeface="Aa花语·满天星守望 (非商业使用)" panose="02010600010101010101" pitchFamily="2" charset="-122"/>
              </a:rPr>
              <a:t>10553</a:t>
            </a:r>
            <a:r>
              <a:rPr lang="zh-CN" altLang="en-US" sz="2400" dirty="0">
                <a:latin typeface="Aa花语·满天星守望 (非商业使用)" panose="02010600010101010101" pitchFamily="2" charset="-122"/>
                <a:ea typeface="Aa花语·满天星守望 (非商业使用)" panose="02010600010101010101" pitchFamily="2" charset="-122"/>
              </a:rPr>
              <a:t>张训练数据和</a:t>
            </a:r>
            <a:r>
              <a:rPr lang="en-US" altLang="zh-CN" sz="2400" dirty="0">
                <a:latin typeface="Aa花语·满天星守望 (非商业使用)" panose="02010600010101010101" pitchFamily="2" charset="-122"/>
                <a:ea typeface="Aa花语·满天星守望 (非商业使用)" panose="02010600010101010101" pitchFamily="2" charset="-122"/>
              </a:rPr>
              <a:t>5019</a:t>
            </a:r>
            <a:r>
              <a:rPr lang="zh-CN" altLang="en-US" sz="2400" dirty="0">
                <a:latin typeface="Aa花语·满天星守望 (非商业使用)" panose="02010600010101010101" pitchFamily="2" charset="-122"/>
                <a:ea typeface="Aa花语·满天星守望 (非商业使用)" panose="02010600010101010101" pitchFamily="2" charset="-122"/>
              </a:rPr>
              <a:t>张测试数据</a:t>
            </a:r>
            <a:endParaRPr lang="en-US" altLang="zh-CN" sz="2400" dirty="0">
              <a:latin typeface="Aa花语·满天星守望 (非商业使用)" panose="02010600010101010101" pitchFamily="2" charset="-122"/>
              <a:ea typeface="Aa花语·满天星守望 (非商业使用)" panose="02010600010101010101" pitchFamily="2" charset="-122"/>
            </a:endParaRPr>
          </a:p>
          <a:p>
            <a:pPr marL="342900" indent="-342900">
              <a:buFont typeface="Arial" panose="020B0604020202020204" pitchFamily="34" charset="0"/>
              <a:buChar char="•"/>
            </a:pPr>
            <a:r>
              <a:rPr lang="zh-CN" altLang="en-US" sz="2400" dirty="0">
                <a:latin typeface="Aa花语·满天星守望 (非商业使用)" panose="02010600010101010101" pitchFamily="2" charset="-122"/>
                <a:ea typeface="Aa花语·满天星守望 (非商业使用)" panose="02010600010101010101" pitchFamily="2" charset="-122"/>
              </a:rPr>
              <a:t>多目标，目标与背景相似度高</a:t>
            </a:r>
            <a:endParaRPr lang="zh-CN" altLang="en-US" sz="2400" dirty="0">
              <a:latin typeface="Aa花语·满天星守望 (非商业使用)" panose="02010600010101010101" pitchFamily="2" charset="-122"/>
              <a:ea typeface="Aa花语·满天星守望 (非商业使用)" panose="02010600010101010101" pitchFamily="2" charset="-122"/>
            </a:endParaRPr>
          </a:p>
        </p:txBody>
      </p:sp>
      <p:sp>
        <p:nvSpPr>
          <p:cNvPr id="18" name="Freeform 22"/>
          <p:cNvSpPr>
            <a:spLocks noEditPoints="1"/>
          </p:cNvSpPr>
          <p:nvPr/>
        </p:nvSpPr>
        <p:spPr bwMode="auto">
          <a:xfrm>
            <a:off x="4407663" y="823119"/>
            <a:ext cx="4547008" cy="171169"/>
          </a:xfrm>
          <a:custGeom>
            <a:avLst/>
            <a:gdLst>
              <a:gd name="T0" fmla="*/ 5949 w 5998"/>
              <a:gd name="T1" fmla="*/ 94 h 465"/>
              <a:gd name="T2" fmla="*/ 4905 w 5998"/>
              <a:gd name="T3" fmla="*/ 85 h 465"/>
              <a:gd name="T4" fmla="*/ 4638 w 5998"/>
              <a:gd name="T5" fmla="*/ 62 h 465"/>
              <a:gd name="T6" fmla="*/ 4349 w 5998"/>
              <a:gd name="T7" fmla="*/ 58 h 465"/>
              <a:gd name="T8" fmla="*/ 3771 w 5998"/>
              <a:gd name="T9" fmla="*/ 73 h 465"/>
              <a:gd name="T10" fmla="*/ 2762 w 5998"/>
              <a:gd name="T11" fmla="*/ 150 h 465"/>
              <a:gd name="T12" fmla="*/ 2746 w 5998"/>
              <a:gd name="T13" fmla="*/ 138 h 465"/>
              <a:gd name="T14" fmla="*/ 2637 w 5998"/>
              <a:gd name="T15" fmla="*/ 81 h 465"/>
              <a:gd name="T16" fmla="*/ 2512 w 5998"/>
              <a:gd name="T17" fmla="*/ 40 h 465"/>
              <a:gd name="T18" fmla="*/ 1970 w 5998"/>
              <a:gd name="T19" fmla="*/ 27 h 465"/>
              <a:gd name="T20" fmla="*/ 1370 w 5998"/>
              <a:gd name="T21" fmla="*/ 86 h 465"/>
              <a:gd name="T22" fmla="*/ 1015 w 5998"/>
              <a:gd name="T23" fmla="*/ 126 h 465"/>
              <a:gd name="T24" fmla="*/ 673 w 5998"/>
              <a:gd name="T25" fmla="*/ 162 h 465"/>
              <a:gd name="T26" fmla="*/ 345 w 5998"/>
              <a:gd name="T27" fmla="*/ 227 h 465"/>
              <a:gd name="T28" fmla="*/ 193 w 5998"/>
              <a:gd name="T29" fmla="*/ 273 h 465"/>
              <a:gd name="T30" fmla="*/ 48 w 5998"/>
              <a:gd name="T31" fmla="*/ 312 h 465"/>
              <a:gd name="T32" fmla="*/ 48 w 5998"/>
              <a:gd name="T33" fmla="*/ 386 h 465"/>
              <a:gd name="T34" fmla="*/ 293 w 5998"/>
              <a:gd name="T35" fmla="*/ 320 h 465"/>
              <a:gd name="T36" fmla="*/ 559 w 5998"/>
              <a:gd name="T37" fmla="*/ 255 h 465"/>
              <a:gd name="T38" fmla="*/ 1133 w 5998"/>
              <a:gd name="T39" fmla="*/ 188 h 465"/>
              <a:gd name="T40" fmla="*/ 1728 w 5998"/>
              <a:gd name="T41" fmla="*/ 122 h 465"/>
              <a:gd name="T42" fmla="*/ 2309 w 5998"/>
              <a:gd name="T43" fmla="*/ 92 h 465"/>
              <a:gd name="T44" fmla="*/ 2561 w 5998"/>
              <a:gd name="T45" fmla="*/ 131 h 465"/>
              <a:gd name="T46" fmla="*/ 2658 w 5998"/>
              <a:gd name="T47" fmla="*/ 176 h 465"/>
              <a:gd name="T48" fmla="*/ 2433 w 5998"/>
              <a:gd name="T49" fmla="*/ 267 h 465"/>
              <a:gd name="T50" fmla="*/ 2373 w 5998"/>
              <a:gd name="T51" fmla="*/ 365 h 465"/>
              <a:gd name="T52" fmla="*/ 2473 w 5998"/>
              <a:gd name="T53" fmla="*/ 458 h 465"/>
              <a:gd name="T54" fmla="*/ 2649 w 5998"/>
              <a:gd name="T55" fmla="*/ 413 h 465"/>
              <a:gd name="T56" fmla="*/ 2803 w 5998"/>
              <a:gd name="T57" fmla="*/ 293 h 465"/>
              <a:gd name="T58" fmla="*/ 2811 w 5998"/>
              <a:gd name="T59" fmla="*/ 215 h 465"/>
              <a:gd name="T60" fmla="*/ 2894 w 5998"/>
              <a:gd name="T61" fmla="*/ 198 h 465"/>
              <a:gd name="T62" fmla="*/ 4091 w 5998"/>
              <a:gd name="T63" fmla="*/ 141 h 465"/>
              <a:gd name="T64" fmla="*/ 4672 w 5998"/>
              <a:gd name="T65" fmla="*/ 139 h 465"/>
              <a:gd name="T66" fmla="*/ 4937 w 5998"/>
              <a:gd name="T67" fmla="*/ 162 h 465"/>
              <a:gd name="T68" fmla="*/ 5206 w 5998"/>
              <a:gd name="T69" fmla="*/ 171 h 465"/>
              <a:gd name="T70" fmla="*/ 5949 w 5998"/>
              <a:gd name="T71" fmla="*/ 169 h 465"/>
              <a:gd name="T72" fmla="*/ 5949 w 5998"/>
              <a:gd name="T73" fmla="*/ 94 h 465"/>
              <a:gd name="T74" fmla="*/ 2742 w 5998"/>
              <a:gd name="T75" fmla="*/ 239 h 465"/>
              <a:gd name="T76" fmla="*/ 2692 w 5998"/>
              <a:gd name="T77" fmla="*/ 302 h 465"/>
              <a:gd name="T78" fmla="*/ 2611 w 5998"/>
              <a:gd name="T79" fmla="*/ 348 h 465"/>
              <a:gd name="T80" fmla="*/ 2460 w 5998"/>
              <a:gd name="T81" fmla="*/ 379 h 465"/>
              <a:gd name="T82" fmla="*/ 2448 w 5998"/>
              <a:gd name="T83" fmla="*/ 363 h 465"/>
              <a:gd name="T84" fmla="*/ 2447 w 5998"/>
              <a:gd name="T85" fmla="*/ 359 h 465"/>
              <a:gd name="T86" fmla="*/ 2467 w 5998"/>
              <a:gd name="T87" fmla="*/ 334 h 465"/>
              <a:gd name="T88" fmla="*/ 2594 w 5998"/>
              <a:gd name="T89" fmla="*/ 275 h 465"/>
              <a:gd name="T90" fmla="*/ 2740 w 5998"/>
              <a:gd name="T91" fmla="*/ 231 h 465"/>
              <a:gd name="T92" fmla="*/ 2742 w 5998"/>
              <a:gd name="T93" fmla="*/ 239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98" h="465">
                <a:moveTo>
                  <a:pt x="5949" y="94"/>
                </a:moveTo>
                <a:cubicBezTo>
                  <a:pt x="5601" y="94"/>
                  <a:pt x="5253" y="108"/>
                  <a:pt x="4905" y="85"/>
                </a:cubicBezTo>
                <a:cubicBezTo>
                  <a:pt x="4816" y="79"/>
                  <a:pt x="4727" y="68"/>
                  <a:pt x="4638" y="62"/>
                </a:cubicBezTo>
                <a:cubicBezTo>
                  <a:pt x="4542" y="57"/>
                  <a:pt x="4445" y="57"/>
                  <a:pt x="4349" y="58"/>
                </a:cubicBezTo>
                <a:cubicBezTo>
                  <a:pt x="4156" y="61"/>
                  <a:pt x="3964" y="73"/>
                  <a:pt x="3771" y="73"/>
                </a:cubicBezTo>
                <a:cubicBezTo>
                  <a:pt x="3434" y="73"/>
                  <a:pt x="3092" y="73"/>
                  <a:pt x="2762" y="150"/>
                </a:cubicBezTo>
                <a:cubicBezTo>
                  <a:pt x="2757" y="146"/>
                  <a:pt x="2752" y="142"/>
                  <a:pt x="2746" y="138"/>
                </a:cubicBezTo>
                <a:cubicBezTo>
                  <a:pt x="2713" y="116"/>
                  <a:pt x="2673" y="97"/>
                  <a:pt x="2637" y="81"/>
                </a:cubicBezTo>
                <a:cubicBezTo>
                  <a:pt x="2597" y="63"/>
                  <a:pt x="2555" y="50"/>
                  <a:pt x="2512" y="40"/>
                </a:cubicBezTo>
                <a:cubicBezTo>
                  <a:pt x="2336" y="0"/>
                  <a:pt x="2148" y="14"/>
                  <a:pt x="1970" y="27"/>
                </a:cubicBezTo>
                <a:cubicBezTo>
                  <a:pt x="1769" y="41"/>
                  <a:pt x="1570" y="63"/>
                  <a:pt x="1370" y="86"/>
                </a:cubicBezTo>
                <a:cubicBezTo>
                  <a:pt x="1252" y="100"/>
                  <a:pt x="1133" y="114"/>
                  <a:pt x="1015" y="126"/>
                </a:cubicBezTo>
                <a:cubicBezTo>
                  <a:pt x="901" y="137"/>
                  <a:pt x="786" y="146"/>
                  <a:pt x="673" y="162"/>
                </a:cubicBezTo>
                <a:cubicBezTo>
                  <a:pt x="562" y="177"/>
                  <a:pt x="452" y="198"/>
                  <a:pt x="345" y="227"/>
                </a:cubicBezTo>
                <a:cubicBezTo>
                  <a:pt x="294" y="241"/>
                  <a:pt x="243" y="255"/>
                  <a:pt x="193" y="273"/>
                </a:cubicBezTo>
                <a:cubicBezTo>
                  <a:pt x="146" y="290"/>
                  <a:pt x="100" y="310"/>
                  <a:pt x="48" y="312"/>
                </a:cubicBezTo>
                <a:cubicBezTo>
                  <a:pt x="0" y="313"/>
                  <a:pt x="0" y="387"/>
                  <a:pt x="48" y="386"/>
                </a:cubicBezTo>
                <a:cubicBezTo>
                  <a:pt x="133" y="384"/>
                  <a:pt x="214" y="345"/>
                  <a:pt x="293" y="320"/>
                </a:cubicBezTo>
                <a:cubicBezTo>
                  <a:pt x="380" y="292"/>
                  <a:pt x="469" y="272"/>
                  <a:pt x="559" y="255"/>
                </a:cubicBezTo>
                <a:cubicBezTo>
                  <a:pt x="749" y="220"/>
                  <a:pt x="941" y="209"/>
                  <a:pt x="1133" y="188"/>
                </a:cubicBezTo>
                <a:cubicBezTo>
                  <a:pt x="1331" y="166"/>
                  <a:pt x="1529" y="142"/>
                  <a:pt x="1728" y="122"/>
                </a:cubicBezTo>
                <a:cubicBezTo>
                  <a:pt x="1921" y="103"/>
                  <a:pt x="2115" y="85"/>
                  <a:pt x="2309" y="92"/>
                </a:cubicBezTo>
                <a:cubicBezTo>
                  <a:pt x="2394" y="95"/>
                  <a:pt x="2479" y="104"/>
                  <a:pt x="2561" y="131"/>
                </a:cubicBezTo>
                <a:cubicBezTo>
                  <a:pt x="2596" y="142"/>
                  <a:pt x="2626" y="161"/>
                  <a:pt x="2658" y="176"/>
                </a:cubicBezTo>
                <a:cubicBezTo>
                  <a:pt x="2580" y="197"/>
                  <a:pt x="2499" y="222"/>
                  <a:pt x="2433" y="267"/>
                </a:cubicBezTo>
                <a:cubicBezTo>
                  <a:pt x="2401" y="289"/>
                  <a:pt x="2370" y="322"/>
                  <a:pt x="2373" y="365"/>
                </a:cubicBezTo>
                <a:cubicBezTo>
                  <a:pt x="2377" y="419"/>
                  <a:pt x="2422" y="452"/>
                  <a:pt x="2473" y="458"/>
                </a:cubicBezTo>
                <a:cubicBezTo>
                  <a:pt x="2532" y="465"/>
                  <a:pt x="2597" y="437"/>
                  <a:pt x="2649" y="413"/>
                </a:cubicBezTo>
                <a:cubicBezTo>
                  <a:pt x="2706" y="386"/>
                  <a:pt x="2770" y="349"/>
                  <a:pt x="2803" y="293"/>
                </a:cubicBezTo>
                <a:cubicBezTo>
                  <a:pt x="2819" y="266"/>
                  <a:pt x="2820" y="239"/>
                  <a:pt x="2811" y="215"/>
                </a:cubicBezTo>
                <a:cubicBezTo>
                  <a:pt x="2839" y="209"/>
                  <a:pt x="2867" y="203"/>
                  <a:pt x="2894" y="198"/>
                </a:cubicBezTo>
                <a:cubicBezTo>
                  <a:pt x="3289" y="128"/>
                  <a:pt x="3692" y="155"/>
                  <a:pt x="4091" y="141"/>
                </a:cubicBezTo>
                <a:cubicBezTo>
                  <a:pt x="4285" y="134"/>
                  <a:pt x="4479" y="126"/>
                  <a:pt x="4672" y="139"/>
                </a:cubicBezTo>
                <a:cubicBezTo>
                  <a:pt x="4760" y="146"/>
                  <a:pt x="4848" y="156"/>
                  <a:pt x="4937" y="162"/>
                </a:cubicBezTo>
                <a:cubicBezTo>
                  <a:pt x="5026" y="167"/>
                  <a:pt x="5116" y="170"/>
                  <a:pt x="5206" y="171"/>
                </a:cubicBezTo>
                <a:cubicBezTo>
                  <a:pt x="5454" y="176"/>
                  <a:pt x="5701" y="169"/>
                  <a:pt x="5949" y="169"/>
                </a:cubicBezTo>
                <a:cubicBezTo>
                  <a:pt x="5998" y="169"/>
                  <a:pt x="5998" y="94"/>
                  <a:pt x="5949" y="94"/>
                </a:cubicBezTo>
                <a:close/>
                <a:moveTo>
                  <a:pt x="2742" y="239"/>
                </a:moveTo>
                <a:cubicBezTo>
                  <a:pt x="2745" y="266"/>
                  <a:pt x="2710" y="289"/>
                  <a:pt x="2692" y="302"/>
                </a:cubicBezTo>
                <a:cubicBezTo>
                  <a:pt x="2667" y="319"/>
                  <a:pt x="2639" y="335"/>
                  <a:pt x="2611" y="348"/>
                </a:cubicBezTo>
                <a:cubicBezTo>
                  <a:pt x="2574" y="366"/>
                  <a:pt x="2502" y="400"/>
                  <a:pt x="2460" y="379"/>
                </a:cubicBezTo>
                <a:cubicBezTo>
                  <a:pt x="2454" y="376"/>
                  <a:pt x="2451" y="369"/>
                  <a:pt x="2448" y="363"/>
                </a:cubicBezTo>
                <a:cubicBezTo>
                  <a:pt x="2448" y="363"/>
                  <a:pt x="2448" y="358"/>
                  <a:pt x="2447" y="359"/>
                </a:cubicBezTo>
                <a:cubicBezTo>
                  <a:pt x="2449" y="351"/>
                  <a:pt x="2456" y="343"/>
                  <a:pt x="2467" y="334"/>
                </a:cubicBezTo>
                <a:cubicBezTo>
                  <a:pt x="2504" y="306"/>
                  <a:pt x="2550" y="290"/>
                  <a:pt x="2594" y="275"/>
                </a:cubicBezTo>
                <a:cubicBezTo>
                  <a:pt x="2642" y="258"/>
                  <a:pt x="2690" y="244"/>
                  <a:pt x="2740" y="231"/>
                </a:cubicBezTo>
                <a:cubicBezTo>
                  <a:pt x="2741" y="234"/>
                  <a:pt x="2742" y="237"/>
                  <a:pt x="2742" y="23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19" name="Group 227"/>
          <p:cNvGrpSpPr>
            <a:grpSpLocks noChangeAspect="1"/>
          </p:cNvGrpSpPr>
          <p:nvPr/>
        </p:nvGrpSpPr>
        <p:grpSpPr bwMode="auto">
          <a:xfrm>
            <a:off x="3601817" y="258793"/>
            <a:ext cx="660947" cy="760937"/>
            <a:chOff x="1024" y="313"/>
            <a:chExt cx="780" cy="898"/>
          </a:xfrm>
          <a:solidFill>
            <a:schemeClr val="tx1">
              <a:lumMod val="75000"/>
              <a:lumOff val="25000"/>
            </a:schemeClr>
          </a:solidFill>
        </p:grpSpPr>
        <p:sp>
          <p:nvSpPr>
            <p:cNvPr id="20"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9" name="文本框 28"/>
          <p:cNvSpPr txBox="1"/>
          <p:nvPr/>
        </p:nvSpPr>
        <p:spPr>
          <a:xfrm>
            <a:off x="4559342" y="188733"/>
            <a:ext cx="4547008" cy="830997"/>
          </a:xfrm>
          <a:prstGeom prst="rect">
            <a:avLst/>
          </a:prstGeom>
          <a:noFill/>
        </p:spPr>
        <p:txBody>
          <a:bodyPr wrap="square" rtlCol="0">
            <a:spAutoFit/>
          </a:bodyPr>
          <a:lstStyle/>
          <a:p>
            <a:r>
              <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rPr>
              <a:t>研究数据介绍</a:t>
            </a:r>
            <a:endParaRPr lang="zh-CN" altLang="en-US" sz="4800" b="1" dirty="0">
              <a:solidFill>
                <a:schemeClr val="tx1">
                  <a:lumMod val="75000"/>
                  <a:lumOff val="25000"/>
                </a:schemeClr>
              </a:solidFill>
              <a:latin typeface="Aa花语·满天星守望 (非商业使用)" panose="02010600010101010101" pitchFamily="2" charset="-122"/>
              <a:ea typeface="Aa花语·满天星守望 (非商业使用)" panose="02010600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40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270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grpId="0" nodeType="withEffect">
                                  <p:stCondLst>
                                    <p:cond delay="300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2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2473325" y="1153795"/>
            <a:ext cx="2209165" cy="3040380"/>
            <a:chOff x="1558" y="1280"/>
            <a:chExt cx="1315" cy="1810"/>
          </a:xfrm>
          <a:solidFill>
            <a:schemeClr val="tx1">
              <a:lumMod val="75000"/>
              <a:lumOff val="25000"/>
            </a:schemeClr>
          </a:solidFill>
        </p:grpSpPr>
        <p:sp>
          <p:nvSpPr>
            <p:cNvPr id="6" name="Freeform 5"/>
            <p:cNvSpPr/>
            <p:nvPr/>
          </p:nvSpPr>
          <p:spPr bwMode="auto">
            <a:xfrm>
              <a:off x="1838" y="1280"/>
              <a:ext cx="1035" cy="922"/>
            </a:xfrm>
            <a:custGeom>
              <a:avLst/>
              <a:gdLst>
                <a:gd name="T0" fmla="*/ 9 w 244"/>
                <a:gd name="T1" fmla="*/ 127 h 218"/>
                <a:gd name="T2" fmla="*/ 53 w 244"/>
                <a:gd name="T3" fmla="*/ 203 h 218"/>
                <a:gd name="T4" fmla="*/ 141 w 244"/>
                <a:gd name="T5" fmla="*/ 212 h 218"/>
                <a:gd name="T6" fmla="*/ 209 w 244"/>
                <a:gd name="T7" fmla="*/ 84 h 218"/>
                <a:gd name="T8" fmla="*/ 45 w 244"/>
                <a:gd name="T9" fmla="*/ 42 h 218"/>
                <a:gd name="T10" fmla="*/ 2 w 244"/>
                <a:gd name="T11" fmla="*/ 115 h 218"/>
                <a:gd name="T12" fmla="*/ 44 w 244"/>
                <a:gd name="T13" fmla="*/ 188 h 218"/>
                <a:gd name="T14" fmla="*/ 48 w 244"/>
                <a:gd name="T15" fmla="*/ 181 h 218"/>
                <a:gd name="T16" fmla="*/ 9 w 244"/>
                <a:gd name="T17" fmla="*/ 129 h 218"/>
                <a:gd name="T18" fmla="*/ 53 w 244"/>
                <a:gd name="T19" fmla="*/ 44 h 218"/>
                <a:gd name="T20" fmla="*/ 196 w 244"/>
                <a:gd name="T21" fmla="*/ 80 h 218"/>
                <a:gd name="T22" fmla="*/ 210 w 244"/>
                <a:gd name="T23" fmla="*/ 155 h 218"/>
                <a:gd name="T24" fmla="*/ 141 w 244"/>
                <a:gd name="T25" fmla="*/ 205 h 218"/>
                <a:gd name="T26" fmla="*/ 63 w 244"/>
                <a:gd name="T27" fmla="*/ 199 h 218"/>
                <a:gd name="T28" fmla="*/ 16 w 244"/>
                <a:gd name="T29" fmla="*/ 125 h 218"/>
                <a:gd name="T30" fmla="*/ 9 w 244"/>
                <a:gd name="T31" fmla="*/ 12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 h="218">
                  <a:moveTo>
                    <a:pt x="9" y="127"/>
                  </a:moveTo>
                  <a:cubicBezTo>
                    <a:pt x="6" y="163"/>
                    <a:pt x="21" y="188"/>
                    <a:pt x="53" y="203"/>
                  </a:cubicBezTo>
                  <a:cubicBezTo>
                    <a:pt x="80" y="216"/>
                    <a:pt x="112" y="218"/>
                    <a:pt x="141" y="212"/>
                  </a:cubicBezTo>
                  <a:cubicBezTo>
                    <a:pt x="201" y="200"/>
                    <a:pt x="244" y="141"/>
                    <a:pt x="209" y="84"/>
                  </a:cubicBezTo>
                  <a:cubicBezTo>
                    <a:pt x="177" y="33"/>
                    <a:pt x="97" y="0"/>
                    <a:pt x="45" y="42"/>
                  </a:cubicBezTo>
                  <a:cubicBezTo>
                    <a:pt x="24" y="59"/>
                    <a:pt x="2" y="86"/>
                    <a:pt x="2" y="115"/>
                  </a:cubicBezTo>
                  <a:cubicBezTo>
                    <a:pt x="1" y="147"/>
                    <a:pt x="21" y="168"/>
                    <a:pt x="44" y="188"/>
                  </a:cubicBezTo>
                  <a:cubicBezTo>
                    <a:pt x="47" y="190"/>
                    <a:pt x="51" y="184"/>
                    <a:pt x="48" y="181"/>
                  </a:cubicBezTo>
                  <a:cubicBezTo>
                    <a:pt x="32" y="166"/>
                    <a:pt x="16" y="151"/>
                    <a:pt x="9" y="129"/>
                  </a:cubicBezTo>
                  <a:cubicBezTo>
                    <a:pt x="0" y="96"/>
                    <a:pt x="28" y="62"/>
                    <a:pt x="53" y="44"/>
                  </a:cubicBezTo>
                  <a:cubicBezTo>
                    <a:pt x="100" y="10"/>
                    <a:pt x="163" y="41"/>
                    <a:pt x="196" y="80"/>
                  </a:cubicBezTo>
                  <a:cubicBezTo>
                    <a:pt x="215" y="101"/>
                    <a:pt x="221" y="129"/>
                    <a:pt x="210" y="155"/>
                  </a:cubicBezTo>
                  <a:cubicBezTo>
                    <a:pt x="199" y="183"/>
                    <a:pt x="168" y="198"/>
                    <a:pt x="141" y="205"/>
                  </a:cubicBezTo>
                  <a:cubicBezTo>
                    <a:pt x="115" y="211"/>
                    <a:pt x="88" y="207"/>
                    <a:pt x="63" y="199"/>
                  </a:cubicBezTo>
                  <a:cubicBezTo>
                    <a:pt x="30" y="187"/>
                    <a:pt x="13" y="160"/>
                    <a:pt x="16" y="125"/>
                  </a:cubicBezTo>
                  <a:cubicBezTo>
                    <a:pt x="16" y="120"/>
                    <a:pt x="9" y="124"/>
                    <a:pt x="9"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6"/>
            <p:cNvSpPr/>
            <p:nvPr/>
          </p:nvSpPr>
          <p:spPr bwMode="auto">
            <a:xfrm>
              <a:off x="1775" y="2126"/>
              <a:ext cx="670" cy="537"/>
            </a:xfrm>
            <a:custGeom>
              <a:avLst/>
              <a:gdLst>
                <a:gd name="T0" fmla="*/ 64 w 158"/>
                <a:gd name="T1" fmla="*/ 3 h 127"/>
                <a:gd name="T2" fmla="*/ 32 w 158"/>
                <a:gd name="T3" fmla="*/ 38 h 127"/>
                <a:gd name="T4" fmla="*/ 7 w 158"/>
                <a:gd name="T5" fmla="*/ 76 h 127"/>
                <a:gd name="T6" fmla="*/ 60 w 158"/>
                <a:gd name="T7" fmla="*/ 115 h 127"/>
                <a:gd name="T8" fmla="*/ 139 w 158"/>
                <a:gd name="T9" fmla="*/ 103 h 127"/>
                <a:gd name="T10" fmla="*/ 153 w 158"/>
                <a:gd name="T11" fmla="*/ 5 h 127"/>
                <a:gd name="T12" fmla="*/ 146 w 158"/>
                <a:gd name="T13" fmla="*/ 8 h 127"/>
                <a:gd name="T14" fmla="*/ 142 w 158"/>
                <a:gd name="T15" fmla="*/ 76 h 127"/>
                <a:gd name="T16" fmla="*/ 100 w 158"/>
                <a:gd name="T17" fmla="*/ 111 h 127"/>
                <a:gd name="T18" fmla="*/ 75 w 158"/>
                <a:gd name="T19" fmla="*/ 109 h 127"/>
                <a:gd name="T20" fmla="*/ 15 w 158"/>
                <a:gd name="T21" fmla="*/ 84 h 127"/>
                <a:gd name="T22" fmla="*/ 37 w 158"/>
                <a:gd name="T23" fmla="*/ 41 h 127"/>
                <a:gd name="T24" fmla="*/ 66 w 158"/>
                <a:gd name="T25" fmla="*/ 10 h 127"/>
                <a:gd name="T26" fmla="*/ 64 w 158"/>
                <a:gd name="T27" fmla="*/ 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27">
                  <a:moveTo>
                    <a:pt x="64" y="3"/>
                  </a:moveTo>
                  <a:cubicBezTo>
                    <a:pt x="51" y="12"/>
                    <a:pt x="42" y="26"/>
                    <a:pt x="32" y="38"/>
                  </a:cubicBezTo>
                  <a:cubicBezTo>
                    <a:pt x="22" y="50"/>
                    <a:pt x="12" y="61"/>
                    <a:pt x="7" y="76"/>
                  </a:cubicBezTo>
                  <a:cubicBezTo>
                    <a:pt x="0" y="104"/>
                    <a:pt x="42" y="113"/>
                    <a:pt x="60" y="115"/>
                  </a:cubicBezTo>
                  <a:cubicBezTo>
                    <a:pt x="86" y="118"/>
                    <a:pt x="121" y="127"/>
                    <a:pt x="139" y="103"/>
                  </a:cubicBezTo>
                  <a:cubicBezTo>
                    <a:pt x="158" y="77"/>
                    <a:pt x="151" y="35"/>
                    <a:pt x="153" y="5"/>
                  </a:cubicBezTo>
                  <a:cubicBezTo>
                    <a:pt x="153" y="0"/>
                    <a:pt x="146" y="4"/>
                    <a:pt x="146" y="8"/>
                  </a:cubicBezTo>
                  <a:cubicBezTo>
                    <a:pt x="145" y="30"/>
                    <a:pt x="147" y="54"/>
                    <a:pt x="142" y="76"/>
                  </a:cubicBezTo>
                  <a:cubicBezTo>
                    <a:pt x="138" y="97"/>
                    <a:pt x="125" y="113"/>
                    <a:pt x="100" y="111"/>
                  </a:cubicBezTo>
                  <a:cubicBezTo>
                    <a:pt x="92" y="110"/>
                    <a:pt x="83" y="110"/>
                    <a:pt x="75" y="109"/>
                  </a:cubicBezTo>
                  <a:cubicBezTo>
                    <a:pt x="54" y="108"/>
                    <a:pt x="24" y="106"/>
                    <a:pt x="15" y="84"/>
                  </a:cubicBezTo>
                  <a:cubicBezTo>
                    <a:pt x="9" y="70"/>
                    <a:pt x="29" y="51"/>
                    <a:pt x="37" y="41"/>
                  </a:cubicBezTo>
                  <a:cubicBezTo>
                    <a:pt x="46" y="30"/>
                    <a:pt x="54" y="18"/>
                    <a:pt x="66" y="10"/>
                  </a:cubicBezTo>
                  <a:cubicBezTo>
                    <a:pt x="70" y="7"/>
                    <a:pt x="69" y="0"/>
                    <a:pt x="6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7"/>
            <p:cNvSpPr/>
            <p:nvPr/>
          </p:nvSpPr>
          <p:spPr bwMode="auto">
            <a:xfrm>
              <a:off x="1787" y="2562"/>
              <a:ext cx="365" cy="528"/>
            </a:xfrm>
            <a:custGeom>
              <a:avLst/>
              <a:gdLst>
                <a:gd name="T0" fmla="*/ 35 w 86"/>
                <a:gd name="T1" fmla="*/ 8 h 125"/>
                <a:gd name="T2" fmla="*/ 35 w 86"/>
                <a:gd name="T3" fmla="*/ 5 h 125"/>
                <a:gd name="T4" fmla="*/ 28 w 86"/>
                <a:gd name="T5" fmla="*/ 8 h 125"/>
                <a:gd name="T6" fmla="*/ 52 w 86"/>
                <a:gd name="T7" fmla="*/ 54 h 125"/>
                <a:gd name="T8" fmla="*/ 67 w 86"/>
                <a:gd name="T9" fmla="*/ 80 h 125"/>
                <a:gd name="T10" fmla="*/ 46 w 86"/>
                <a:gd name="T11" fmla="*/ 88 h 125"/>
                <a:gd name="T12" fmla="*/ 10 w 86"/>
                <a:gd name="T13" fmla="*/ 111 h 125"/>
                <a:gd name="T14" fmla="*/ 68 w 86"/>
                <a:gd name="T15" fmla="*/ 110 h 125"/>
                <a:gd name="T16" fmla="*/ 86 w 86"/>
                <a:gd name="T17" fmla="*/ 95 h 125"/>
                <a:gd name="T18" fmla="*/ 60 w 86"/>
                <a:gd name="T19" fmla="*/ 84 h 125"/>
                <a:gd name="T20" fmla="*/ 59 w 86"/>
                <a:gd name="T21" fmla="*/ 91 h 125"/>
                <a:gd name="T22" fmla="*/ 63 w 86"/>
                <a:gd name="T23" fmla="*/ 91 h 125"/>
                <a:gd name="T24" fmla="*/ 68 w 86"/>
                <a:gd name="T25" fmla="*/ 103 h 125"/>
                <a:gd name="T26" fmla="*/ 52 w 86"/>
                <a:gd name="T27" fmla="*/ 107 h 125"/>
                <a:gd name="T28" fmla="*/ 28 w 86"/>
                <a:gd name="T29" fmla="*/ 109 h 125"/>
                <a:gd name="T30" fmla="*/ 21 w 86"/>
                <a:gd name="T31" fmla="*/ 98 h 125"/>
                <a:gd name="T32" fmla="*/ 37 w 86"/>
                <a:gd name="T33" fmla="*/ 95 h 125"/>
                <a:gd name="T34" fmla="*/ 70 w 86"/>
                <a:gd name="T35" fmla="*/ 95 h 125"/>
                <a:gd name="T36" fmla="*/ 73 w 86"/>
                <a:gd name="T37" fmla="*/ 74 h 125"/>
                <a:gd name="T38" fmla="*/ 35 w 86"/>
                <a:gd name="T39" fmla="*/ 4 h 125"/>
                <a:gd name="T40" fmla="*/ 28 w 86"/>
                <a:gd name="T41" fmla="*/ 7 h 125"/>
                <a:gd name="T42" fmla="*/ 28 w 86"/>
                <a:gd name="T43" fmla="*/ 10 h 125"/>
                <a:gd name="T44" fmla="*/ 35 w 86"/>
                <a:gd name="T45" fmla="*/ 8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25">
                  <a:moveTo>
                    <a:pt x="35" y="8"/>
                  </a:moveTo>
                  <a:cubicBezTo>
                    <a:pt x="35" y="7"/>
                    <a:pt x="35" y="6"/>
                    <a:pt x="35" y="5"/>
                  </a:cubicBezTo>
                  <a:cubicBezTo>
                    <a:pt x="33" y="6"/>
                    <a:pt x="31" y="7"/>
                    <a:pt x="28" y="8"/>
                  </a:cubicBezTo>
                  <a:cubicBezTo>
                    <a:pt x="32" y="23"/>
                    <a:pt x="44" y="40"/>
                    <a:pt x="52" y="54"/>
                  </a:cubicBezTo>
                  <a:cubicBezTo>
                    <a:pt x="57" y="62"/>
                    <a:pt x="61" y="72"/>
                    <a:pt x="67" y="80"/>
                  </a:cubicBezTo>
                  <a:cubicBezTo>
                    <a:pt x="77" y="92"/>
                    <a:pt x="51" y="88"/>
                    <a:pt x="46" y="88"/>
                  </a:cubicBezTo>
                  <a:cubicBezTo>
                    <a:pt x="34" y="88"/>
                    <a:pt x="0" y="91"/>
                    <a:pt x="10" y="111"/>
                  </a:cubicBezTo>
                  <a:cubicBezTo>
                    <a:pt x="17" y="125"/>
                    <a:pt x="57" y="113"/>
                    <a:pt x="68" y="110"/>
                  </a:cubicBezTo>
                  <a:cubicBezTo>
                    <a:pt x="74" y="109"/>
                    <a:pt x="86" y="102"/>
                    <a:pt x="86" y="95"/>
                  </a:cubicBezTo>
                  <a:cubicBezTo>
                    <a:pt x="85" y="83"/>
                    <a:pt x="69" y="84"/>
                    <a:pt x="60" y="84"/>
                  </a:cubicBezTo>
                  <a:cubicBezTo>
                    <a:pt x="57" y="84"/>
                    <a:pt x="54" y="91"/>
                    <a:pt x="59" y="91"/>
                  </a:cubicBezTo>
                  <a:cubicBezTo>
                    <a:pt x="60" y="91"/>
                    <a:pt x="62" y="91"/>
                    <a:pt x="63" y="91"/>
                  </a:cubicBezTo>
                  <a:cubicBezTo>
                    <a:pt x="74" y="89"/>
                    <a:pt x="75" y="93"/>
                    <a:pt x="68" y="103"/>
                  </a:cubicBezTo>
                  <a:cubicBezTo>
                    <a:pt x="63" y="105"/>
                    <a:pt x="57" y="106"/>
                    <a:pt x="52" y="107"/>
                  </a:cubicBezTo>
                  <a:cubicBezTo>
                    <a:pt x="44" y="108"/>
                    <a:pt x="36" y="109"/>
                    <a:pt x="28" y="109"/>
                  </a:cubicBezTo>
                  <a:cubicBezTo>
                    <a:pt x="26" y="109"/>
                    <a:pt x="4" y="105"/>
                    <a:pt x="21" y="98"/>
                  </a:cubicBezTo>
                  <a:cubicBezTo>
                    <a:pt x="26" y="96"/>
                    <a:pt x="32" y="96"/>
                    <a:pt x="37" y="95"/>
                  </a:cubicBezTo>
                  <a:cubicBezTo>
                    <a:pt x="48" y="94"/>
                    <a:pt x="59" y="96"/>
                    <a:pt x="70" y="95"/>
                  </a:cubicBezTo>
                  <a:cubicBezTo>
                    <a:pt x="82" y="94"/>
                    <a:pt x="76" y="80"/>
                    <a:pt x="73" y="74"/>
                  </a:cubicBezTo>
                  <a:cubicBezTo>
                    <a:pt x="60" y="54"/>
                    <a:pt x="40" y="28"/>
                    <a:pt x="35" y="4"/>
                  </a:cubicBezTo>
                  <a:cubicBezTo>
                    <a:pt x="34" y="0"/>
                    <a:pt x="28" y="4"/>
                    <a:pt x="28" y="7"/>
                  </a:cubicBezTo>
                  <a:cubicBezTo>
                    <a:pt x="28" y="8"/>
                    <a:pt x="28" y="9"/>
                    <a:pt x="28" y="10"/>
                  </a:cubicBezTo>
                  <a:cubicBezTo>
                    <a:pt x="28" y="15"/>
                    <a:pt x="35" y="11"/>
                    <a:pt x="3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
            <p:cNvSpPr/>
            <p:nvPr/>
          </p:nvSpPr>
          <p:spPr bwMode="auto">
            <a:xfrm>
              <a:off x="2228" y="2591"/>
              <a:ext cx="276" cy="474"/>
            </a:xfrm>
            <a:custGeom>
              <a:avLst/>
              <a:gdLst>
                <a:gd name="T0" fmla="*/ 2 w 65"/>
                <a:gd name="T1" fmla="*/ 8 h 112"/>
                <a:gd name="T2" fmla="*/ 26 w 65"/>
                <a:gd name="T3" fmla="*/ 44 h 112"/>
                <a:gd name="T4" fmla="*/ 50 w 65"/>
                <a:gd name="T5" fmla="*/ 85 h 112"/>
                <a:gd name="T6" fmla="*/ 55 w 65"/>
                <a:gd name="T7" fmla="*/ 79 h 112"/>
                <a:gd name="T8" fmla="*/ 12 w 65"/>
                <a:gd name="T9" fmla="*/ 85 h 112"/>
                <a:gd name="T10" fmla="*/ 18 w 65"/>
                <a:gd name="T11" fmla="*/ 103 h 112"/>
                <a:gd name="T12" fmla="*/ 64 w 65"/>
                <a:gd name="T13" fmla="*/ 79 h 112"/>
                <a:gd name="T14" fmla="*/ 58 w 65"/>
                <a:gd name="T15" fmla="*/ 79 h 112"/>
                <a:gd name="T16" fmla="*/ 32 w 65"/>
                <a:gd name="T17" fmla="*/ 98 h 112"/>
                <a:gd name="T18" fmla="*/ 25 w 65"/>
                <a:gd name="T19" fmla="*/ 97 h 112"/>
                <a:gd name="T20" fmla="*/ 27 w 65"/>
                <a:gd name="T21" fmla="*/ 86 h 112"/>
                <a:gd name="T22" fmla="*/ 51 w 65"/>
                <a:gd name="T23" fmla="*/ 87 h 112"/>
                <a:gd name="T24" fmla="*/ 56 w 65"/>
                <a:gd name="T25" fmla="*/ 81 h 112"/>
                <a:gd name="T26" fmla="*/ 38 w 65"/>
                <a:gd name="T27" fmla="*/ 49 h 112"/>
                <a:gd name="T28" fmla="*/ 8 w 65"/>
                <a:gd name="T29" fmla="*/ 3 h 112"/>
                <a:gd name="T30" fmla="*/ 2 w 65"/>
                <a:gd name="T31" fmla="*/ 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 h="112">
                  <a:moveTo>
                    <a:pt x="2" y="8"/>
                  </a:moveTo>
                  <a:cubicBezTo>
                    <a:pt x="10" y="20"/>
                    <a:pt x="18" y="32"/>
                    <a:pt x="26" y="44"/>
                  </a:cubicBezTo>
                  <a:cubicBezTo>
                    <a:pt x="34" y="56"/>
                    <a:pt x="46" y="71"/>
                    <a:pt x="50" y="85"/>
                  </a:cubicBezTo>
                  <a:cubicBezTo>
                    <a:pt x="51" y="83"/>
                    <a:pt x="53" y="81"/>
                    <a:pt x="55" y="79"/>
                  </a:cubicBezTo>
                  <a:cubicBezTo>
                    <a:pt x="40" y="78"/>
                    <a:pt x="23" y="75"/>
                    <a:pt x="12" y="85"/>
                  </a:cubicBezTo>
                  <a:cubicBezTo>
                    <a:pt x="5" y="92"/>
                    <a:pt x="12" y="100"/>
                    <a:pt x="18" y="103"/>
                  </a:cubicBezTo>
                  <a:cubicBezTo>
                    <a:pt x="36" y="112"/>
                    <a:pt x="61" y="99"/>
                    <a:pt x="64" y="79"/>
                  </a:cubicBezTo>
                  <a:cubicBezTo>
                    <a:pt x="65" y="74"/>
                    <a:pt x="58" y="75"/>
                    <a:pt x="58" y="79"/>
                  </a:cubicBezTo>
                  <a:cubicBezTo>
                    <a:pt x="56" y="93"/>
                    <a:pt x="44" y="98"/>
                    <a:pt x="32" y="98"/>
                  </a:cubicBezTo>
                  <a:cubicBezTo>
                    <a:pt x="29" y="98"/>
                    <a:pt x="27" y="97"/>
                    <a:pt x="25" y="97"/>
                  </a:cubicBezTo>
                  <a:cubicBezTo>
                    <a:pt x="16" y="95"/>
                    <a:pt x="17" y="92"/>
                    <a:pt x="27" y="86"/>
                  </a:cubicBezTo>
                  <a:cubicBezTo>
                    <a:pt x="34" y="84"/>
                    <a:pt x="44" y="86"/>
                    <a:pt x="51" y="87"/>
                  </a:cubicBezTo>
                  <a:cubicBezTo>
                    <a:pt x="54" y="87"/>
                    <a:pt x="57" y="84"/>
                    <a:pt x="56" y="81"/>
                  </a:cubicBezTo>
                  <a:cubicBezTo>
                    <a:pt x="53" y="70"/>
                    <a:pt x="44" y="59"/>
                    <a:pt x="38" y="49"/>
                  </a:cubicBezTo>
                  <a:cubicBezTo>
                    <a:pt x="29" y="33"/>
                    <a:pt x="18" y="18"/>
                    <a:pt x="8" y="3"/>
                  </a:cubicBezTo>
                  <a:cubicBezTo>
                    <a:pt x="5"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9"/>
            <p:cNvSpPr/>
            <p:nvPr/>
          </p:nvSpPr>
          <p:spPr bwMode="auto">
            <a:xfrm>
              <a:off x="1783" y="2164"/>
              <a:ext cx="598" cy="355"/>
            </a:xfrm>
            <a:custGeom>
              <a:avLst/>
              <a:gdLst>
                <a:gd name="T0" fmla="*/ 50 w 141"/>
                <a:gd name="T1" fmla="*/ 10 h 84"/>
                <a:gd name="T2" fmla="*/ 52 w 141"/>
                <a:gd name="T3" fmla="*/ 6 h 84"/>
                <a:gd name="T4" fmla="*/ 48 w 141"/>
                <a:gd name="T5" fmla="*/ 2 h 84"/>
                <a:gd name="T6" fmla="*/ 13 w 141"/>
                <a:gd name="T7" fmla="*/ 25 h 84"/>
                <a:gd name="T8" fmla="*/ 1 w 141"/>
                <a:gd name="T9" fmla="*/ 35 h 84"/>
                <a:gd name="T10" fmla="*/ 2 w 141"/>
                <a:gd name="T11" fmla="*/ 39 h 84"/>
                <a:gd name="T12" fmla="*/ 82 w 141"/>
                <a:gd name="T13" fmla="*/ 65 h 84"/>
                <a:gd name="T14" fmla="*/ 120 w 141"/>
                <a:gd name="T15" fmla="*/ 66 h 84"/>
                <a:gd name="T16" fmla="*/ 85 w 141"/>
                <a:gd name="T17" fmla="*/ 61 h 84"/>
                <a:gd name="T18" fmla="*/ 92 w 141"/>
                <a:gd name="T19" fmla="*/ 57 h 84"/>
                <a:gd name="T20" fmla="*/ 106 w 141"/>
                <a:gd name="T21" fmla="*/ 54 h 84"/>
                <a:gd name="T22" fmla="*/ 89 w 141"/>
                <a:gd name="T23" fmla="*/ 60 h 84"/>
                <a:gd name="T24" fmla="*/ 87 w 141"/>
                <a:gd name="T25" fmla="*/ 56 h 84"/>
                <a:gd name="T26" fmla="*/ 25 w 141"/>
                <a:gd name="T27" fmla="*/ 41 h 84"/>
                <a:gd name="T28" fmla="*/ 11 w 141"/>
                <a:gd name="T29" fmla="*/ 35 h 84"/>
                <a:gd name="T30" fmla="*/ 15 w 141"/>
                <a:gd name="T31" fmla="*/ 31 h 84"/>
                <a:gd name="T32" fmla="*/ 50 w 141"/>
                <a:gd name="T33" fmla="*/ 9 h 84"/>
                <a:gd name="T34" fmla="*/ 46 w 141"/>
                <a:gd name="T35" fmla="*/ 5 h 84"/>
                <a:gd name="T36" fmla="*/ 44 w 141"/>
                <a:gd name="T37" fmla="*/ 9 h 84"/>
                <a:gd name="T38" fmla="*/ 50 w 141"/>
                <a:gd name="T39"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1" h="84">
                  <a:moveTo>
                    <a:pt x="50" y="10"/>
                  </a:moveTo>
                  <a:cubicBezTo>
                    <a:pt x="51" y="9"/>
                    <a:pt x="51" y="8"/>
                    <a:pt x="52" y="6"/>
                  </a:cubicBezTo>
                  <a:cubicBezTo>
                    <a:pt x="52" y="4"/>
                    <a:pt x="51" y="0"/>
                    <a:pt x="48" y="2"/>
                  </a:cubicBezTo>
                  <a:cubicBezTo>
                    <a:pt x="36" y="10"/>
                    <a:pt x="25" y="18"/>
                    <a:pt x="13" y="25"/>
                  </a:cubicBezTo>
                  <a:cubicBezTo>
                    <a:pt x="8" y="28"/>
                    <a:pt x="3" y="29"/>
                    <a:pt x="1" y="35"/>
                  </a:cubicBezTo>
                  <a:cubicBezTo>
                    <a:pt x="0" y="36"/>
                    <a:pt x="0" y="38"/>
                    <a:pt x="2" y="39"/>
                  </a:cubicBezTo>
                  <a:cubicBezTo>
                    <a:pt x="10" y="46"/>
                    <a:pt x="82" y="64"/>
                    <a:pt x="82" y="65"/>
                  </a:cubicBezTo>
                  <a:cubicBezTo>
                    <a:pt x="77" y="84"/>
                    <a:pt x="115" y="73"/>
                    <a:pt x="120" y="66"/>
                  </a:cubicBezTo>
                  <a:cubicBezTo>
                    <a:pt x="141" y="41"/>
                    <a:pt x="80" y="41"/>
                    <a:pt x="85" y="61"/>
                  </a:cubicBezTo>
                  <a:cubicBezTo>
                    <a:pt x="87" y="65"/>
                    <a:pt x="93" y="60"/>
                    <a:pt x="92" y="57"/>
                  </a:cubicBezTo>
                  <a:cubicBezTo>
                    <a:pt x="91" y="55"/>
                    <a:pt x="104" y="54"/>
                    <a:pt x="106" y="54"/>
                  </a:cubicBezTo>
                  <a:cubicBezTo>
                    <a:pt x="138" y="53"/>
                    <a:pt x="84" y="81"/>
                    <a:pt x="89" y="60"/>
                  </a:cubicBezTo>
                  <a:cubicBezTo>
                    <a:pt x="90" y="58"/>
                    <a:pt x="89" y="56"/>
                    <a:pt x="87" y="56"/>
                  </a:cubicBezTo>
                  <a:cubicBezTo>
                    <a:pt x="66" y="56"/>
                    <a:pt x="46" y="45"/>
                    <a:pt x="25" y="41"/>
                  </a:cubicBezTo>
                  <a:cubicBezTo>
                    <a:pt x="20" y="40"/>
                    <a:pt x="15" y="38"/>
                    <a:pt x="11" y="35"/>
                  </a:cubicBezTo>
                  <a:cubicBezTo>
                    <a:pt x="7" y="33"/>
                    <a:pt x="10" y="34"/>
                    <a:pt x="15" y="31"/>
                  </a:cubicBezTo>
                  <a:cubicBezTo>
                    <a:pt x="27" y="24"/>
                    <a:pt x="38" y="16"/>
                    <a:pt x="50" y="9"/>
                  </a:cubicBezTo>
                  <a:cubicBezTo>
                    <a:pt x="48" y="7"/>
                    <a:pt x="47" y="6"/>
                    <a:pt x="46" y="5"/>
                  </a:cubicBezTo>
                  <a:cubicBezTo>
                    <a:pt x="45" y="6"/>
                    <a:pt x="45" y="7"/>
                    <a:pt x="44" y="9"/>
                  </a:cubicBezTo>
                  <a:cubicBezTo>
                    <a:pt x="43" y="14"/>
                    <a:pt x="49" y="15"/>
                    <a:pt x="5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0"/>
            <p:cNvSpPr/>
            <p:nvPr/>
          </p:nvSpPr>
          <p:spPr bwMode="auto">
            <a:xfrm>
              <a:off x="2347" y="2227"/>
              <a:ext cx="496" cy="267"/>
            </a:xfrm>
            <a:custGeom>
              <a:avLst/>
              <a:gdLst>
                <a:gd name="T0" fmla="*/ 14 w 117"/>
                <a:gd name="T1" fmla="*/ 9 h 63"/>
                <a:gd name="T2" fmla="*/ 14 w 117"/>
                <a:gd name="T3" fmla="*/ 5 h 63"/>
                <a:gd name="T4" fmla="*/ 7 w 117"/>
                <a:gd name="T5" fmla="*/ 8 h 63"/>
                <a:gd name="T6" fmla="*/ 16 w 117"/>
                <a:gd name="T7" fmla="*/ 42 h 63"/>
                <a:gd name="T8" fmla="*/ 80 w 117"/>
                <a:gd name="T9" fmla="*/ 55 h 63"/>
                <a:gd name="T10" fmla="*/ 82 w 117"/>
                <a:gd name="T11" fmla="*/ 48 h 63"/>
                <a:gd name="T12" fmla="*/ 80 w 117"/>
                <a:gd name="T13" fmla="*/ 48 h 63"/>
                <a:gd name="T14" fmla="*/ 77 w 117"/>
                <a:gd name="T15" fmla="*/ 55 h 63"/>
                <a:gd name="T16" fmla="*/ 116 w 117"/>
                <a:gd name="T17" fmla="*/ 43 h 63"/>
                <a:gd name="T18" fmla="*/ 116 w 117"/>
                <a:gd name="T19" fmla="*/ 40 h 63"/>
                <a:gd name="T20" fmla="*/ 76 w 117"/>
                <a:gd name="T21" fmla="*/ 48 h 63"/>
                <a:gd name="T22" fmla="*/ 109 w 117"/>
                <a:gd name="T23" fmla="*/ 51 h 63"/>
                <a:gd name="T24" fmla="*/ 109 w 117"/>
                <a:gd name="T25" fmla="*/ 44 h 63"/>
                <a:gd name="T26" fmla="*/ 102 w 117"/>
                <a:gd name="T27" fmla="*/ 46 h 63"/>
                <a:gd name="T28" fmla="*/ 91 w 117"/>
                <a:gd name="T29" fmla="*/ 48 h 63"/>
                <a:gd name="T30" fmla="*/ 91 w 117"/>
                <a:gd name="T31" fmla="*/ 45 h 63"/>
                <a:gd name="T32" fmla="*/ 82 w 117"/>
                <a:gd name="T33" fmla="*/ 48 h 63"/>
                <a:gd name="T34" fmla="*/ 79 w 117"/>
                <a:gd name="T35" fmla="*/ 55 h 63"/>
                <a:gd name="T36" fmla="*/ 80 w 117"/>
                <a:gd name="T37" fmla="*/ 55 h 63"/>
                <a:gd name="T38" fmla="*/ 82 w 117"/>
                <a:gd name="T39" fmla="*/ 48 h 63"/>
                <a:gd name="T40" fmla="*/ 35 w 117"/>
                <a:gd name="T41" fmla="*/ 40 h 63"/>
                <a:gd name="T42" fmla="*/ 12 w 117"/>
                <a:gd name="T43" fmla="*/ 23 h 63"/>
                <a:gd name="T44" fmla="*/ 14 w 117"/>
                <a:gd name="T45" fmla="*/ 5 h 63"/>
                <a:gd name="T46" fmla="*/ 7 w 117"/>
                <a:gd name="T47" fmla="*/ 8 h 63"/>
                <a:gd name="T48" fmla="*/ 7 w 117"/>
                <a:gd name="T49" fmla="*/ 12 h 63"/>
                <a:gd name="T50" fmla="*/ 14 w 117"/>
                <a:gd name="T51" fmla="*/ 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7" h="63">
                  <a:moveTo>
                    <a:pt x="14" y="9"/>
                  </a:moveTo>
                  <a:cubicBezTo>
                    <a:pt x="14" y="8"/>
                    <a:pt x="14" y="7"/>
                    <a:pt x="14" y="5"/>
                  </a:cubicBezTo>
                  <a:cubicBezTo>
                    <a:pt x="14" y="0"/>
                    <a:pt x="7" y="4"/>
                    <a:pt x="7" y="8"/>
                  </a:cubicBezTo>
                  <a:cubicBezTo>
                    <a:pt x="7" y="20"/>
                    <a:pt x="0" y="36"/>
                    <a:pt x="16" y="42"/>
                  </a:cubicBezTo>
                  <a:cubicBezTo>
                    <a:pt x="38" y="49"/>
                    <a:pt x="58" y="55"/>
                    <a:pt x="80" y="55"/>
                  </a:cubicBezTo>
                  <a:cubicBezTo>
                    <a:pt x="84" y="55"/>
                    <a:pt x="86" y="48"/>
                    <a:pt x="82" y="48"/>
                  </a:cubicBezTo>
                  <a:cubicBezTo>
                    <a:pt x="81" y="48"/>
                    <a:pt x="81" y="48"/>
                    <a:pt x="80" y="48"/>
                  </a:cubicBezTo>
                  <a:cubicBezTo>
                    <a:pt x="78" y="48"/>
                    <a:pt x="74" y="53"/>
                    <a:pt x="77" y="55"/>
                  </a:cubicBezTo>
                  <a:cubicBezTo>
                    <a:pt x="87" y="62"/>
                    <a:pt x="111" y="54"/>
                    <a:pt x="116" y="43"/>
                  </a:cubicBezTo>
                  <a:cubicBezTo>
                    <a:pt x="116" y="42"/>
                    <a:pt x="116" y="40"/>
                    <a:pt x="116" y="40"/>
                  </a:cubicBezTo>
                  <a:cubicBezTo>
                    <a:pt x="108" y="32"/>
                    <a:pt x="79" y="35"/>
                    <a:pt x="76" y="48"/>
                  </a:cubicBezTo>
                  <a:cubicBezTo>
                    <a:pt x="73" y="63"/>
                    <a:pt x="103" y="53"/>
                    <a:pt x="109" y="51"/>
                  </a:cubicBezTo>
                  <a:cubicBezTo>
                    <a:pt x="113" y="50"/>
                    <a:pt x="114" y="43"/>
                    <a:pt x="109" y="44"/>
                  </a:cubicBezTo>
                  <a:cubicBezTo>
                    <a:pt x="106" y="45"/>
                    <a:pt x="104" y="46"/>
                    <a:pt x="102" y="46"/>
                  </a:cubicBezTo>
                  <a:cubicBezTo>
                    <a:pt x="98" y="47"/>
                    <a:pt x="95" y="48"/>
                    <a:pt x="91" y="48"/>
                  </a:cubicBezTo>
                  <a:cubicBezTo>
                    <a:pt x="86" y="49"/>
                    <a:pt x="86" y="48"/>
                    <a:pt x="91" y="45"/>
                  </a:cubicBezTo>
                  <a:cubicBezTo>
                    <a:pt x="117" y="41"/>
                    <a:pt x="91" y="54"/>
                    <a:pt x="82" y="48"/>
                  </a:cubicBezTo>
                  <a:cubicBezTo>
                    <a:pt x="81" y="51"/>
                    <a:pt x="80" y="53"/>
                    <a:pt x="79" y="55"/>
                  </a:cubicBezTo>
                  <a:cubicBezTo>
                    <a:pt x="79" y="55"/>
                    <a:pt x="80" y="55"/>
                    <a:pt x="80" y="55"/>
                  </a:cubicBezTo>
                  <a:cubicBezTo>
                    <a:pt x="84" y="55"/>
                    <a:pt x="86" y="48"/>
                    <a:pt x="82" y="48"/>
                  </a:cubicBezTo>
                  <a:cubicBezTo>
                    <a:pt x="65" y="48"/>
                    <a:pt x="50" y="44"/>
                    <a:pt x="35" y="40"/>
                  </a:cubicBezTo>
                  <a:cubicBezTo>
                    <a:pt x="26" y="38"/>
                    <a:pt x="12" y="34"/>
                    <a:pt x="12" y="23"/>
                  </a:cubicBezTo>
                  <a:cubicBezTo>
                    <a:pt x="13" y="17"/>
                    <a:pt x="14" y="11"/>
                    <a:pt x="14" y="5"/>
                  </a:cubicBezTo>
                  <a:cubicBezTo>
                    <a:pt x="14" y="0"/>
                    <a:pt x="7" y="4"/>
                    <a:pt x="7" y="8"/>
                  </a:cubicBezTo>
                  <a:cubicBezTo>
                    <a:pt x="7" y="9"/>
                    <a:pt x="7" y="10"/>
                    <a:pt x="7" y="12"/>
                  </a:cubicBezTo>
                  <a:cubicBezTo>
                    <a:pt x="7" y="17"/>
                    <a:pt x="14" y="13"/>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1"/>
            <p:cNvSpPr/>
            <p:nvPr/>
          </p:nvSpPr>
          <p:spPr bwMode="auto">
            <a:xfrm>
              <a:off x="2665" y="1808"/>
              <a:ext cx="55" cy="60"/>
            </a:xfrm>
            <a:custGeom>
              <a:avLst/>
              <a:gdLst>
                <a:gd name="T0" fmla="*/ 8 w 13"/>
                <a:gd name="T1" fmla="*/ 3 h 14"/>
                <a:gd name="T2" fmla="*/ 1 w 13"/>
                <a:gd name="T3" fmla="*/ 8 h 14"/>
                <a:gd name="T4" fmla="*/ 4 w 13"/>
                <a:gd name="T5" fmla="*/ 12 h 14"/>
                <a:gd name="T6" fmla="*/ 9 w 13"/>
                <a:gd name="T7" fmla="*/ 4 h 14"/>
                <a:gd name="T8" fmla="*/ 7 w 13"/>
                <a:gd name="T9" fmla="*/ 2 h 14"/>
                <a:gd name="T10" fmla="*/ 0 w 13"/>
                <a:gd name="T11" fmla="*/ 11 h 14"/>
                <a:gd name="T12" fmla="*/ 5 w 13"/>
                <a:gd name="T13" fmla="*/ 12 h 14"/>
                <a:gd name="T14" fmla="*/ 9 w 13"/>
                <a:gd name="T15" fmla="*/ 5 h 14"/>
                <a:gd name="T16" fmla="*/ 3 w 13"/>
                <a:gd name="T17" fmla="*/ 6 h 14"/>
                <a:gd name="T18" fmla="*/ 2 w 13"/>
                <a:gd name="T19" fmla="*/ 7 h 14"/>
                <a:gd name="T20" fmla="*/ 7 w 13"/>
                <a:gd name="T21" fmla="*/ 8 h 14"/>
                <a:gd name="T22" fmla="*/ 7 w 13"/>
                <a:gd name="T23" fmla="*/ 9 h 14"/>
                <a:gd name="T24" fmla="*/ 5 w 13"/>
                <a:gd name="T25" fmla="*/ 9 h 14"/>
                <a:gd name="T26" fmla="*/ 3 w 13"/>
                <a:gd name="T27" fmla="*/ 7 h 14"/>
                <a:gd name="T28" fmla="*/ 3 w 13"/>
                <a:gd name="T29" fmla="*/ 7 h 14"/>
                <a:gd name="T30" fmla="*/ 4 w 13"/>
                <a:gd name="T31" fmla="*/ 5 h 14"/>
                <a:gd name="T32" fmla="*/ 4 w 13"/>
                <a:gd name="T33" fmla="*/ 5 h 14"/>
                <a:gd name="T34" fmla="*/ 6 w 13"/>
                <a:gd name="T35" fmla="*/ 4 h 14"/>
                <a:gd name="T36" fmla="*/ 5 w 13"/>
                <a:gd name="T37" fmla="*/ 4 h 14"/>
                <a:gd name="T38" fmla="*/ 8 w 13"/>
                <a:gd name="T39" fmla="*/ 8 h 14"/>
                <a:gd name="T40" fmla="*/ 8 w 13"/>
                <a:gd name="T41" fmla="*/ 8 h 14"/>
                <a:gd name="T42" fmla="*/ 7 w 13"/>
                <a:gd name="T43" fmla="*/ 10 h 14"/>
                <a:gd name="T44" fmla="*/ 7 w 13"/>
                <a:gd name="T45" fmla="*/ 10 h 14"/>
                <a:gd name="T46" fmla="*/ 5 w 13"/>
                <a:gd name="T47" fmla="*/ 11 h 14"/>
                <a:gd name="T48" fmla="*/ 7 w 13"/>
                <a:gd name="T49" fmla="*/ 10 h 14"/>
                <a:gd name="T50" fmla="*/ 8 w 13"/>
                <a:gd name="T51"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 h="14">
                  <a:moveTo>
                    <a:pt x="8" y="3"/>
                  </a:moveTo>
                  <a:cubicBezTo>
                    <a:pt x="5" y="3"/>
                    <a:pt x="2" y="5"/>
                    <a:pt x="1" y="8"/>
                  </a:cubicBezTo>
                  <a:cubicBezTo>
                    <a:pt x="1" y="10"/>
                    <a:pt x="2" y="12"/>
                    <a:pt x="4" y="12"/>
                  </a:cubicBezTo>
                  <a:cubicBezTo>
                    <a:pt x="8" y="11"/>
                    <a:pt x="9" y="8"/>
                    <a:pt x="9" y="4"/>
                  </a:cubicBezTo>
                  <a:cubicBezTo>
                    <a:pt x="9" y="3"/>
                    <a:pt x="8" y="2"/>
                    <a:pt x="7" y="2"/>
                  </a:cubicBezTo>
                  <a:cubicBezTo>
                    <a:pt x="3" y="2"/>
                    <a:pt x="0" y="7"/>
                    <a:pt x="0" y="11"/>
                  </a:cubicBezTo>
                  <a:cubicBezTo>
                    <a:pt x="0" y="14"/>
                    <a:pt x="3" y="14"/>
                    <a:pt x="5" y="12"/>
                  </a:cubicBezTo>
                  <a:cubicBezTo>
                    <a:pt x="7" y="10"/>
                    <a:pt x="9" y="8"/>
                    <a:pt x="9" y="5"/>
                  </a:cubicBezTo>
                  <a:cubicBezTo>
                    <a:pt x="10" y="0"/>
                    <a:pt x="3" y="2"/>
                    <a:pt x="3" y="6"/>
                  </a:cubicBezTo>
                  <a:cubicBezTo>
                    <a:pt x="3" y="6"/>
                    <a:pt x="2" y="7"/>
                    <a:pt x="2" y="7"/>
                  </a:cubicBezTo>
                  <a:cubicBezTo>
                    <a:pt x="3" y="7"/>
                    <a:pt x="5" y="8"/>
                    <a:pt x="7" y="8"/>
                  </a:cubicBezTo>
                  <a:cubicBezTo>
                    <a:pt x="7" y="8"/>
                    <a:pt x="7" y="8"/>
                    <a:pt x="7" y="9"/>
                  </a:cubicBezTo>
                  <a:cubicBezTo>
                    <a:pt x="7" y="8"/>
                    <a:pt x="7" y="9"/>
                    <a:pt x="5" y="9"/>
                  </a:cubicBezTo>
                  <a:cubicBezTo>
                    <a:pt x="4" y="8"/>
                    <a:pt x="4" y="7"/>
                    <a:pt x="3" y="7"/>
                  </a:cubicBezTo>
                  <a:cubicBezTo>
                    <a:pt x="3" y="7"/>
                    <a:pt x="3" y="7"/>
                    <a:pt x="3" y="7"/>
                  </a:cubicBezTo>
                  <a:cubicBezTo>
                    <a:pt x="3" y="6"/>
                    <a:pt x="4" y="6"/>
                    <a:pt x="4" y="5"/>
                  </a:cubicBezTo>
                  <a:cubicBezTo>
                    <a:pt x="4" y="5"/>
                    <a:pt x="4" y="5"/>
                    <a:pt x="4" y="5"/>
                  </a:cubicBezTo>
                  <a:cubicBezTo>
                    <a:pt x="5" y="5"/>
                    <a:pt x="5" y="5"/>
                    <a:pt x="6" y="4"/>
                  </a:cubicBezTo>
                  <a:cubicBezTo>
                    <a:pt x="6" y="4"/>
                    <a:pt x="6" y="4"/>
                    <a:pt x="5" y="4"/>
                  </a:cubicBezTo>
                  <a:cubicBezTo>
                    <a:pt x="6" y="6"/>
                    <a:pt x="7" y="7"/>
                    <a:pt x="8" y="8"/>
                  </a:cubicBezTo>
                  <a:cubicBezTo>
                    <a:pt x="8" y="8"/>
                    <a:pt x="8" y="8"/>
                    <a:pt x="8" y="8"/>
                  </a:cubicBezTo>
                  <a:cubicBezTo>
                    <a:pt x="7" y="9"/>
                    <a:pt x="7" y="9"/>
                    <a:pt x="7" y="10"/>
                  </a:cubicBezTo>
                  <a:cubicBezTo>
                    <a:pt x="7" y="10"/>
                    <a:pt x="7" y="10"/>
                    <a:pt x="7" y="10"/>
                  </a:cubicBezTo>
                  <a:cubicBezTo>
                    <a:pt x="6" y="10"/>
                    <a:pt x="6" y="10"/>
                    <a:pt x="5" y="11"/>
                  </a:cubicBezTo>
                  <a:cubicBezTo>
                    <a:pt x="6" y="10"/>
                    <a:pt x="6" y="10"/>
                    <a:pt x="7" y="10"/>
                  </a:cubicBezTo>
                  <a:cubicBezTo>
                    <a:pt x="10" y="10"/>
                    <a:pt x="13" y="3"/>
                    <a:pt x="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2"/>
            <p:cNvSpPr/>
            <p:nvPr/>
          </p:nvSpPr>
          <p:spPr bwMode="auto">
            <a:xfrm>
              <a:off x="2648" y="1770"/>
              <a:ext cx="144" cy="195"/>
            </a:xfrm>
            <a:custGeom>
              <a:avLst/>
              <a:gdLst>
                <a:gd name="T0" fmla="*/ 7 w 34"/>
                <a:gd name="T1" fmla="*/ 39 h 46"/>
                <a:gd name="T2" fmla="*/ 7 w 34"/>
                <a:gd name="T3" fmla="*/ 37 h 46"/>
                <a:gd name="T4" fmla="*/ 3 w 34"/>
                <a:gd name="T5" fmla="*/ 42 h 46"/>
                <a:gd name="T6" fmla="*/ 12 w 34"/>
                <a:gd name="T7" fmla="*/ 38 h 46"/>
                <a:gd name="T8" fmla="*/ 18 w 34"/>
                <a:gd name="T9" fmla="*/ 32 h 46"/>
                <a:gd name="T10" fmla="*/ 25 w 34"/>
                <a:gd name="T11" fmla="*/ 26 h 46"/>
                <a:gd name="T12" fmla="*/ 33 w 34"/>
                <a:gd name="T13" fmla="*/ 13 h 46"/>
                <a:gd name="T14" fmla="*/ 30 w 34"/>
                <a:gd name="T15" fmla="*/ 4 h 46"/>
                <a:gd name="T16" fmla="*/ 24 w 34"/>
                <a:gd name="T17" fmla="*/ 9 h 46"/>
                <a:gd name="T18" fmla="*/ 25 w 34"/>
                <a:gd name="T19" fmla="*/ 15 h 46"/>
                <a:gd name="T20" fmla="*/ 20 w 34"/>
                <a:gd name="T21" fmla="*/ 22 h 46"/>
                <a:gd name="T22" fmla="*/ 4 w 34"/>
                <a:gd name="T23" fmla="*/ 35 h 46"/>
                <a:gd name="T24" fmla="*/ 0 w 34"/>
                <a:gd name="T25" fmla="*/ 40 h 46"/>
                <a:gd name="T26" fmla="*/ 0 w 34"/>
                <a:gd name="T27" fmla="*/ 41 h 46"/>
                <a:gd name="T28" fmla="*/ 7 w 34"/>
                <a:gd name="T29" fmla="*/ 3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46">
                  <a:moveTo>
                    <a:pt x="7" y="39"/>
                  </a:moveTo>
                  <a:cubicBezTo>
                    <a:pt x="7" y="38"/>
                    <a:pt x="7" y="38"/>
                    <a:pt x="7" y="37"/>
                  </a:cubicBezTo>
                  <a:cubicBezTo>
                    <a:pt x="5" y="39"/>
                    <a:pt x="4" y="41"/>
                    <a:pt x="3" y="42"/>
                  </a:cubicBezTo>
                  <a:cubicBezTo>
                    <a:pt x="6" y="41"/>
                    <a:pt x="9" y="39"/>
                    <a:pt x="12" y="38"/>
                  </a:cubicBezTo>
                  <a:cubicBezTo>
                    <a:pt x="14" y="36"/>
                    <a:pt x="16" y="34"/>
                    <a:pt x="18" y="32"/>
                  </a:cubicBezTo>
                  <a:cubicBezTo>
                    <a:pt x="20" y="30"/>
                    <a:pt x="23" y="28"/>
                    <a:pt x="25" y="26"/>
                  </a:cubicBezTo>
                  <a:cubicBezTo>
                    <a:pt x="29" y="23"/>
                    <a:pt x="31" y="17"/>
                    <a:pt x="33" y="13"/>
                  </a:cubicBezTo>
                  <a:cubicBezTo>
                    <a:pt x="34" y="9"/>
                    <a:pt x="32" y="6"/>
                    <a:pt x="30" y="4"/>
                  </a:cubicBezTo>
                  <a:cubicBezTo>
                    <a:pt x="28" y="0"/>
                    <a:pt x="22" y="6"/>
                    <a:pt x="24" y="9"/>
                  </a:cubicBezTo>
                  <a:cubicBezTo>
                    <a:pt x="26" y="12"/>
                    <a:pt x="27" y="12"/>
                    <a:pt x="25" y="15"/>
                  </a:cubicBezTo>
                  <a:cubicBezTo>
                    <a:pt x="24" y="18"/>
                    <a:pt x="22" y="21"/>
                    <a:pt x="20" y="22"/>
                  </a:cubicBezTo>
                  <a:cubicBezTo>
                    <a:pt x="15" y="26"/>
                    <a:pt x="10" y="34"/>
                    <a:pt x="4" y="35"/>
                  </a:cubicBezTo>
                  <a:cubicBezTo>
                    <a:pt x="2" y="35"/>
                    <a:pt x="0" y="37"/>
                    <a:pt x="0" y="40"/>
                  </a:cubicBezTo>
                  <a:cubicBezTo>
                    <a:pt x="0" y="40"/>
                    <a:pt x="0" y="40"/>
                    <a:pt x="0" y="41"/>
                  </a:cubicBezTo>
                  <a:cubicBezTo>
                    <a:pt x="0" y="46"/>
                    <a:pt x="7" y="42"/>
                    <a:pt x="7"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3"/>
            <p:cNvSpPr/>
            <p:nvPr/>
          </p:nvSpPr>
          <p:spPr bwMode="auto">
            <a:xfrm>
              <a:off x="2466" y="1635"/>
              <a:ext cx="182" cy="114"/>
            </a:xfrm>
            <a:custGeom>
              <a:avLst/>
              <a:gdLst>
                <a:gd name="T0" fmla="*/ 3 w 43"/>
                <a:gd name="T1" fmla="*/ 23 h 27"/>
                <a:gd name="T2" fmla="*/ 21 w 43"/>
                <a:gd name="T3" fmla="*/ 22 h 27"/>
                <a:gd name="T4" fmla="*/ 31 w 43"/>
                <a:gd name="T5" fmla="*/ 18 h 27"/>
                <a:gd name="T6" fmla="*/ 41 w 43"/>
                <a:gd name="T7" fmla="*/ 8 h 27"/>
                <a:gd name="T8" fmla="*/ 36 w 43"/>
                <a:gd name="T9" fmla="*/ 5 h 27"/>
                <a:gd name="T10" fmla="*/ 21 w 43"/>
                <a:gd name="T11" fmla="*/ 15 h 27"/>
                <a:gd name="T12" fmla="*/ 16 w 43"/>
                <a:gd name="T13" fmla="*/ 17 h 27"/>
                <a:gd name="T14" fmla="*/ 7 w 43"/>
                <a:gd name="T15" fmla="*/ 16 h 27"/>
                <a:gd name="T16" fmla="*/ 3 w 43"/>
                <a:gd name="T17" fmla="*/ 2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3" y="23"/>
                  </a:moveTo>
                  <a:cubicBezTo>
                    <a:pt x="8" y="27"/>
                    <a:pt x="16" y="26"/>
                    <a:pt x="21" y="22"/>
                  </a:cubicBezTo>
                  <a:cubicBezTo>
                    <a:pt x="24" y="20"/>
                    <a:pt x="28" y="20"/>
                    <a:pt x="31" y="18"/>
                  </a:cubicBezTo>
                  <a:cubicBezTo>
                    <a:pt x="35" y="15"/>
                    <a:pt x="38" y="12"/>
                    <a:pt x="41" y="8"/>
                  </a:cubicBezTo>
                  <a:cubicBezTo>
                    <a:pt x="43" y="4"/>
                    <a:pt x="38" y="0"/>
                    <a:pt x="36" y="5"/>
                  </a:cubicBezTo>
                  <a:cubicBezTo>
                    <a:pt x="33" y="10"/>
                    <a:pt x="27" y="13"/>
                    <a:pt x="21" y="15"/>
                  </a:cubicBezTo>
                  <a:cubicBezTo>
                    <a:pt x="19" y="15"/>
                    <a:pt x="18" y="17"/>
                    <a:pt x="16" y="17"/>
                  </a:cubicBezTo>
                  <a:cubicBezTo>
                    <a:pt x="13" y="19"/>
                    <a:pt x="10" y="19"/>
                    <a:pt x="7" y="16"/>
                  </a:cubicBezTo>
                  <a:cubicBezTo>
                    <a:pt x="4" y="14"/>
                    <a:pt x="0" y="21"/>
                    <a:pt x="3"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4"/>
            <p:cNvSpPr/>
            <p:nvPr/>
          </p:nvSpPr>
          <p:spPr bwMode="auto">
            <a:xfrm>
              <a:off x="2330" y="1580"/>
              <a:ext cx="127" cy="63"/>
            </a:xfrm>
            <a:custGeom>
              <a:avLst/>
              <a:gdLst>
                <a:gd name="T0" fmla="*/ 25 w 30"/>
                <a:gd name="T1" fmla="*/ 1 h 15"/>
                <a:gd name="T2" fmla="*/ 5 w 30"/>
                <a:gd name="T3" fmla="*/ 8 h 15"/>
                <a:gd name="T4" fmla="*/ 4 w 30"/>
                <a:gd name="T5" fmla="*/ 15 h 15"/>
                <a:gd name="T6" fmla="*/ 6 w 30"/>
                <a:gd name="T7" fmla="*/ 15 h 15"/>
                <a:gd name="T8" fmla="*/ 7 w 30"/>
                <a:gd name="T9" fmla="*/ 8 h 15"/>
                <a:gd name="T10" fmla="*/ 6 w 30"/>
                <a:gd name="T11" fmla="*/ 8 h 15"/>
                <a:gd name="T12" fmla="*/ 5 w 30"/>
                <a:gd name="T13" fmla="*/ 15 h 15"/>
                <a:gd name="T14" fmla="*/ 25 w 30"/>
                <a:gd name="T15" fmla="*/ 8 h 15"/>
                <a:gd name="T16" fmla="*/ 25 w 30"/>
                <a:gd name="T1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5">
                  <a:moveTo>
                    <a:pt x="25" y="1"/>
                  </a:moveTo>
                  <a:cubicBezTo>
                    <a:pt x="18" y="3"/>
                    <a:pt x="11" y="5"/>
                    <a:pt x="5" y="8"/>
                  </a:cubicBezTo>
                  <a:cubicBezTo>
                    <a:pt x="2" y="9"/>
                    <a:pt x="0" y="15"/>
                    <a:pt x="4" y="15"/>
                  </a:cubicBezTo>
                  <a:cubicBezTo>
                    <a:pt x="5" y="15"/>
                    <a:pt x="5" y="15"/>
                    <a:pt x="6" y="15"/>
                  </a:cubicBezTo>
                  <a:cubicBezTo>
                    <a:pt x="9" y="15"/>
                    <a:pt x="12" y="8"/>
                    <a:pt x="7" y="8"/>
                  </a:cubicBezTo>
                  <a:cubicBezTo>
                    <a:pt x="7" y="8"/>
                    <a:pt x="6" y="8"/>
                    <a:pt x="6" y="8"/>
                  </a:cubicBezTo>
                  <a:cubicBezTo>
                    <a:pt x="6" y="10"/>
                    <a:pt x="5" y="13"/>
                    <a:pt x="5" y="15"/>
                  </a:cubicBezTo>
                  <a:cubicBezTo>
                    <a:pt x="12" y="12"/>
                    <a:pt x="18" y="10"/>
                    <a:pt x="25" y="8"/>
                  </a:cubicBezTo>
                  <a:cubicBezTo>
                    <a:pt x="29" y="7"/>
                    <a:pt x="30" y="0"/>
                    <a:pt x="2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5"/>
            <p:cNvSpPr/>
            <p:nvPr/>
          </p:nvSpPr>
          <p:spPr bwMode="auto">
            <a:xfrm>
              <a:off x="2500" y="1546"/>
              <a:ext cx="102" cy="47"/>
            </a:xfrm>
            <a:custGeom>
              <a:avLst/>
              <a:gdLst>
                <a:gd name="T0" fmla="*/ 7 w 24"/>
                <a:gd name="T1" fmla="*/ 7 h 11"/>
                <a:gd name="T2" fmla="*/ 7 w 24"/>
                <a:gd name="T3" fmla="*/ 7 h 11"/>
                <a:gd name="T4" fmla="*/ 6 w 24"/>
                <a:gd name="T5" fmla="*/ 9 h 11"/>
                <a:gd name="T6" fmla="*/ 6 w 24"/>
                <a:gd name="T7" fmla="*/ 10 h 11"/>
                <a:gd name="T8" fmla="*/ 11 w 24"/>
                <a:gd name="T9" fmla="*/ 10 h 11"/>
                <a:gd name="T10" fmla="*/ 20 w 24"/>
                <a:gd name="T11" fmla="*/ 8 h 11"/>
                <a:gd name="T12" fmla="*/ 20 w 24"/>
                <a:gd name="T13" fmla="*/ 1 h 11"/>
                <a:gd name="T14" fmla="*/ 7 w 24"/>
                <a:gd name="T15" fmla="*/ 2 h 11"/>
                <a:gd name="T16" fmla="*/ 0 w 24"/>
                <a:gd name="T17" fmla="*/ 8 h 11"/>
                <a:gd name="T18" fmla="*/ 3 w 24"/>
                <a:gd name="T19" fmla="*/ 11 h 11"/>
                <a:gd name="T20" fmla="*/ 7 w 24"/>
                <a:gd name="T21"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11">
                  <a:moveTo>
                    <a:pt x="7" y="7"/>
                  </a:moveTo>
                  <a:cubicBezTo>
                    <a:pt x="7" y="7"/>
                    <a:pt x="7" y="7"/>
                    <a:pt x="7" y="7"/>
                  </a:cubicBezTo>
                  <a:cubicBezTo>
                    <a:pt x="7" y="8"/>
                    <a:pt x="6" y="9"/>
                    <a:pt x="6" y="9"/>
                  </a:cubicBezTo>
                  <a:cubicBezTo>
                    <a:pt x="5" y="10"/>
                    <a:pt x="5" y="10"/>
                    <a:pt x="6" y="10"/>
                  </a:cubicBezTo>
                  <a:cubicBezTo>
                    <a:pt x="8" y="10"/>
                    <a:pt x="9" y="10"/>
                    <a:pt x="11" y="10"/>
                  </a:cubicBezTo>
                  <a:cubicBezTo>
                    <a:pt x="14" y="10"/>
                    <a:pt x="17" y="9"/>
                    <a:pt x="20" y="8"/>
                  </a:cubicBezTo>
                  <a:cubicBezTo>
                    <a:pt x="23" y="7"/>
                    <a:pt x="24" y="0"/>
                    <a:pt x="20" y="1"/>
                  </a:cubicBezTo>
                  <a:cubicBezTo>
                    <a:pt x="15" y="3"/>
                    <a:pt x="11" y="2"/>
                    <a:pt x="7" y="2"/>
                  </a:cubicBezTo>
                  <a:cubicBezTo>
                    <a:pt x="4" y="3"/>
                    <a:pt x="1" y="4"/>
                    <a:pt x="0" y="8"/>
                  </a:cubicBezTo>
                  <a:cubicBezTo>
                    <a:pt x="0" y="9"/>
                    <a:pt x="1" y="11"/>
                    <a:pt x="3" y="11"/>
                  </a:cubicBezTo>
                  <a:cubicBezTo>
                    <a:pt x="5" y="11"/>
                    <a:pt x="6" y="9"/>
                    <a:pt x="7"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6"/>
            <p:cNvSpPr/>
            <p:nvPr/>
          </p:nvSpPr>
          <p:spPr bwMode="auto">
            <a:xfrm>
              <a:off x="1613" y="2430"/>
              <a:ext cx="106" cy="165"/>
            </a:xfrm>
            <a:custGeom>
              <a:avLst/>
              <a:gdLst>
                <a:gd name="T0" fmla="*/ 20 w 25"/>
                <a:gd name="T1" fmla="*/ 0 h 39"/>
                <a:gd name="T2" fmla="*/ 8 w 25"/>
                <a:gd name="T3" fmla="*/ 36 h 39"/>
                <a:gd name="T4" fmla="*/ 14 w 25"/>
                <a:gd name="T5" fmla="*/ 30 h 39"/>
                <a:gd name="T6" fmla="*/ 19 w 25"/>
                <a:gd name="T7" fmla="*/ 7 h 39"/>
                <a:gd name="T8" fmla="*/ 20 w 25"/>
                <a:gd name="T9" fmla="*/ 0 h 39"/>
              </a:gdLst>
              <a:ahLst/>
              <a:cxnLst>
                <a:cxn ang="0">
                  <a:pos x="T0" y="T1"/>
                </a:cxn>
                <a:cxn ang="0">
                  <a:pos x="T2" y="T3"/>
                </a:cxn>
                <a:cxn ang="0">
                  <a:pos x="T4" y="T5"/>
                </a:cxn>
                <a:cxn ang="0">
                  <a:pos x="T6" y="T7"/>
                </a:cxn>
                <a:cxn ang="0">
                  <a:pos x="T8" y="T9"/>
                </a:cxn>
              </a:cxnLst>
              <a:rect l="0" t="0" r="r" b="b"/>
              <a:pathLst>
                <a:path w="25" h="39">
                  <a:moveTo>
                    <a:pt x="20" y="0"/>
                  </a:moveTo>
                  <a:cubicBezTo>
                    <a:pt x="6" y="2"/>
                    <a:pt x="0" y="26"/>
                    <a:pt x="8" y="36"/>
                  </a:cubicBezTo>
                  <a:cubicBezTo>
                    <a:pt x="11" y="39"/>
                    <a:pt x="17" y="33"/>
                    <a:pt x="14" y="30"/>
                  </a:cubicBezTo>
                  <a:cubicBezTo>
                    <a:pt x="10" y="26"/>
                    <a:pt x="10" y="8"/>
                    <a:pt x="19" y="7"/>
                  </a:cubicBezTo>
                  <a:cubicBezTo>
                    <a:pt x="22" y="7"/>
                    <a:pt x="25"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7"/>
            <p:cNvSpPr/>
            <p:nvPr/>
          </p:nvSpPr>
          <p:spPr bwMode="auto">
            <a:xfrm>
              <a:off x="1558" y="2418"/>
              <a:ext cx="60" cy="156"/>
            </a:xfrm>
            <a:custGeom>
              <a:avLst/>
              <a:gdLst>
                <a:gd name="T0" fmla="*/ 6 w 14"/>
                <a:gd name="T1" fmla="*/ 6 h 37"/>
                <a:gd name="T2" fmla="*/ 4 w 14"/>
                <a:gd name="T3" fmla="*/ 11 h 37"/>
                <a:gd name="T4" fmla="*/ 2 w 14"/>
                <a:gd name="T5" fmla="*/ 18 h 37"/>
                <a:gd name="T6" fmla="*/ 0 w 14"/>
                <a:gd name="T7" fmla="*/ 32 h 37"/>
                <a:gd name="T8" fmla="*/ 6 w 14"/>
                <a:gd name="T9" fmla="*/ 30 h 37"/>
                <a:gd name="T10" fmla="*/ 7 w 14"/>
                <a:gd name="T11" fmla="*/ 21 h 37"/>
                <a:gd name="T12" fmla="*/ 10 w 14"/>
                <a:gd name="T13" fmla="*/ 15 h 37"/>
                <a:gd name="T14" fmla="*/ 10 w 14"/>
                <a:gd name="T15" fmla="*/ 12 h 37"/>
                <a:gd name="T16" fmla="*/ 11 w 14"/>
                <a:gd name="T17" fmla="*/ 10 h 37"/>
                <a:gd name="T18" fmla="*/ 13 w 14"/>
                <a:gd name="T19" fmla="*/ 5 h 37"/>
                <a:gd name="T20" fmla="*/ 6 w 14"/>
                <a:gd name="T21" fmla="*/ 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37">
                  <a:moveTo>
                    <a:pt x="6" y="6"/>
                  </a:moveTo>
                  <a:cubicBezTo>
                    <a:pt x="6" y="8"/>
                    <a:pt x="4" y="9"/>
                    <a:pt x="4" y="11"/>
                  </a:cubicBezTo>
                  <a:cubicBezTo>
                    <a:pt x="3" y="14"/>
                    <a:pt x="3" y="16"/>
                    <a:pt x="2" y="18"/>
                  </a:cubicBezTo>
                  <a:cubicBezTo>
                    <a:pt x="0" y="23"/>
                    <a:pt x="0" y="27"/>
                    <a:pt x="0" y="32"/>
                  </a:cubicBezTo>
                  <a:cubicBezTo>
                    <a:pt x="0" y="37"/>
                    <a:pt x="6" y="33"/>
                    <a:pt x="6" y="30"/>
                  </a:cubicBezTo>
                  <a:cubicBezTo>
                    <a:pt x="6" y="27"/>
                    <a:pt x="6" y="24"/>
                    <a:pt x="7" y="21"/>
                  </a:cubicBezTo>
                  <a:cubicBezTo>
                    <a:pt x="8" y="19"/>
                    <a:pt x="9" y="17"/>
                    <a:pt x="10" y="15"/>
                  </a:cubicBezTo>
                  <a:cubicBezTo>
                    <a:pt x="10" y="14"/>
                    <a:pt x="10" y="13"/>
                    <a:pt x="10" y="12"/>
                  </a:cubicBezTo>
                  <a:cubicBezTo>
                    <a:pt x="10" y="10"/>
                    <a:pt x="10" y="12"/>
                    <a:pt x="11" y="10"/>
                  </a:cubicBezTo>
                  <a:cubicBezTo>
                    <a:pt x="12" y="9"/>
                    <a:pt x="13" y="7"/>
                    <a:pt x="13" y="5"/>
                  </a:cubicBezTo>
                  <a:cubicBezTo>
                    <a:pt x="14" y="0"/>
                    <a:pt x="7" y="2"/>
                    <a:pt x="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0" name="文本框 29"/>
          <p:cNvSpPr txBox="1"/>
          <p:nvPr/>
        </p:nvSpPr>
        <p:spPr>
          <a:xfrm>
            <a:off x="5066030" y="1898015"/>
            <a:ext cx="5093335" cy="2214880"/>
          </a:xfrm>
          <a:prstGeom prst="rect">
            <a:avLst/>
          </a:prstGeom>
          <a:noFill/>
        </p:spPr>
        <p:txBody>
          <a:bodyPr wrap="square" rtlCol="0">
            <a:spAutoFit/>
          </a:bodyPr>
          <a:lstStyle/>
          <a:p>
            <a:r>
              <a:rPr lang="en-US" altLang="zh-CN" sz="13800" dirty="0">
                <a:ln>
                  <a:solidFill>
                    <a:srgbClr val="4A67AA"/>
                  </a:solidFill>
                </a:ln>
                <a:blipFill>
                  <a:blip r:embed="rId1"/>
                  <a:stretch>
                    <a:fillRect/>
                  </a:stretch>
                </a:blipFill>
                <a:latin typeface="Impact" panose="020B0806030902050204" pitchFamily="34" charset="0"/>
              </a:rPr>
              <a:t>PART 2</a:t>
            </a:r>
            <a:endParaRPr lang="en-US" sz="13800" dirty="0">
              <a:ln>
                <a:solidFill>
                  <a:srgbClr val="4A67AA"/>
                </a:solidFill>
              </a:ln>
              <a:blipFill>
                <a:blip r:embed="rId1"/>
                <a:stretch>
                  <a:fillRect/>
                </a:stretch>
              </a:blipFill>
              <a:latin typeface="Impact" panose="020B0806030902050204" pitchFamily="34" charset="0"/>
            </a:endParaRPr>
          </a:p>
        </p:txBody>
      </p:sp>
      <p:sp>
        <p:nvSpPr>
          <p:cNvPr id="31" name="Freeform 21"/>
          <p:cNvSpPr/>
          <p:nvPr/>
        </p:nvSpPr>
        <p:spPr bwMode="auto">
          <a:xfrm>
            <a:off x="2817812" y="4130452"/>
            <a:ext cx="7342187" cy="354461"/>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433195" y="583565"/>
            <a:ext cx="10323830" cy="2451735"/>
          </a:xfrm>
          <a:prstGeom prst="rect">
            <a:avLst/>
          </a:prstGeom>
        </p:spPr>
      </p:pic>
      <p:sp>
        <p:nvSpPr>
          <p:cNvPr id="3" name="文本框 2"/>
          <p:cNvSpPr txBox="1"/>
          <p:nvPr/>
        </p:nvSpPr>
        <p:spPr>
          <a:xfrm>
            <a:off x="818515" y="3688080"/>
            <a:ext cx="11029315" cy="1568450"/>
          </a:xfrm>
          <a:prstGeom prst="rect">
            <a:avLst/>
          </a:prstGeom>
          <a:noFill/>
        </p:spPr>
        <p:txBody>
          <a:bodyPr wrap="square" rtlCol="0">
            <a:spAutoFit/>
          </a:bodyPr>
          <a:lstStyle/>
          <a:p>
            <a:r>
              <a:rPr lang="en-US" altLang="zh-CN" sz="3200">
                <a:latin typeface="Aa花语·满天星守望 (非商业使用)" panose="02010600010101010101" pitchFamily="2" charset="-122"/>
                <a:ea typeface="Aa花语·满天星守望 (非商业使用)" panose="02010600010101010101" pitchFamily="2" charset="-122"/>
              </a:rPr>
              <a:t>F3Net</a:t>
            </a:r>
            <a:r>
              <a:rPr lang="zh-CN" altLang="en-US" sz="3200">
                <a:latin typeface="Aa花语·满天星守望 (非商业使用)" panose="02010600010101010101" pitchFamily="2" charset="-122"/>
                <a:ea typeface="Aa花语·满天星守望 (非商业使用)" panose="02010600010101010101" pitchFamily="2" charset="-122"/>
              </a:rPr>
              <a:t>：</a:t>
            </a:r>
            <a:r>
              <a:rPr lang="en-US" altLang="zh-CN" sz="3200">
                <a:latin typeface="Aa花语·满天星守望 (非商业使用)" panose="02010600010101010101" pitchFamily="2" charset="-122"/>
                <a:ea typeface="Aa花语·满天星守望 (非商业使用)" panose="02010600010101010101" pitchFamily="2" charset="-122"/>
              </a:rPr>
              <a:t>cross feature module(CFM) and cascaded feedback decoder(CFD) trained by minimizing a new pixel position aware loss(PPA)</a:t>
            </a:r>
            <a:endParaRPr lang="en-US" altLang="zh-CN" sz="3200">
              <a:latin typeface="Aa花语·满天星守望 (非商业使用)" panose="02010600010101010101" pitchFamily="2" charset="-122"/>
              <a:ea typeface="Aa花语·满天星守望 (非商业使用)" panose="02010600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mc:Choice>
    <mc:Fallback>
      <p:transition spd="slow" advClick="0"/>
    </mc:Fallback>
  </mc:AlternateContent>
</p:sld>
</file>

<file path=ppt/tags/tag1.xml><?xml version="1.0" encoding="utf-8"?>
<p:tagLst xmlns:p="http://schemas.openxmlformats.org/presentationml/2006/main">
  <p:tag name="KSO_WM_UNIT_PLACING_PICTURE_USER_VIEWPORT" val="{&quot;height&quot;:2892,&quot;width&quot;:9588}"/>
</p:tagLst>
</file>

<file path=ppt/tags/tag2.xml><?xml version="1.0" encoding="utf-8"?>
<p:tagLst xmlns:p="http://schemas.openxmlformats.org/presentationml/2006/main">
  <p:tag name="KSO_WM_UNIT_PLACING_PICTURE_USER_VIEWPORT" val="{&quot;height&quot;:7335,&quot;width&quot;:10905}"/>
</p:tagLst>
</file>

<file path=ppt/tags/tag3.xml><?xml version="1.0" encoding="utf-8"?>
<p:tagLst xmlns:p="http://schemas.openxmlformats.org/presentationml/2006/main">
  <p:tag name="KSO_WM_UNIT_PLACING_PICTURE_USER_VIEWPORT" val="{&quot;height&quot;:7335,&quot;width&quot;:10905}"/>
</p:tagLst>
</file>

<file path=ppt/tags/tag4.xml><?xml version="1.0" encoding="utf-8"?>
<p:tagLst xmlns:p="http://schemas.openxmlformats.org/presentationml/2006/main">
  <p:tag name="KSO_WM_MEDIACOVER_FLAG" val="1"/>
  <p:tag name="KSO_WM_UNIT_MEDIACOVER_BTN_STATE" val="1"/>
  <p:tag name="KSO_WM_UNIT_MEDIACOVER_BTNRECT" val="8159*3428*775*775"/>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5.xml><?xml version="1.0" encoding="utf-8"?>
<p:tagLst xmlns:p="http://schemas.openxmlformats.org/presentationml/2006/main">
  <p:tag name="ISPRING_PRESENTATION_TITLE" val="21672"/>
  <p:tag name="COMMONDATA" val="eyJoZGlkIjoiNzA2YjRlYjQzYTA0NTgwZmM2OWFkZmMwMmMzYTU5NGU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2887</Words>
  <Application>WPS 演示</Application>
  <PresentationFormat>宽屏</PresentationFormat>
  <Paragraphs>209</Paragraphs>
  <Slides>29</Slides>
  <Notes>32</Notes>
  <HiddenSlides>6</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29</vt:i4>
      </vt:variant>
    </vt:vector>
  </HeadingPairs>
  <TitlesOfParts>
    <vt:vector size="42" baseType="lpstr">
      <vt:lpstr>Arial</vt:lpstr>
      <vt:lpstr>SimSun</vt:lpstr>
      <vt:lpstr>Wingdings</vt:lpstr>
      <vt:lpstr>Aa花语·满天星守望 (非商业使用)</vt:lpstr>
      <vt:lpstr>Microsoft YaHei</vt:lpstr>
      <vt:lpstr>Impact</vt:lpstr>
      <vt:lpstr>Calibri</vt:lpstr>
      <vt:lpstr>Arial Unicode MS</vt:lpstr>
      <vt:lpstr>Calibri Light</vt:lpstr>
      <vt:lpstr>方正静蕾简体</vt:lpstr>
      <vt:lpstr>Microsoft YaHei Light</vt:lpstr>
      <vt:lpstr>Segoe Print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creator/>
  <cp:lastModifiedBy>云河檐青</cp:lastModifiedBy>
  <cp:revision>12</cp:revision>
  <dcterms:created xsi:type="dcterms:W3CDTF">2016-01-21T02:50:00Z</dcterms:created>
  <dcterms:modified xsi:type="dcterms:W3CDTF">2022-05-29T10:33:02Z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2052-11.1.0.11744</vt:lpwstr>
  </property>
  <property fmtid="{D5CDD505-2E9C-101B-9397-08002B2CF9AE}" pid="3" name="ICV">
    <vt:lpwstr>7EAEB492EE3447F2827602AC8E1459A9</vt:lpwstr>
  </property>
</Properties>
</file>

<file path=docProps/thumbnail.jpeg>
</file>